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0" r:id="rId1"/>
  </p:sldMasterIdLst>
  <p:sldIdLst>
    <p:sldId id="293" r:id="rId2"/>
    <p:sldId id="260" r:id="rId3"/>
    <p:sldId id="261" r:id="rId4"/>
    <p:sldId id="295" r:id="rId5"/>
    <p:sldId id="283" r:id="rId6"/>
    <p:sldId id="262" r:id="rId7"/>
    <p:sldId id="300" r:id="rId8"/>
    <p:sldId id="301" r:id="rId9"/>
    <p:sldId id="299" r:id="rId10"/>
    <p:sldId id="294" r:id="rId11"/>
    <p:sldId id="297" r:id="rId12"/>
    <p:sldId id="298" r:id="rId13"/>
    <p:sldId id="291" r:id="rId14"/>
    <p:sldId id="302" r:id="rId1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99" autoAdjust="0"/>
    <p:restoredTop sz="94660"/>
  </p:normalViewPr>
  <p:slideViewPr>
    <p:cSldViewPr>
      <p:cViewPr>
        <p:scale>
          <a:sx n="76" d="100"/>
          <a:sy n="76" d="100"/>
        </p:scale>
        <p:origin x="-117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532E520-F576-4902-BBE2-59DE1B1D7036}" type="datetimeFigureOut">
              <a:rPr lang="ru-RU" smtClean="0"/>
              <a:pPr>
                <a:defRPr/>
              </a:pPr>
              <a:t>11.11.2018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9F275-49FB-4992-8F75-E675F154DB5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2C2C8C-0C7F-4205-ABB4-E1C25E014775}" type="datetimeFigureOut">
              <a:rPr lang="ru-RU" smtClean="0"/>
              <a:pPr>
                <a:defRPr/>
              </a:pPr>
              <a:t>11.11.2018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D9A5A4-5C4C-460B-A1F9-CDB5050BC2F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BF5A7D6-E02E-4024-A362-4AAE7AB5D656}" type="datetimeFigureOut">
              <a:rPr lang="ru-RU" smtClean="0"/>
              <a:pPr>
                <a:defRPr/>
              </a:pPr>
              <a:t>11.11.2018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0D5316-1D86-4CE9-87EF-DF26227ED5D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C79359-99EF-457A-B9DA-E84A5C7E21C8}" type="datetimeFigureOut">
              <a:rPr lang="ru-RU" smtClean="0"/>
              <a:pPr>
                <a:defRPr/>
              </a:pPr>
              <a:t>11.11.2018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F63A0E-543C-4CC1-9810-2F8EC42B1EC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3BFE19-D898-4B5B-A385-6BEF4AD5657C}" type="datetimeFigureOut">
              <a:rPr lang="ru-RU" smtClean="0"/>
              <a:pPr>
                <a:defRPr/>
              </a:pPr>
              <a:t>11.11.2018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>
              <a:defRPr/>
            </a:pPr>
            <a:fld id="{9EA59945-D79D-4238-B8A9-1708E0155DC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65B9BC-EA76-4594-B1B6-37F68FCF1D4C}" type="datetimeFigureOut">
              <a:rPr lang="ru-RU" smtClean="0"/>
              <a:pPr>
                <a:defRPr/>
              </a:pPr>
              <a:t>11.11.2018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C28D0C-A40C-4790-8DA9-941C7657519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5AA6DA-8B6F-437C-981C-D6AE7DA5820E}" type="datetimeFigureOut">
              <a:rPr lang="ru-RU" smtClean="0"/>
              <a:pPr>
                <a:defRPr/>
              </a:pPr>
              <a:t>11.11.2018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3A660B-12EE-475C-817B-CA22CC381D3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009C2-A902-4693-AD68-86860C8A5EF6}" type="datetimeFigureOut">
              <a:rPr lang="ru-RU" smtClean="0"/>
              <a:pPr>
                <a:defRPr/>
              </a:pPr>
              <a:t>11.11.2018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BE506C-E384-4534-9B6C-64B90AC3843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E01C4A-D867-433F-925E-3790FEF4BD1A}" type="datetimeFigureOut">
              <a:rPr lang="ru-RU" smtClean="0"/>
              <a:pPr>
                <a:defRPr/>
              </a:pPr>
              <a:t>11.11.2018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17ACD6-1299-4A39-B300-90E285EF0F3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F73AAF-09F3-4733-8F7C-ED533879A2CB}" type="datetimeFigureOut">
              <a:rPr lang="ru-RU" smtClean="0"/>
              <a:pPr>
                <a:defRPr/>
              </a:pPr>
              <a:t>11.11.2018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8BFFC4-6D2A-4ECF-B871-B196AAAA27C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A65E6D8-183A-408D-AE2A-9B8AEF1710C4}" type="datetimeFigureOut">
              <a:rPr lang="ru-RU" smtClean="0"/>
              <a:pPr>
                <a:defRPr/>
              </a:pPr>
              <a:t>11.11.2018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3870CF-6BC5-46EE-9B82-84D9FFE1C7B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895A4E20-B676-41A1-B3A8-83C5675B7CF1}" type="datetimeFigureOut">
              <a:rPr lang="ru-RU" smtClean="0"/>
              <a:pPr>
                <a:defRPr/>
              </a:pPr>
              <a:t>11.11.2018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99CD5BAE-1568-4EE9-9BD1-29563B6EA06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commons.wikimedia.org/wiki/File:Edvard_Grieg_by_Perscheid_1905.jpg?uselang=ru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A2%D0%B5%D0%BC%D0%BF_(%D0%BC%D1%83%D0%B7%D1%8B%D0%BA%D0%B0)" TargetMode="External"/><Relationship Id="rId3" Type="http://schemas.openxmlformats.org/officeDocument/2006/relationships/hyperlink" Target="https://ru.wikipedia.org/wiki/%D0%9C%D0%B8%D1%81%D1%82%D0%B8%D0%BA%D0%B0" TargetMode="External"/><Relationship Id="rId7" Type="http://schemas.openxmlformats.org/officeDocument/2006/relationships/hyperlink" Target="https://ru.wikipedia.org/wiki/%D0%A4%D0%B0-%D0%B4%D0%B8%D0%B5%D0%B7_%D0%BC%D0%B0%D0%B6%D0%BE%D1%80" TargetMode="External"/><Relationship Id="rId2" Type="http://schemas.openxmlformats.org/officeDocument/2006/relationships/hyperlink" Target="https://ru.wikipedia.org/wiki/%D0%A2%D1%80%D0%BE%D0%BB%D0%BB%D1%8C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%D0%9A%D0%BE%D0%BD%D1%82%D1%80%D0%B0%D0%B1%D0%B0%D1%81" TargetMode="External"/><Relationship Id="rId5" Type="http://schemas.openxmlformats.org/officeDocument/2006/relationships/hyperlink" Target="https://ru.wikipedia.org/wiki/%D0%A4%D0%B0%D0%B3%D0%BE%D1%82" TargetMode="External"/><Relationship Id="rId4" Type="http://schemas.openxmlformats.org/officeDocument/2006/relationships/hyperlink" Target="https://ru.wikipedia.org/wiki/%D0%92%D0%B8%D0%BE%D0%BB%D0%BE%D0%BD%D1%87%D0%B5%D0%BB%D1%8C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115300" cy="589186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/>
              <a:t>МБОУ СОШ №7 </a:t>
            </a:r>
            <a:r>
              <a:rPr lang="ru-RU" dirty="0" err="1"/>
              <a:t>г.Туймазы</a:t>
            </a:r>
            <a:endParaRPr lang="ru-RU" sz="31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33616" y="1412776"/>
            <a:ext cx="6215062" cy="1643062"/>
          </a:xfrm>
        </p:spPr>
        <p:txBody>
          <a:bodyPr>
            <a:normAutofit fontScale="250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dirty="0" smtClean="0"/>
          </a:p>
          <a:p>
            <a:pPr marL="274320" indent="-274320" algn="ctr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16000" dirty="0" smtClean="0"/>
              <a:t>Произведения </a:t>
            </a:r>
          </a:p>
          <a:p>
            <a:pPr marL="274320" indent="-274320" algn="ctr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16000" dirty="0" smtClean="0"/>
              <a:t>Эдварда Грига</a:t>
            </a:r>
            <a:endParaRPr lang="ru-RU" sz="16000" dirty="0" smtClean="0"/>
          </a:p>
          <a:p>
            <a:pPr marL="274320" indent="-274320" algn="r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sz="11200" dirty="0" smtClean="0"/>
          </a:p>
          <a:p>
            <a:pPr marL="274320" indent="-274320" algn="r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11200" dirty="0" smtClean="0"/>
              <a:t>выполнил</a:t>
            </a:r>
            <a:endParaRPr lang="ru-RU" sz="11200" dirty="0" smtClean="0"/>
          </a:p>
          <a:p>
            <a:pPr marL="274320" indent="-274320" algn="r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11200" dirty="0" smtClean="0"/>
              <a:t>Ученик 4 «Д» класса</a:t>
            </a:r>
          </a:p>
          <a:p>
            <a:pPr marL="274320" indent="-274320" algn="r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11200" dirty="0" smtClean="0"/>
              <a:t>Бурханов Денис</a:t>
            </a:r>
            <a:endParaRPr lang="ru-RU" sz="11200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sz="11200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11200" dirty="0" smtClean="0"/>
              <a:t>   </a:t>
            </a:r>
            <a:endParaRPr lang="ru-RU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sz="12800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dirty="0" smtClean="0"/>
              <a:t>Г.Заречный Свердловской области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dirty="0"/>
          </a:p>
        </p:txBody>
      </p:sp>
      <p:pic>
        <p:nvPicPr>
          <p:cNvPr id="6" name="Рисунок 5" descr="https://upload.wikimedia.org/wikipedia/commons/thumb/b/b7/Edvard_Grieg_by_Perscheid_1905.jpg/220px-Edvard_Grieg_by_Perscheid_1905.jp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12776"/>
            <a:ext cx="3096344" cy="42484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1556792"/>
            <a:ext cx="8496944" cy="5112568"/>
          </a:xfrm>
        </p:spPr>
        <p:txBody>
          <a:bodyPr>
            <a:normAutofit fontScale="62500" lnSpcReduction="20000"/>
          </a:bodyPr>
          <a:lstStyle/>
          <a:p>
            <a:pPr marL="137160" indent="0">
              <a:buNone/>
            </a:pPr>
            <a:r>
              <a:rPr lang="ru-RU" dirty="0"/>
              <a:t>В пьесе эта композиция звучит при вступлении горного короля и его </a:t>
            </a:r>
            <a:r>
              <a:rPr lang="ru-RU" dirty="0">
                <a:hlinkClick r:id="rId2" tooltip="Тролль"/>
              </a:rPr>
              <a:t>троллей</a:t>
            </a:r>
            <a:r>
              <a:rPr lang="ru-RU" dirty="0"/>
              <a:t> в его тронную пещеру. Благодаря этому, а также своему звучанию «В пещере горного короля» ассоциируется с троллями, а также с </a:t>
            </a:r>
            <a:r>
              <a:rPr lang="ru-RU" dirty="0">
                <a:hlinkClick r:id="rId3" tooltip="Мистика"/>
              </a:rPr>
              <a:t>мистикой</a:t>
            </a:r>
            <a:r>
              <a:rPr lang="ru-RU" dirty="0"/>
              <a:t> и таинственной атмосферой вообще.</a:t>
            </a:r>
          </a:p>
          <a:p>
            <a:pPr marL="137160" indent="0">
              <a:buNone/>
            </a:pPr>
            <a:r>
              <a:rPr lang="ru-RU" dirty="0"/>
              <a:t>«В пещере горного короля» начинается с основной темы, написанной для </a:t>
            </a:r>
            <a:r>
              <a:rPr lang="ru-RU" dirty="0">
                <a:hlinkClick r:id="rId4" tooltip="Виолончель"/>
              </a:rPr>
              <a:t>виолончели</a:t>
            </a:r>
            <a:r>
              <a:rPr lang="ru-RU" dirty="0"/>
              <a:t>, </a:t>
            </a:r>
            <a:r>
              <a:rPr lang="ru-RU" dirty="0">
                <a:hlinkClick r:id="rId5" tooltip="Фагот"/>
              </a:rPr>
              <a:t>фагота</a:t>
            </a:r>
            <a:r>
              <a:rPr lang="ru-RU" dirty="0"/>
              <a:t> и </a:t>
            </a:r>
            <a:r>
              <a:rPr lang="ru-RU" dirty="0">
                <a:hlinkClick r:id="rId6" tooltip="Контрабас"/>
              </a:rPr>
              <a:t>контрабаса</a:t>
            </a:r>
            <a:r>
              <a:rPr lang="ru-RU" dirty="0"/>
              <a:t>. Мелодия звучит в нижнем регистре, затем повышается на квинту (до </a:t>
            </a:r>
            <a:r>
              <a:rPr lang="ru-RU" dirty="0">
                <a:hlinkClick r:id="rId7" tooltip="Фа-диез мажор"/>
              </a:rPr>
              <a:t>фа-диез мажор</a:t>
            </a:r>
            <a:r>
              <a:rPr lang="ru-RU" dirty="0"/>
              <a:t>, которая является доминантой) и снова возвращается в прежнюю тональность. Тема начинается медленно, с каждым повторением все больше ускоряется, и в конце срывается в бурное </a:t>
            </a:r>
            <a:r>
              <a:rPr lang="ru-RU" dirty="0">
                <a:hlinkClick r:id="rId8" tooltip="Темп (музыка)"/>
              </a:rPr>
              <a:t>престиссимо</a:t>
            </a:r>
            <a:r>
              <a:rPr lang="ru-RU" dirty="0"/>
              <a:t>.</a:t>
            </a:r>
          </a:p>
          <a:p>
            <a:pPr marL="137160" indent="0">
              <a:buNone/>
            </a:pPr>
            <a:r>
              <a:rPr lang="ru-RU" dirty="0"/>
              <a:t>В самом начале музыка тихая, достаточно медленная. Затем она постепенно меняется: усиливается звук и ускоряется темп. В конце музыка похожа на бешенную скачку.</a:t>
            </a:r>
          </a:p>
          <a:p>
            <a:pPr marL="137160" indent="0">
              <a:buNone/>
            </a:pPr>
            <a:r>
              <a:rPr lang="ru-RU" dirty="0"/>
              <a:t>Музыка таинственная, сказочная, танцевальная, волшебная, фантастическая.</a:t>
            </a:r>
          </a:p>
          <a:p>
            <a:pPr marL="137160" indent="0">
              <a:buNone/>
            </a:pPr>
            <a:r>
              <a:rPr lang="ru-RU" dirty="0"/>
              <a:t>При прослушивании рисуются краски самые разные, больше темные. Ведь действие происходит в пещере, а там нет окон.</a:t>
            </a:r>
          </a:p>
          <a:p>
            <a:pPr marL="137160" indent="0">
              <a:buNone/>
            </a:pPr>
            <a:r>
              <a:rPr lang="ru-RU" dirty="0"/>
              <a:t>Композиция, её фрагменты и обработки часто используются в саундтреках к фильмам, телепередачам, компьютерным играм, рекламным роликам и пр., когда требуется создать загадочную, слегка зловещую или слегка ироничную атмосферу.</a:t>
            </a:r>
          </a:p>
          <a:p>
            <a:pPr marL="137160" indent="0">
              <a:buNone/>
            </a:pPr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39552" y="836712"/>
            <a:ext cx="8115300" cy="589186"/>
          </a:xfrm>
        </p:spPr>
        <p:txBody>
          <a:bodyPr>
            <a:normAutofit fontScale="90000"/>
          </a:bodyPr>
          <a:lstStyle/>
          <a:p>
            <a:r>
              <a:rPr lang="ru-RU" dirty="0">
                <a:effectLst/>
              </a:rPr>
              <a:t>«В пещере горного короля».</a:t>
            </a:r>
          </a:p>
        </p:txBody>
      </p:sp>
    </p:spTree>
    <p:extLst>
      <p:ext uri="{BB962C8B-B14F-4D97-AF65-F5344CB8AC3E}">
        <p14:creationId xmlns:p14="http://schemas.microsoft.com/office/powerpoint/2010/main" val="216236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Documents and Settings\Admin\Рабочий стол\григ\post-54418-126354781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00250" y="0"/>
            <a:ext cx="4768850" cy="6858000"/>
          </a:xfrm>
        </p:spPr>
      </p:pic>
    </p:spTree>
    <p:extLst>
      <p:ext uri="{BB962C8B-B14F-4D97-AF65-F5344CB8AC3E}">
        <p14:creationId xmlns:p14="http://schemas.microsoft.com/office/powerpoint/2010/main" val="3466658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Documents and Settings\Admin\Рабочий стол\григ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91440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18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Содержимое 3"/>
          <p:cNvSpPr>
            <a:spLocks noGrp="1"/>
          </p:cNvSpPr>
          <p:nvPr>
            <p:ph sz="half" idx="2"/>
          </p:nvPr>
        </p:nvSpPr>
        <p:spPr>
          <a:xfrm>
            <a:off x="1403648" y="1196752"/>
            <a:ext cx="6000750" cy="4435475"/>
          </a:xfrm>
        </p:spPr>
        <p:txBody>
          <a:bodyPr/>
          <a:lstStyle/>
          <a:p>
            <a:pPr marL="137160" indent="0" algn="ctr" eaLnBrk="1" hangingPunct="1">
              <a:buNone/>
            </a:pPr>
            <a:r>
              <a:rPr lang="ru-RU" sz="3600" dirty="0" smtClean="0"/>
              <a:t>Верил я, сходя впервые</a:t>
            </a:r>
          </a:p>
          <a:p>
            <a:pPr algn="ctr" eaLnBrk="1" hangingPunct="1">
              <a:buFont typeface="Wingdings 2" pitchFamily="18" charset="2"/>
              <a:buNone/>
            </a:pPr>
            <a:r>
              <a:rPr lang="ru-RU" sz="3600" dirty="0" smtClean="0"/>
              <a:t>В недра мрачные земные:</a:t>
            </a:r>
          </a:p>
          <a:p>
            <a:pPr algn="ctr" eaLnBrk="1" hangingPunct="1">
              <a:buFont typeface="Wingdings 2" pitchFamily="18" charset="2"/>
              <a:buNone/>
            </a:pPr>
            <a:r>
              <a:rPr lang="ru-RU" sz="3600" dirty="0" smtClean="0"/>
              <a:t>Духи тьмы там, в глубине,</a:t>
            </a:r>
          </a:p>
          <a:p>
            <a:pPr algn="ctr" eaLnBrk="1" hangingPunct="1">
              <a:buFont typeface="Wingdings 2" pitchFamily="18" charset="2"/>
              <a:buNone/>
            </a:pPr>
            <a:r>
              <a:rPr lang="ru-RU" sz="3600" dirty="0" smtClean="0"/>
              <a:t>Тайну тайн откроют мне</a:t>
            </a:r>
          </a:p>
          <a:p>
            <a:pPr algn="r" eaLnBrk="1" hangingPunct="1">
              <a:buFont typeface="Wingdings 2" pitchFamily="18" charset="2"/>
              <a:buNone/>
            </a:pPr>
            <a:r>
              <a:rPr lang="ru-RU" sz="3600" dirty="0" err="1" smtClean="0"/>
              <a:t>Г.Ибсен</a:t>
            </a:r>
            <a:endParaRPr lang="ru-RU" sz="3600" dirty="0" smtClean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2276872"/>
            <a:ext cx="8229600" cy="1143000"/>
          </a:xfrm>
        </p:spPr>
        <p:txBody>
          <a:bodyPr/>
          <a:lstStyle/>
          <a:p>
            <a:r>
              <a:rPr lang="ru-RU" dirty="0" smtClean="0"/>
              <a:t>СПАСИБО ЗА ВНИМАНИЕ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106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260648"/>
            <a:ext cx="8280920" cy="2664296"/>
          </a:xfrm>
        </p:spPr>
        <p:txBody>
          <a:bodyPr>
            <a:normAutofit fontScale="62500" lnSpcReduction="20000"/>
          </a:bodyPr>
          <a:lstStyle/>
          <a:p>
            <a:pPr marL="137160" indent="0">
              <a:buNone/>
            </a:pPr>
            <a:r>
              <a:rPr lang="ru-RU" dirty="0"/>
              <a:t>Эдвард Григ — норвежский композитор, пианист, дирижер, критик, писавший народную музыку.</a:t>
            </a:r>
          </a:p>
          <a:p>
            <a:pPr marL="137160" indent="0">
              <a:buNone/>
            </a:pPr>
            <a:r>
              <a:rPr lang="ru-RU" dirty="0"/>
              <a:t>Творческое наследие Эдварда Грига насчитывает более 600 песен и романсов, 20 пьес, симфонии, сонаты и сюиты для фортепиано, скрипки, виолончели.</a:t>
            </a:r>
          </a:p>
          <a:p>
            <a:pPr marL="137160" indent="0">
              <a:buNone/>
            </a:pPr>
            <a:r>
              <a:rPr lang="ru-RU" dirty="0"/>
              <a:t>Григ в своих произведениях сумел передать таинство шведских и норвежских сказок, где за каждым камнем прячется гном, из любой норы может вылезти — тролль. Ощущение сказки, лабиринтов можно уловить в его музыке.</a:t>
            </a:r>
          </a:p>
          <a:p>
            <a:pPr marL="137160" indent="0">
              <a:buNone/>
            </a:pPr>
            <a:r>
              <a:rPr lang="ru-RU" dirty="0"/>
              <a:t>Самыми известными и узнаваемыми произведениями Грига можно назвать «Утро» и «В пещере горного короля» из сюиты Пер </a:t>
            </a:r>
            <a:r>
              <a:rPr lang="ru-RU" dirty="0" err="1"/>
              <a:t>Гюнт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5" name="Picture 2" descr="C:\Documents and Settings\Admin\Рабочий стол\григ\a-p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3568" y="2636912"/>
            <a:ext cx="5832648" cy="3960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260648"/>
            <a:ext cx="8136904" cy="4536504"/>
          </a:xfrm>
        </p:spPr>
        <p:txBody>
          <a:bodyPr>
            <a:normAutofit fontScale="62500" lnSpcReduction="20000"/>
          </a:bodyPr>
          <a:lstStyle/>
          <a:p>
            <a:pPr marL="137160" indent="0">
              <a:buNone/>
            </a:pPr>
            <a:r>
              <a:rPr lang="ru-RU" dirty="0"/>
              <a:t>Одно из наиболее значительных произведений Грига является сюита «Пер </a:t>
            </a:r>
            <a:r>
              <a:rPr lang="ru-RU" dirty="0" err="1"/>
              <a:t>Гюнт</a:t>
            </a:r>
            <a:r>
              <a:rPr lang="ru-RU" dirty="0"/>
              <a:t>», написанная по мотивам драмы норвежского писателя Генриха Ибсена. Однажды к Григу пришла посылка от драматурга Генриха Ибсена. Это была новая пьеса, для которой он просил Грига сочинить музыку.</a:t>
            </a:r>
          </a:p>
          <a:p>
            <a:pPr marL="137160" indent="0">
              <a:buNone/>
            </a:pPr>
            <a:r>
              <a:rPr lang="ru-RU" dirty="0"/>
              <a:t>Пер </a:t>
            </a:r>
            <a:r>
              <a:rPr lang="ru-RU" dirty="0" err="1"/>
              <a:t>Гюнт</a:t>
            </a:r>
            <a:r>
              <a:rPr lang="ru-RU" dirty="0"/>
              <a:t> – так зовут парня, выросшего в маленькой деревушке. Здесь его дом, мать и девушка, которая его любит – </a:t>
            </a:r>
            <a:r>
              <a:rPr lang="ru-RU" dirty="0" err="1"/>
              <a:t>Сальвейг</a:t>
            </a:r>
            <a:r>
              <a:rPr lang="ru-RU" dirty="0"/>
              <a:t>. Но не мила стала для него родина – и отправился он на поиски счастья в далёкие страны. Через много лет не найдя своего счастья, он вернулся на родину.</a:t>
            </a:r>
          </a:p>
          <a:p>
            <a:pPr marL="137160" indent="0">
              <a:buNone/>
            </a:pPr>
            <a:r>
              <a:rPr lang="ru-RU" dirty="0"/>
              <a:t>Прочитав пьесу, Григ отправил ответ с благодарностью за предложение и о своем согласии.</a:t>
            </a:r>
          </a:p>
          <a:p>
            <a:pPr marL="137160" indent="0">
              <a:buNone/>
            </a:pPr>
            <a:r>
              <a:rPr lang="ru-RU" dirty="0"/>
              <a:t>После премьеры спектакля в 1876 году музыка Грига так полюбилась публике, что он составил из неё две сюиты для концертного исполнения. Из 23 номеров музыки к спектаклю в сюиты вошло 8 пьес. И музыка к спектаклю, и сюиты написаны для симфонического оркестра. Потом композитор сделал переложение обеих сюит для фортепиано.</a:t>
            </a:r>
          </a:p>
          <a:p>
            <a:endParaRPr lang="ru-RU" dirty="0"/>
          </a:p>
        </p:txBody>
      </p:sp>
      <p:sp>
        <p:nvSpPr>
          <p:cNvPr id="5" name="Объект 1"/>
          <p:cNvSpPr txBox="1">
            <a:spLocks/>
          </p:cNvSpPr>
          <p:nvPr/>
        </p:nvSpPr>
        <p:spPr>
          <a:xfrm>
            <a:off x="467544" y="3861048"/>
            <a:ext cx="4680520" cy="1487430"/>
          </a:xfrm>
          <a:prstGeom prst="rect">
            <a:avLst/>
          </a:prstGeom>
        </p:spPr>
        <p:txBody>
          <a:bodyPr vert="horz">
            <a:normAutofit fontScale="62500" lnSpcReduction="20000"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" indent="0">
              <a:buNone/>
            </a:pPr>
            <a:r>
              <a:rPr lang="ru-RU" dirty="0"/>
              <a:t>Первая сюита состоит из четырёх частей:</a:t>
            </a:r>
          </a:p>
          <a:p>
            <a:pPr lvl="0"/>
            <a:r>
              <a:rPr lang="ru-RU" dirty="0"/>
              <a:t>«Утро»,</a:t>
            </a:r>
          </a:p>
          <a:p>
            <a:pPr lvl="0"/>
            <a:r>
              <a:rPr lang="ru-RU" dirty="0"/>
              <a:t>«Смерть </a:t>
            </a:r>
            <a:r>
              <a:rPr lang="ru-RU" dirty="0" err="1"/>
              <a:t>Озе</a:t>
            </a:r>
            <a:r>
              <a:rPr lang="ru-RU" dirty="0"/>
              <a:t>»,</a:t>
            </a:r>
          </a:p>
          <a:p>
            <a:pPr lvl="0"/>
            <a:r>
              <a:rPr lang="ru-RU" dirty="0"/>
              <a:t>Танец </a:t>
            </a:r>
            <a:r>
              <a:rPr lang="ru-RU" dirty="0" err="1"/>
              <a:t>Анитры</a:t>
            </a:r>
            <a:r>
              <a:rPr lang="ru-RU" dirty="0"/>
              <a:t>,</a:t>
            </a:r>
          </a:p>
          <a:p>
            <a:pPr lvl="0"/>
            <a:r>
              <a:rPr lang="ru-RU" dirty="0"/>
              <a:t>«В пещере горного короля».</a:t>
            </a:r>
          </a:p>
          <a:p>
            <a:endParaRPr lang="ru-RU" dirty="0"/>
          </a:p>
        </p:txBody>
      </p:sp>
      <p:sp>
        <p:nvSpPr>
          <p:cNvPr id="6" name="Объект 1"/>
          <p:cNvSpPr txBox="1">
            <a:spLocks/>
          </p:cNvSpPr>
          <p:nvPr/>
        </p:nvSpPr>
        <p:spPr>
          <a:xfrm>
            <a:off x="4048455" y="4797152"/>
            <a:ext cx="4968552" cy="1440160"/>
          </a:xfrm>
          <a:prstGeom prst="rect">
            <a:avLst/>
          </a:prstGeom>
        </p:spPr>
        <p:txBody>
          <a:bodyPr vert="horz">
            <a:normAutofit fontScale="62500" lnSpcReduction="20000"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" indent="0">
              <a:buNone/>
            </a:pPr>
            <a:r>
              <a:rPr lang="ru-RU" dirty="0"/>
              <a:t>Вторая сюита тоже состоит из четырёх частей:</a:t>
            </a:r>
          </a:p>
          <a:p>
            <a:pPr lvl="0"/>
            <a:r>
              <a:rPr lang="ru-RU" dirty="0"/>
              <a:t>«Жалоба Ингрид»,</a:t>
            </a:r>
          </a:p>
          <a:p>
            <a:pPr lvl="0"/>
            <a:r>
              <a:rPr lang="ru-RU" dirty="0"/>
              <a:t>Арабский танец,</a:t>
            </a:r>
          </a:p>
          <a:p>
            <a:pPr lvl="0"/>
            <a:r>
              <a:rPr lang="ru-RU" dirty="0"/>
              <a:t>«Возвращение Пера </a:t>
            </a:r>
            <a:r>
              <a:rPr lang="ru-RU" dirty="0" err="1"/>
              <a:t>Гюнта</a:t>
            </a:r>
            <a:r>
              <a:rPr lang="ru-RU" dirty="0"/>
              <a:t>»,</a:t>
            </a:r>
          </a:p>
          <a:p>
            <a:pPr lvl="0"/>
            <a:r>
              <a:rPr lang="ru-RU" dirty="0"/>
              <a:t>Песня </a:t>
            </a:r>
            <a:r>
              <a:rPr lang="ru-RU" dirty="0" err="1"/>
              <a:t>Сольвейг</a:t>
            </a:r>
            <a:r>
              <a:rPr lang="ru-RU" dirty="0"/>
              <a:t>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5363" name="Picture 2" descr="C:\Documents and Settings\Admin\Рабочий стол\григ\2845336_larg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28600"/>
            <a:ext cx="9144000" cy="7356475"/>
          </a:xfrm>
        </p:spPr>
      </p:pic>
    </p:spTree>
    <p:extLst>
      <p:ext uri="{BB962C8B-B14F-4D97-AF65-F5344CB8AC3E}">
        <p14:creationId xmlns:p14="http://schemas.microsoft.com/office/powerpoint/2010/main" val="3509499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Documents and Settings\Admin\Рабочий стол\григ\16685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0"/>
            <a:ext cx="9144000" cy="692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edvard_grig_-_utro_(zaycev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75656" y="76470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1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1556792"/>
            <a:ext cx="8568952" cy="5760640"/>
          </a:xfrm>
        </p:spPr>
        <p:txBody>
          <a:bodyPr>
            <a:normAutofit fontScale="62500" lnSpcReduction="20000"/>
          </a:bodyPr>
          <a:lstStyle/>
          <a:p>
            <a:pPr marL="137160" indent="0">
              <a:buNone/>
            </a:pPr>
            <a:r>
              <a:rPr lang="ru-RU" dirty="0"/>
              <a:t>В пьесе «Утро» композитор описывает красоту пробуждающейся норвежской природы. В этом произведении мелодия напоминает норвежские народные пастушьи наигрыши – светлые, простые, </a:t>
            </a:r>
            <a:r>
              <a:rPr lang="ru-RU" dirty="0" err="1"/>
              <a:t>по-северному</a:t>
            </a:r>
            <a:r>
              <a:rPr lang="ru-RU" dirty="0"/>
              <a:t> сдержанные. </a:t>
            </a:r>
            <a:br>
              <a:rPr lang="ru-RU" dirty="0"/>
            </a:br>
            <a:r>
              <a:rPr lang="ru-RU" dirty="0"/>
              <a:t>Основную мелодию играют по очереди, перекликаясь, два инструмента – флейта и гобой, воспринимаемые как перекличку наигрышей свирели и рожка. Это создает ощущение широкого пространства, воздуха. </a:t>
            </a:r>
            <a:br>
              <a:rPr lang="ru-RU" dirty="0"/>
            </a:br>
            <a:r>
              <a:rPr lang="ru-RU" dirty="0"/>
              <a:t>С разговора этих инструментов начинается «Утро» Грига. </a:t>
            </a:r>
          </a:p>
          <a:p>
            <a:pPr marL="137160" indent="0">
              <a:buNone/>
            </a:pPr>
            <a:r>
              <a:rPr lang="ru-RU" dirty="0"/>
              <a:t>Предрассветную тишину оглашают чистые звуки пастушеской свирели. Прозрачная мелодия переходит от одного инструмента к другому. Звучность нарастает. Чистые гармонические краски (трезвучие - основной вид гармонии), яркие, неожиданные в сопоставлении друг с другом, воспринимаются как краски в живописном пейзаже. При каждом новом повторе наигрыша </a:t>
            </a:r>
            <a:r>
              <a:rPr lang="ru-RU" dirty="0" err="1"/>
              <a:t>по-являются</a:t>
            </a:r>
            <a:r>
              <a:rPr lang="ru-RU" dirty="0"/>
              <a:t> мелодические варианты, которые связывают сходные фразы в единую мелодию. Мы слышим, как поют птицы, шелестит листвой ветер. И, наконец, будто хлынули потоки солнечного света – так сверкает всеми красками оркестр. Музыка в начале спокойная, ласковая, нежная, добрая. А середина звучит восторженно, ярко. Когда слышишь теплый тембр струнных инструментов – скрипок и виолончелей, кажется, что сияющие лучи солнца блещут и переливаются. В насыщенном, широком по диапазону звучании струнной группы эта живописная музыка наполняется лиризмом, чувством радости, полноты жизнеощущения. Сам композитор образно говорил, что в этой музыке он хотел изобразить «солнце сквозь облака». Какими разноцветными, нежными и яркими красками-звуками нарисовал Григ эту чудесную картину. В конце музыка опять звучит, успокоено, заворожено, мечтательно и нежно. </a:t>
            </a:r>
          </a:p>
          <a:p>
            <a:pPr marL="137160" indent="0">
              <a:buNone/>
            </a:pPr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39552" y="836712"/>
            <a:ext cx="8115300" cy="589186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/>
              <a:t>«Утро»</a:t>
            </a:r>
            <a:endParaRPr lang="ru-RU" sz="3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Documents and Settings\Admin\Рабочий стол\григ\0_18d8a_b70cca17_XL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4675" y="0"/>
            <a:ext cx="10293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1252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Documents and Settings\Admin\Рабочий стол\григ\15511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0"/>
            <a:ext cx="9723438" cy="728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783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6387" name="Picture 2" descr="C:\Documents and Settings\Admin\Рабочий стол\григ\lrg_133306_sorek10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92125" y="0"/>
            <a:ext cx="9636125" cy="6858000"/>
          </a:xfrm>
        </p:spPr>
      </p:pic>
      <p:pic>
        <p:nvPicPr>
          <p:cNvPr id="2" name="edvard_grig_-_v_peshchere_gornogo_korolya_(zaycev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9592" y="9087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503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7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96</TotalTime>
  <Words>353</Words>
  <Application>Microsoft Office PowerPoint</Application>
  <PresentationFormat>Экран (4:3)</PresentationFormat>
  <Paragraphs>80</Paragraphs>
  <Slides>14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Апекс</vt:lpstr>
      <vt:lpstr>МБОУ СОШ №7 г.Туймазы</vt:lpstr>
      <vt:lpstr>Презентация PowerPoint</vt:lpstr>
      <vt:lpstr>Презентация PowerPoint</vt:lpstr>
      <vt:lpstr>Презентация PowerPoint</vt:lpstr>
      <vt:lpstr>Презентация PowerPoint</vt:lpstr>
      <vt:lpstr>«Утро»</vt:lpstr>
      <vt:lpstr>Презентация PowerPoint</vt:lpstr>
      <vt:lpstr>Презентация PowerPoint</vt:lpstr>
      <vt:lpstr>Презентация PowerPoint</vt:lpstr>
      <vt:lpstr>«В пещере горного короля».</vt:lpstr>
      <vt:lpstr>Презентация PowerPoint</vt:lpstr>
      <vt:lpstr>Презентация PowerPoint</vt:lpstr>
      <vt:lpstr>Презентация PowerPoint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RePack by Diakov</cp:lastModifiedBy>
  <cp:revision>21</cp:revision>
  <dcterms:modified xsi:type="dcterms:W3CDTF">2018-11-11T12:16:04Z</dcterms:modified>
</cp:coreProperties>
</file>