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1" autoAdjust="0"/>
    <p:restoredTop sz="94721" autoAdjust="0"/>
  </p:normalViewPr>
  <p:slideViewPr>
    <p:cSldViewPr>
      <p:cViewPr varScale="1">
        <p:scale>
          <a:sx n="103" d="100"/>
          <a:sy n="103" d="100"/>
        </p:scale>
        <p:origin x="-6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F0DC-CB33-4C14-86DC-A3C9A4357E1B}" type="datetimeFigureOut">
              <a:rPr lang="ru-RU" smtClean="0"/>
              <a:pPr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92E3-B9BF-4C2A-949F-5E4B398D6D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5%D1%80_%D0%93%D1%8E%D0%BD%D1%82" TargetMode="External"/><Relationship Id="rId13" Type="http://schemas.openxmlformats.org/officeDocument/2006/relationships/hyperlink" Target="https://ru.wikipedia.org/wiki/%D0%9C%D0%B8%D1%81%D1%82%D0%B8%D0%BA%D0%B0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ru.wikipedia.org/wiki/%D0%98%D0%B1%D1%81%D0%B5%D0%BD,_%D0%93%D0%B5%D0%BD%D1%80%D0%B8%D0%BA" TargetMode="External"/><Relationship Id="rId12" Type="http://schemas.openxmlformats.org/officeDocument/2006/relationships/hyperlink" Target="https://ru.wikipedia.org/wiki/%D0%A2%D1%80%D0%BE%D0%BB%D0%BB%D1%8C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s://ru.wikipedia.org/wiki/%D0%93%D1%80%D0%B8%D0%B3,_%D0%AD%D0%B4%D0%B2%D0%B0%D1%80%D0%B4" TargetMode="External"/><Relationship Id="rId11" Type="http://schemas.openxmlformats.org/officeDocument/2006/relationships/hyperlink" Target="https://ru.wikipedia.org/wiki/%D0%9E%D1%81%D0%BB%D0%BE" TargetMode="External"/><Relationship Id="rId5" Type="http://schemas.openxmlformats.org/officeDocument/2006/relationships/hyperlink" Target="https://ru.wikipedia.org/wiki/%D0%9F%D0%B5%D1%80_%D0%93%D1%8E%D0%BD%D1%82_(%D0%BC%D1%83%D0%B7%D1%8B%D0%BA%D0%B0)" TargetMode="External"/><Relationship Id="rId10" Type="http://schemas.openxmlformats.org/officeDocument/2006/relationships/hyperlink" Target="https://ru.wikipedia.org/wiki/1876_%D0%B3%D0%BE%D0%B4" TargetMode="External"/><Relationship Id="rId4" Type="http://schemas.openxmlformats.org/officeDocument/2006/relationships/hyperlink" Target="https://ru.wikipedia.org/wiki/%D0%9D%D0%BE%D1%80%D0%B2%D0%B5%D0%B6%D1%81%D0%BA%D0%B8%D0%B9_%D1%8F%D0%B7%D1%8B%D0%BA" TargetMode="External"/><Relationship Id="rId9" Type="http://schemas.openxmlformats.org/officeDocument/2006/relationships/hyperlink" Target="https://ru.wikipedia.org/wiki/24_%D1%84%D0%B5%D0%B2%D1%80%D0%B0%D0%BB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0%B5%D0%BC%D0%BF_(%D0%BC%D1%83%D0%B7%D1%8B%D0%BA%D0%B0)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ru.wikipedia.org/wiki/%D0%A4%D0%B0-%D0%B4%D0%B8%D0%B5%D0%B7_%D0%BC%D0%B0%D0%B6%D0%BE%D1%8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https://ru.wikipedia.org/wiki/%D0%9A%D0%BE%D0%BD%D1%82%D1%80%D0%B0%D0%B1%D0%B0%D1%81" TargetMode="External"/><Relationship Id="rId5" Type="http://schemas.openxmlformats.org/officeDocument/2006/relationships/hyperlink" Target="https://ru.wikipedia.org/wiki/%D0%A4%D0%B0%D0%B3%D0%BE%D1%82" TargetMode="External"/><Relationship Id="rId4" Type="http://schemas.openxmlformats.org/officeDocument/2006/relationships/hyperlink" Target="https://ru.wikipedia.org/wiki/%D0%92%D0%B8%D0%BE%D0%BB%D0%BE%D0%BD%D1%87%D0%B5%D0%BB%D1%8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/>
              <a:t>Презентация «музыкальный анализ Пер </a:t>
            </a:r>
            <a:r>
              <a:rPr lang="ru-RU" sz="2700" b="1" i="1" dirty="0" err="1" smtClean="0"/>
              <a:t>Гюнт</a:t>
            </a:r>
            <a:r>
              <a:rPr lang="ru-RU" sz="2700" b="1" i="1" dirty="0" smtClean="0"/>
              <a:t> в пещере </a:t>
            </a:r>
            <a:r>
              <a:rPr lang="ru-RU" sz="2700" b="1" i="1" smtClean="0"/>
              <a:t>горного </a:t>
            </a:r>
            <a:r>
              <a:rPr lang="ru-RU" sz="2700" b="1" i="1" smtClean="0"/>
              <a:t>короля</a:t>
            </a:r>
            <a:r>
              <a:rPr lang="ru-RU" b="1" i="1" smtClean="0"/>
              <a:t> </a:t>
            </a:r>
            <a:r>
              <a:rPr lang="ru-RU" b="1" i="1" dirty="0" smtClean="0"/>
              <a:t>Э.Грига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pPr algn="l"/>
            <a:r>
              <a:rPr lang="ru-RU" sz="2800" b="1" i="1" u="sng" dirty="0" smtClean="0"/>
              <a:t>1.История создания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7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 «В пещере горного короля» (</a:t>
            </a:r>
            <a:r>
              <a:rPr lang="ru-RU" b="1" i="1" u="sng" dirty="0" smtClean="0">
                <a:solidFill>
                  <a:schemeClr val="tx1"/>
                </a:solidFill>
                <a:hlinkClick r:id="rId4" tooltip="Норвежский язык"/>
              </a:rPr>
              <a:t>норв.</a:t>
            </a:r>
            <a:r>
              <a:rPr lang="ru-RU" b="1" i="1" dirty="0" smtClean="0">
                <a:solidFill>
                  <a:schemeClr val="tx1"/>
                </a:solidFill>
              </a:rPr>
              <a:t> I </a:t>
            </a:r>
            <a:r>
              <a:rPr lang="ru-RU" b="1" i="1" dirty="0" err="1" smtClean="0">
                <a:solidFill>
                  <a:schemeClr val="tx1"/>
                </a:solidFill>
              </a:rPr>
              <a:t>Dovregubbens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Hall</a:t>
            </a:r>
            <a:r>
              <a:rPr lang="ru-RU" b="1" i="1" dirty="0" smtClean="0">
                <a:solidFill>
                  <a:schemeClr val="tx1"/>
                </a:solidFill>
              </a:rPr>
              <a:t>) — композиция из </a:t>
            </a:r>
            <a:r>
              <a:rPr lang="ru-RU" b="1" i="1" u="sng" dirty="0" smtClean="0">
                <a:solidFill>
                  <a:schemeClr val="tx1"/>
                </a:solidFill>
                <a:hlinkClick r:id="rId5" tooltip="Пер Гюнт (музыка)"/>
              </a:rPr>
              <a:t>сюиты</a:t>
            </a:r>
            <a:r>
              <a:rPr lang="ru-RU" b="1" i="1" dirty="0" smtClean="0">
                <a:solidFill>
                  <a:schemeClr val="tx1"/>
                </a:solidFill>
              </a:rPr>
              <a:t> норвежского композитора </a:t>
            </a:r>
            <a:r>
              <a:rPr lang="ru-RU" b="1" i="1" u="sng" dirty="0" smtClean="0">
                <a:solidFill>
                  <a:schemeClr val="tx1"/>
                </a:solidFill>
                <a:hlinkClick r:id="rId6" tooltip="Григ, Эдвард"/>
              </a:rPr>
              <a:t>Эдварда Грига</a:t>
            </a:r>
            <a:r>
              <a:rPr lang="ru-RU" b="1" i="1" dirty="0" smtClean="0">
                <a:solidFill>
                  <a:schemeClr val="tx1"/>
                </a:solidFill>
              </a:rPr>
              <a:t> на пьесу </a:t>
            </a:r>
            <a:r>
              <a:rPr lang="ru-RU" b="1" i="1" u="sng" dirty="0" smtClean="0">
                <a:solidFill>
                  <a:schemeClr val="tx1"/>
                </a:solidFill>
                <a:hlinkClick r:id="rId7" tooltip="Ибсен, Генрик"/>
              </a:rPr>
              <a:t>Генрика Ибсена</a:t>
            </a:r>
            <a:r>
              <a:rPr lang="ru-RU" b="1" i="1" dirty="0" smtClean="0">
                <a:solidFill>
                  <a:schemeClr val="tx1"/>
                </a:solidFill>
              </a:rPr>
              <a:t> «</a:t>
            </a:r>
            <a:r>
              <a:rPr lang="ru-RU" b="1" i="1" u="sng" dirty="0" smtClean="0">
                <a:solidFill>
                  <a:schemeClr val="tx1"/>
                </a:solidFill>
                <a:hlinkClick r:id="rId8" tooltip="Пер Гюнт"/>
              </a:rPr>
              <a:t>Пер </a:t>
            </a:r>
            <a:r>
              <a:rPr lang="ru-RU" b="1" i="1" u="sng" dirty="0" err="1" smtClean="0">
                <a:solidFill>
                  <a:schemeClr val="tx1"/>
                </a:solidFill>
                <a:hlinkClick r:id="rId8" tooltip="Пер Гюнт"/>
              </a:rPr>
              <a:t>Гюнт</a:t>
            </a:r>
            <a:r>
              <a:rPr lang="ru-RU" b="1" i="1" dirty="0" smtClean="0">
                <a:solidFill>
                  <a:schemeClr val="tx1"/>
                </a:solidFill>
              </a:rPr>
              <a:t>». Премьера состоялась </a:t>
            </a:r>
            <a:r>
              <a:rPr lang="ru-RU" b="1" i="1" u="sng" dirty="0" smtClean="0">
                <a:solidFill>
                  <a:schemeClr val="tx1"/>
                </a:solidFill>
                <a:hlinkClick r:id="rId9" tooltip="24 февраля"/>
              </a:rPr>
              <a:t>24 февраля</a:t>
            </a:r>
            <a:r>
              <a:rPr lang="ru-RU" b="1" i="1" dirty="0" smtClean="0">
                <a:solidFill>
                  <a:schemeClr val="tx1"/>
                </a:solidFill>
              </a:rPr>
              <a:t> </a:t>
            </a:r>
            <a:r>
              <a:rPr lang="ru-RU" b="1" i="1" u="sng" dirty="0" smtClean="0">
                <a:solidFill>
                  <a:schemeClr val="tx1"/>
                </a:solidFill>
                <a:hlinkClick r:id="rId10" tooltip="1876 год"/>
              </a:rPr>
              <a:t>1876 года</a:t>
            </a:r>
            <a:r>
              <a:rPr lang="ru-RU" b="1" i="1" dirty="0" smtClean="0">
                <a:solidFill>
                  <a:schemeClr val="tx1"/>
                </a:solidFill>
              </a:rPr>
              <a:t> в </a:t>
            </a:r>
            <a:r>
              <a:rPr lang="ru-RU" b="1" i="1" u="sng" dirty="0" smtClean="0">
                <a:solidFill>
                  <a:schemeClr val="tx1"/>
                </a:solidFill>
                <a:hlinkClick r:id="rId11" tooltip="Осло"/>
              </a:rPr>
              <a:t>Осло</a:t>
            </a:r>
            <a:r>
              <a:rPr lang="ru-RU" b="1" i="1" dirty="0" smtClean="0">
                <a:solidFill>
                  <a:schemeClr val="tx1"/>
                </a:solidFill>
              </a:rPr>
              <a:t>. Композиция является наиболее известным и узнаваемым произведением Грига и одной из самых популярных классических мелодий.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В пьесе эта композиция звучит при вступлении горного короля и его </a:t>
            </a:r>
            <a:r>
              <a:rPr lang="ru-RU" b="1" i="1" u="sng" dirty="0" smtClean="0">
                <a:solidFill>
                  <a:schemeClr val="tx1"/>
                </a:solidFill>
                <a:hlinkClick r:id="rId12" tooltip="Тролль"/>
              </a:rPr>
              <a:t>троллей</a:t>
            </a:r>
            <a:r>
              <a:rPr lang="ru-RU" b="1" i="1" dirty="0" smtClean="0">
                <a:solidFill>
                  <a:schemeClr val="tx1"/>
                </a:solidFill>
              </a:rPr>
              <a:t> в его тронную пещеру. Благодаря этому, а также своему звучанию «В пещере горного короля» ассоциируется с троллями, а также с </a:t>
            </a:r>
            <a:r>
              <a:rPr lang="ru-RU" b="1" i="1" u="sng" dirty="0" smtClean="0">
                <a:solidFill>
                  <a:schemeClr val="tx1"/>
                </a:solidFill>
                <a:hlinkClick r:id="rId13" tooltip="Мистика"/>
              </a:rPr>
              <a:t>мистикой</a:t>
            </a:r>
            <a:r>
              <a:rPr lang="ru-RU" b="1" i="1" dirty="0" smtClean="0">
                <a:solidFill>
                  <a:schemeClr val="tx1"/>
                </a:solidFill>
              </a:rPr>
              <a:t> и таинственной атмосферой вообще.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b="1" i="1" u="sng" dirty="0" smtClean="0"/>
              <a:t>2.Музыкальные краски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900" b="1" i="1" dirty="0" smtClean="0">
                <a:solidFill>
                  <a:schemeClr val="tx1"/>
                </a:solidFill>
              </a:rPr>
              <a:t>Форма. В пещере горного короля» начинается с основной темы, написанной для </a:t>
            </a:r>
            <a:r>
              <a:rPr lang="ru-RU" sz="900" b="1" i="1" dirty="0" smtClean="0">
                <a:solidFill>
                  <a:schemeClr val="tx1"/>
                </a:solidFill>
                <a:hlinkClick r:id="rId4" tooltip="Виолончель"/>
              </a:rPr>
              <a:t>виолончели</a:t>
            </a:r>
            <a:r>
              <a:rPr lang="ru-RU" sz="900" b="1" i="1" dirty="0" smtClean="0">
                <a:solidFill>
                  <a:schemeClr val="tx1"/>
                </a:solidFill>
              </a:rPr>
              <a:t>, </a:t>
            </a:r>
            <a:r>
              <a:rPr lang="ru-RU" sz="900" b="1" i="1" dirty="0" smtClean="0">
                <a:solidFill>
                  <a:schemeClr val="tx1"/>
                </a:solidFill>
                <a:hlinkClick r:id="rId5" tooltip="Фагот"/>
              </a:rPr>
              <a:t>фагота</a:t>
            </a:r>
            <a:r>
              <a:rPr lang="ru-RU" sz="900" b="1" i="1" dirty="0" smtClean="0">
                <a:solidFill>
                  <a:schemeClr val="tx1"/>
                </a:solidFill>
              </a:rPr>
              <a:t> и </a:t>
            </a:r>
            <a:r>
              <a:rPr lang="ru-RU" sz="900" b="1" i="1" dirty="0" smtClean="0">
                <a:solidFill>
                  <a:schemeClr val="tx1"/>
                </a:solidFill>
                <a:hlinkClick r:id="rId6" tooltip="Контрабас"/>
              </a:rPr>
              <a:t>контрабаса</a:t>
            </a:r>
            <a:r>
              <a:rPr lang="ru-RU" sz="900" b="1" i="1" dirty="0" smtClean="0">
                <a:solidFill>
                  <a:schemeClr val="tx1"/>
                </a:solidFill>
              </a:rPr>
              <a:t>. Мелодия звучит в нижнем регистре, затем повышается на квинту (до </a:t>
            </a:r>
            <a:r>
              <a:rPr lang="ru-RU" sz="900" b="1" i="1" dirty="0" smtClean="0">
                <a:solidFill>
                  <a:schemeClr val="tx1"/>
                </a:solidFill>
                <a:hlinkClick r:id="rId7" tooltip="Фа-диез мажор"/>
              </a:rPr>
              <a:t>фа-диез мажор</a:t>
            </a:r>
            <a:r>
              <a:rPr lang="ru-RU" sz="900" b="1" i="1" dirty="0" smtClean="0">
                <a:solidFill>
                  <a:schemeClr val="tx1"/>
                </a:solidFill>
              </a:rPr>
              <a:t>, которая является доминантой) и снова возвращается в прежнюю тональность. Тема начинается медленно, с каждым повторением все больше ускоряется, и в конце срывается в бурное </a:t>
            </a:r>
            <a:r>
              <a:rPr lang="ru-RU" sz="900" b="1" i="1" dirty="0" smtClean="0">
                <a:solidFill>
                  <a:schemeClr val="tx1"/>
                </a:solidFill>
                <a:hlinkClick r:id="rId8" tooltip="Темп (музыка)"/>
              </a:rPr>
              <a:t>престиссимо</a:t>
            </a:r>
            <a:r>
              <a:rPr lang="ru-RU" sz="900" b="1" i="1" dirty="0" smtClean="0">
                <a:solidFill>
                  <a:schemeClr val="tx1"/>
                </a:solidFill>
              </a:rPr>
              <a:t>. Странствуя, Пер </a:t>
            </a:r>
            <a:r>
              <a:rPr lang="ru-RU" sz="900" b="1" i="1" dirty="0" err="1" smtClean="0">
                <a:solidFill>
                  <a:schemeClr val="tx1"/>
                </a:solidFill>
              </a:rPr>
              <a:t>Гюнт</a:t>
            </a:r>
            <a:r>
              <a:rPr lang="ru-RU" sz="900" b="1" i="1" dirty="0" smtClean="0">
                <a:solidFill>
                  <a:schemeClr val="tx1"/>
                </a:solidFill>
              </a:rPr>
              <a:t> попадает в царство троллей – фантастических злых существ. Пер чуть не погибает в мрачной пещере, окружённый злыми духами. Тема вначале звучит в низком регистре почти неслышно. Она изображает крадущиеся шаги троллей. Но постепенно тихая поступь начинает превращаться в марш-шествие а затем в дикую пляску разбушевавшейся нечисти. Григ использует форму вариаций. Мелодия, повторяясь, всё больше изменяется. Нарастает звучность, ускоряется темп, уплотняется звучание оркестра, в который добавляются всё новые и новые инструменты. Последние проведения темы звучат визгливо и режут слух. Несколько мощных ударов прекращают вакханалию. Так Горный король прекращает дикую пляску.</a:t>
            </a:r>
            <a:br>
              <a:rPr lang="ru-RU" sz="900" b="1" i="1" dirty="0" smtClean="0">
                <a:solidFill>
                  <a:schemeClr val="tx1"/>
                </a:solidFill>
              </a:rPr>
            </a:br>
            <a:r>
              <a:rPr lang="ru-RU" sz="900" b="1" i="1" dirty="0" smtClean="0">
                <a:solidFill>
                  <a:schemeClr val="tx1"/>
                </a:solidFill>
              </a:rPr>
              <a:t>Пьеса написана в форме вариаций на неизменную мелодию. Сама тема имеет трёхчастное строение. С каждым новым проведением темы ускоряется темп, поднимается регистр, усиливается динамика. Тема проходит три раза, а завершается пьеса маленькой кодой.</a:t>
            </a:r>
            <a:endParaRPr lang="ru-RU" sz="900" b="1" dirty="0" smtClean="0">
              <a:solidFill>
                <a:schemeClr val="tx1"/>
              </a:solidFill>
            </a:endParaRPr>
          </a:p>
          <a:p>
            <a:r>
              <a:rPr lang="ru-RU" sz="900" b="1" i="1" dirty="0" smtClean="0">
                <a:solidFill>
                  <a:schemeClr val="tx1"/>
                </a:solidFill>
              </a:rPr>
              <a:t> </a:t>
            </a:r>
            <a:endParaRPr lang="ru-RU" sz="9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28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800" b="1" i="1" u="sng" dirty="0" smtClean="0"/>
              <a:t>3.Соответствие сюжета и музыкального образа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000" b="1" i="1" dirty="0" smtClean="0">
                <a:solidFill>
                  <a:schemeClr val="tx1"/>
                </a:solidFill>
              </a:rPr>
              <a:t>Это музыкальная иллюстрация к одному из эпизодов пьесы Ибсена. Странствуя, Пер </a:t>
            </a:r>
            <a:r>
              <a:rPr lang="ru-RU" sz="1000" b="1" i="1" dirty="0" err="1" smtClean="0">
                <a:solidFill>
                  <a:schemeClr val="tx1"/>
                </a:solidFill>
              </a:rPr>
              <a:t>Гюнт</a:t>
            </a:r>
            <a:r>
              <a:rPr lang="ru-RU" sz="1000" b="1" i="1" dirty="0" smtClean="0">
                <a:solidFill>
                  <a:schemeClr val="tx1"/>
                </a:solidFill>
              </a:rPr>
              <a:t> попадает в царство троллей - фантастических злых существ. В тронном зале собираются придворные горного короля – тролли, кобольды, гномы, чтобы праздновать свадьбу своей принцессы с Пером. Пер не подозревает об опасности и чуть не погибает в мрачной пещере, окружённый «духами тьмы».Музыка Грига образно и ярко рисует фантастическое шествие.</a:t>
            </a:r>
            <a:endParaRPr lang="ru-RU" sz="1000" b="1" dirty="0" smtClean="0">
              <a:solidFill>
                <a:schemeClr val="tx1"/>
              </a:solidFill>
            </a:endParaRPr>
          </a:p>
          <a:p>
            <a:r>
              <a:rPr lang="ru-RU" sz="1000" b="1" i="1" dirty="0" smtClean="0">
                <a:solidFill>
                  <a:schemeClr val="tx1"/>
                </a:solidFill>
              </a:rPr>
              <a:t>В основе пьесы – всего одна тема в характере марша. Она несколько раз повторяется, оставаясь неизменной. Зато композитор каждый раз варьирует ее </a:t>
            </a:r>
            <a:r>
              <a:rPr lang="ru-RU" sz="1000" b="1" i="1" dirty="0" err="1" smtClean="0">
                <a:solidFill>
                  <a:schemeClr val="tx1"/>
                </a:solidFill>
              </a:rPr>
              <a:t>сопровождение.После</a:t>
            </a:r>
            <a:r>
              <a:rPr lang="ru-RU" sz="1000" b="1" i="1" dirty="0" smtClean="0">
                <a:solidFill>
                  <a:schemeClr val="tx1"/>
                </a:solidFill>
              </a:rPr>
              <a:t> тихого загадочного зова валторны начинается тема троллей. Она звучит </a:t>
            </a:r>
            <a:r>
              <a:rPr lang="ru-RU" sz="1000" b="1" i="1" dirty="0" err="1" smtClean="0">
                <a:solidFill>
                  <a:schemeClr val="tx1"/>
                </a:solidFill>
              </a:rPr>
              <a:t>pianissimo</a:t>
            </a:r>
            <a:r>
              <a:rPr lang="ru-RU" sz="1000" b="1" i="1" dirty="0" smtClean="0">
                <a:solidFill>
                  <a:schemeClr val="tx1"/>
                </a:solidFill>
              </a:rPr>
              <a:t>, настороженно и невесомо. Легкие штрихи </a:t>
            </a:r>
            <a:r>
              <a:rPr lang="ru-RU" sz="1000" b="1" i="1" dirty="0" err="1" smtClean="0">
                <a:solidFill>
                  <a:schemeClr val="tx1"/>
                </a:solidFill>
              </a:rPr>
              <a:t>pizzicato</a:t>
            </a:r>
            <a:r>
              <a:rPr lang="ru-RU" sz="1000" b="1" i="1" dirty="0" smtClean="0">
                <a:solidFill>
                  <a:schemeClr val="tx1"/>
                </a:solidFill>
              </a:rPr>
              <a:t> струнных, перенесённых в низкий регистр, изображают крадущиеся шаги троллей. Музыка фантастична, загадочна, таинственна.</a:t>
            </a:r>
            <a:endParaRPr lang="ru-RU" sz="1000" b="1" dirty="0" smtClean="0">
              <a:solidFill>
                <a:schemeClr val="tx1"/>
              </a:solidFill>
            </a:endParaRPr>
          </a:p>
          <a:p>
            <a:r>
              <a:rPr lang="ru-RU" sz="1000" b="1" i="1" dirty="0" smtClean="0">
                <a:solidFill>
                  <a:schemeClr val="tx1"/>
                </a:solidFill>
              </a:rPr>
              <a:t>Постепенно мелодия переносится все выше, появляются более мелкие длительности, они вносят в движение некоторую суетливость. Звучность усиливается. Вступает весь оркестр. Ускоряется темп – к концу он становится очень быстрым. И, кажется, будто сказочные обитатели пещеры, точно подгоняемые неведомой силой, завертелись в стремительном вихре.</a:t>
            </a:r>
            <a:endParaRPr lang="ru-RU" sz="1000" b="1" dirty="0" smtClean="0">
              <a:solidFill>
                <a:schemeClr val="tx1"/>
              </a:solidFill>
            </a:endParaRPr>
          </a:p>
          <a:p>
            <a:r>
              <a:rPr lang="ru-RU" sz="1000" b="1" i="1" dirty="0" smtClean="0">
                <a:solidFill>
                  <a:schemeClr val="tx1"/>
                </a:solidFill>
              </a:rPr>
              <a:t>Внезапно все прерывается резкими аккордами. Ещё дважды мелодия пытается возобновить свой неукротимый бег. Но настойчивые аккорды, словно повелительные жесты пещерного владыки, прекращают шествие. Мираж сказочной картины мгновенно исчезает</a:t>
            </a:r>
            <a:endParaRPr lang="ru-RU"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4.Мое отношение к прослушанной музыке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1000" b="1" i="1" dirty="0" smtClean="0">
                <a:solidFill>
                  <a:schemeClr val="tx1"/>
                </a:solidFill>
              </a:rPr>
              <a:t>С помощью музыки Эдварда Грига мы совершили путешествие в удивительную страну – Норвегию. Представили величавые норвежские </a:t>
            </a:r>
            <a:r>
              <a:rPr lang="ru-RU" sz="1000" b="1" i="1" dirty="0" err="1" smtClean="0">
                <a:solidFill>
                  <a:schemeClr val="tx1"/>
                </a:solidFill>
              </a:rPr>
              <a:t>скалы,красоту</a:t>
            </a:r>
            <a:r>
              <a:rPr lang="ru-RU" sz="1000" b="1" i="1" dirty="0" smtClean="0">
                <a:solidFill>
                  <a:schemeClr val="tx1"/>
                </a:solidFill>
              </a:rPr>
              <a:t> и суровость природы. Ярко оригинальный стиль Грига сложился под воздействием норвежского фольклора, который имеет очень давнюю историю. Его традиции сформировались в лирико-эпических песнях скальдов, в пастушеских горных мелодиях (</a:t>
            </a:r>
            <a:r>
              <a:rPr lang="ru-RU" sz="1000" b="1" dirty="0" err="1" smtClean="0">
                <a:solidFill>
                  <a:schemeClr val="tx1"/>
                </a:solidFill>
              </a:rPr>
              <a:t>локках</a:t>
            </a:r>
            <a:r>
              <a:rPr lang="ru-RU" sz="1000" b="1" i="1" dirty="0" smtClean="0">
                <a:solidFill>
                  <a:schemeClr val="tx1"/>
                </a:solidFill>
              </a:rPr>
              <a:t>), в норвежских танцах и маршах. В целом, гармонический язык произведений Грига отличается особой красочностью, широким применением аккордов </a:t>
            </a:r>
            <a:r>
              <a:rPr lang="ru-RU" sz="1000" b="1" i="1" dirty="0" err="1" smtClean="0">
                <a:solidFill>
                  <a:schemeClr val="tx1"/>
                </a:solidFill>
              </a:rPr>
              <a:t>многотерцового</a:t>
            </a:r>
            <a:r>
              <a:rPr lang="ru-RU" sz="1000" b="1" i="1" dirty="0" smtClean="0">
                <a:solidFill>
                  <a:schemeClr val="tx1"/>
                </a:solidFill>
              </a:rPr>
              <a:t> строения, что опять же коренится в норвежском фольклоре (многие норвежские мелодии содержат несколько </a:t>
            </a:r>
            <a:r>
              <a:rPr lang="ru-RU" sz="1000" b="1" i="1" dirty="0" err="1" smtClean="0">
                <a:solidFill>
                  <a:schemeClr val="tx1"/>
                </a:solidFill>
              </a:rPr>
              <a:t>терцовых</a:t>
            </a:r>
            <a:r>
              <a:rPr lang="ru-RU" sz="1000" b="1" i="1" dirty="0" smtClean="0">
                <a:solidFill>
                  <a:schemeClr val="tx1"/>
                </a:solidFill>
              </a:rPr>
              <a:t> ходов в одном направлении).Наиболее непосредственно с норвежским фольклором связаны многочисленные танцы Грига. Они опираются на своеобразную ритмику норвежских </a:t>
            </a:r>
            <a:r>
              <a:rPr lang="ru-RU" sz="1000" b="1" dirty="0" err="1" smtClean="0">
                <a:solidFill>
                  <a:schemeClr val="tx1"/>
                </a:solidFill>
              </a:rPr>
              <a:t>халлингов</a:t>
            </a:r>
            <a:r>
              <a:rPr lang="ru-RU" sz="1000" b="1" dirty="0" smtClean="0">
                <a:solidFill>
                  <a:schemeClr val="tx1"/>
                </a:solidFill>
              </a:rPr>
              <a:t>, </a:t>
            </a:r>
            <a:r>
              <a:rPr lang="ru-RU" sz="1000" b="1" dirty="0" err="1" smtClean="0">
                <a:solidFill>
                  <a:schemeClr val="tx1"/>
                </a:solidFill>
              </a:rPr>
              <a:t>спрингдансов</a:t>
            </a:r>
            <a:r>
              <a:rPr lang="ru-RU" sz="1000" b="1" dirty="0" smtClean="0">
                <a:solidFill>
                  <a:schemeClr val="tx1"/>
                </a:solidFill>
              </a:rPr>
              <a:t>, </a:t>
            </a:r>
            <a:r>
              <a:rPr lang="ru-RU" sz="1000" b="1" dirty="0" err="1" smtClean="0">
                <a:solidFill>
                  <a:schemeClr val="tx1"/>
                </a:solidFill>
              </a:rPr>
              <a:t>гангаров</a:t>
            </a:r>
            <a:r>
              <a:rPr lang="ru-RU" sz="1000" b="1" dirty="0" smtClean="0">
                <a:solidFill>
                  <a:schemeClr val="tx1"/>
                </a:solidFill>
              </a:rPr>
              <a:t>.</a:t>
            </a:r>
            <a:r>
              <a:rPr lang="ru-RU" sz="1000" b="1" i="1" dirty="0" smtClean="0">
                <a:solidFill>
                  <a:schemeClr val="tx1"/>
                </a:solidFill>
              </a:rPr>
              <a:t> </a:t>
            </a:r>
            <a:r>
              <a:rPr lang="ru-RU" sz="1000" b="1" dirty="0" err="1" smtClean="0">
                <a:solidFill>
                  <a:schemeClr val="tx1"/>
                </a:solidFill>
              </a:rPr>
              <a:t>Гангар</a:t>
            </a:r>
            <a:r>
              <a:rPr lang="ru-RU" sz="1000" b="1" i="1" dirty="0" smtClean="0">
                <a:solidFill>
                  <a:schemeClr val="tx1"/>
                </a:solidFill>
              </a:rPr>
              <a:t> – это норвежский крестьянский марш. </a:t>
            </a:r>
            <a:r>
              <a:rPr lang="ru-RU" sz="1000" b="1" dirty="0" err="1" smtClean="0">
                <a:solidFill>
                  <a:schemeClr val="tx1"/>
                </a:solidFill>
              </a:rPr>
              <a:t>Халлинг</a:t>
            </a:r>
            <a:r>
              <a:rPr lang="ru-RU" sz="1000" b="1" dirty="0" smtClean="0">
                <a:solidFill>
                  <a:schemeClr val="tx1"/>
                </a:solidFill>
              </a:rPr>
              <a:t> </a:t>
            </a:r>
            <a:r>
              <a:rPr lang="ru-RU" sz="1000" b="1" i="1" dirty="0" smtClean="0">
                <a:solidFill>
                  <a:schemeClr val="tx1"/>
                </a:solidFill>
              </a:rPr>
              <a:t>– сольный мужской танец с очень сложными, почти акробатическими движениями. </a:t>
            </a:r>
            <a:r>
              <a:rPr lang="ru-RU" sz="1000" b="1" dirty="0" err="1" smtClean="0">
                <a:solidFill>
                  <a:schemeClr val="tx1"/>
                </a:solidFill>
              </a:rPr>
              <a:t>Спрингданс</a:t>
            </a:r>
            <a:r>
              <a:rPr lang="ru-RU" sz="1000" b="1" i="1" dirty="0" smtClean="0">
                <a:solidFill>
                  <a:schemeClr val="tx1"/>
                </a:solidFill>
              </a:rPr>
              <a:t> (или </a:t>
            </a:r>
            <a:r>
              <a:rPr lang="ru-RU" sz="1000" b="1" i="1" dirty="0" err="1" smtClean="0">
                <a:solidFill>
                  <a:schemeClr val="tx1"/>
                </a:solidFill>
              </a:rPr>
              <a:t>спрингар</a:t>
            </a:r>
            <a:r>
              <a:rPr lang="ru-RU" sz="1000" b="1" i="1" dirty="0" smtClean="0">
                <a:solidFill>
                  <a:schemeClr val="tx1"/>
                </a:solidFill>
              </a:rPr>
              <a:t>) – задорный «танец вприпрыжку». Григ часто подчеркивает типичные ритмические детали всех этих танцев – сочетание </a:t>
            </a:r>
            <a:r>
              <a:rPr lang="ru-RU" sz="1000" b="1" i="1" dirty="0" err="1" smtClean="0">
                <a:solidFill>
                  <a:schemeClr val="tx1"/>
                </a:solidFill>
              </a:rPr>
              <a:t>триольного</a:t>
            </a:r>
            <a:r>
              <a:rPr lang="ru-RU" sz="1000" b="1" i="1" dirty="0" smtClean="0">
                <a:solidFill>
                  <a:schemeClr val="tx1"/>
                </a:solidFill>
              </a:rPr>
              <a:t> и пунктирного рисунка, неожиданные акценты на слабых долях, всевозможные синкопы.</a:t>
            </a:r>
            <a:endParaRPr lang="ru-RU" sz="1000" b="1" dirty="0" smtClean="0">
              <a:solidFill>
                <a:schemeClr val="tx1"/>
              </a:solidFill>
            </a:endParaRPr>
          </a:p>
          <a:p>
            <a:r>
              <a:rPr lang="ru-RU" sz="1000" b="1" i="1" dirty="0" smtClean="0">
                <a:solidFill>
                  <a:schemeClr val="tx1"/>
                </a:solidFill>
              </a:rPr>
              <a:t> </a:t>
            </a:r>
            <a:endParaRPr lang="ru-RU" sz="1000" b="1" dirty="0" smtClean="0">
              <a:solidFill>
                <a:schemeClr val="tx1"/>
              </a:solidFill>
            </a:endParaRPr>
          </a:p>
          <a:p>
            <a:r>
              <a:rPr lang="ru-RU" sz="1000" b="1" i="1" dirty="0" smtClean="0">
                <a:solidFill>
                  <a:schemeClr val="tx1"/>
                </a:solidFill>
              </a:rPr>
              <a:t> </a:t>
            </a:r>
            <a:endParaRPr lang="ru-RU"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узыка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7190"/>
            <a:ext cx="9144000" cy="61036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386662" cy="1084261"/>
          </a:xfrm>
        </p:spPr>
        <p:txBody>
          <a:bodyPr>
            <a:normAutofit/>
          </a:bodyPr>
          <a:lstStyle/>
          <a:p>
            <a:r>
              <a:rPr lang="ru-RU" sz="2700" i="1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383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«музыкальный анализ Пер Гюнт в пещере горного короля Э.Грига</vt:lpstr>
      <vt:lpstr>1.История создания </vt:lpstr>
      <vt:lpstr>2.Музыкальные краски</vt:lpstr>
      <vt:lpstr>3.Соответствие сюжета и музыкального образа</vt:lpstr>
      <vt:lpstr>4.Мое отношение к прослушанной музыке 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User</cp:lastModifiedBy>
  <cp:revision>15</cp:revision>
  <dcterms:created xsi:type="dcterms:W3CDTF">2017-02-22T14:22:31Z</dcterms:created>
  <dcterms:modified xsi:type="dcterms:W3CDTF">2018-11-11T07:30:00Z</dcterms:modified>
</cp:coreProperties>
</file>