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ACDC6E3-AEDB-4611-8338-7AFC03C3BBE3}" type="datetimeFigureOut">
              <a:rPr lang="ru-RU" smtClean="0"/>
              <a:pPr/>
              <a:t>09.11.2018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DF715B-17D1-46D1-93DE-0FFC831139EC}" type="slidenum">
              <a:rPr lang="ru-RU" smtClean="0"/>
              <a:pPr/>
              <a:t>‹#›</a:t>
            </a:fld>
            <a:endParaRPr lang="ru-RU"/>
          </a:p>
        </p:txBody>
      </p:sp>
    </p:spTree>
  </p:cSld>
  <p:clrMapOvr>
    <a:masterClrMapping/>
  </p:clrMapOvr>
  <p:transition spd="slow" advTm="300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DC6E3-AEDB-4611-8338-7AFC03C3BBE3}" type="datetimeFigureOut">
              <a:rPr lang="ru-RU" smtClean="0"/>
              <a:pPr/>
              <a:t>09.11.2018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F715B-17D1-46D1-93DE-0FFC831139E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3000">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maxresdefault.jpg"/>
          <p:cNvPicPr>
            <a:picLocks noChangeAspect="1"/>
          </p:cNvPicPr>
          <p:nvPr/>
        </p:nvPicPr>
        <p:blipFill>
          <a:blip r:embed="rId2" cstate="print"/>
          <a:srcRect l="4326" r="4326"/>
          <a:stretch>
            <a:fillRect/>
          </a:stretch>
        </p:blipFill>
        <p:spPr>
          <a:xfrm>
            <a:off x="0" y="0"/>
            <a:ext cx="9144000" cy="6858000"/>
          </a:xfrm>
          <a:prstGeom prst="rect">
            <a:avLst/>
          </a:prstGeom>
          <a:ln>
            <a:noFill/>
          </a:ln>
          <a:effectLst>
            <a:softEdge rad="112500"/>
          </a:effectLst>
        </p:spPr>
      </p:pic>
      <p:sp>
        <p:nvSpPr>
          <p:cNvPr id="2" name="Заголовок 1"/>
          <p:cNvSpPr>
            <a:spLocks noGrp="1"/>
          </p:cNvSpPr>
          <p:nvPr>
            <p:ph type="ctrTitle"/>
          </p:nvPr>
        </p:nvSpPr>
        <p:spPr>
          <a:xfrm>
            <a:off x="683568" y="2204864"/>
            <a:ext cx="8064896" cy="2448272"/>
          </a:xfrm>
        </p:spPr>
        <p:txBody>
          <a:bodyPr>
            <a:prstTxWarp prst="textWave4">
              <a:avLst/>
            </a:prstTxWarp>
            <a:normAutofit/>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М</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узыкальное произведение </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Эдварда Грига</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 </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rPr>
              <a:t>Утро»</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6">
                    <a:satMod val="175000"/>
                    <a:alpha val="40000"/>
                  </a:schemeClr>
                </a:glow>
                <a:reflection blurRad="12700" stA="28000" endPos="45000" dist="1000" dir="5400000" sy="-100000" algn="bl" rotWithShape="0"/>
              </a:effectLst>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6" name="Рисунок 5" descr="photo.jpg"/>
          <p:cNvPicPr>
            <a:picLocks noChangeAspect="1"/>
          </p:cNvPicPr>
          <p:nvPr/>
        </p:nvPicPr>
        <p:blipFill>
          <a:blip r:embed="rId2" cstate="print"/>
          <a:stretch>
            <a:fillRect/>
          </a:stretch>
        </p:blipFill>
        <p:spPr>
          <a:xfrm>
            <a:off x="0" y="0"/>
            <a:ext cx="9143999" cy="6858000"/>
          </a:xfrm>
          <a:prstGeom prst="rect">
            <a:avLst/>
          </a:prstGeom>
        </p:spPr>
      </p:pic>
      <p:sp>
        <p:nvSpPr>
          <p:cNvPr id="2" name="Заголовок 1"/>
          <p:cNvSpPr>
            <a:spLocks noGrp="1"/>
          </p:cNvSpPr>
          <p:nvPr>
            <p:ph type="ctrTitle"/>
          </p:nvPr>
        </p:nvSpPr>
        <p:spPr>
          <a:xfrm>
            <a:off x="685800" y="476673"/>
            <a:ext cx="7772400" cy="1224135"/>
          </a:xfrm>
        </p:spPr>
        <p:txBody>
          <a:bodyPr>
            <a:normAutofit fontScale="90000"/>
          </a:bodyPr>
          <a:lstStyle/>
          <a:p>
            <a:r>
              <a:rPr lang="ru-RU" b="1" dirty="0" smtClean="0"/>
              <a:t>История создания произведения</a:t>
            </a:r>
            <a:endParaRPr lang="ru-RU" dirty="0"/>
          </a:p>
        </p:txBody>
      </p:sp>
      <p:sp>
        <p:nvSpPr>
          <p:cNvPr id="5" name="Прямоугольник 4"/>
          <p:cNvSpPr/>
          <p:nvPr/>
        </p:nvSpPr>
        <p:spPr>
          <a:xfrm>
            <a:off x="395536" y="1988840"/>
            <a:ext cx="8280920" cy="3693319"/>
          </a:xfrm>
          <a:prstGeom prst="rect">
            <a:avLst/>
          </a:prstGeom>
        </p:spPr>
        <p:txBody>
          <a:bodyPr wrap="square">
            <a:spAutoFit/>
          </a:bodyPr>
          <a:lstStyle/>
          <a:p>
            <a:pPr algn="just"/>
            <a:r>
              <a:rPr 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В </a:t>
            </a:r>
            <a:r>
              <a:rPr lang="ru-RU" b="1" dirty="0" smtClean="0">
                <a:latin typeface="Times New Roman" pitchFamily="18" charset="0"/>
                <a:cs typeface="Times New Roman" pitchFamily="18" charset="0"/>
              </a:rPr>
              <a:t>конце 1873 года началась редакция произведения для постановки. Генрик Ибсен был очень внимательным к каждой детали, особенно важную роль для него играла музыка. Писатель подумал, что никто лучше не справится с задачей сочинить такое музыкальное сопровождение, которое могло бы передать атмосферу действия, чем Эдвард Григ. В те времена композитор был известен на весь мир. Весной 1875 года партитура была полностью завершена.</a:t>
            </a:r>
          </a:p>
          <a:p>
            <a:pPr algn="just"/>
            <a:r>
              <a:rPr lang="ru-RU" b="1" dirty="0" smtClean="0">
                <a:latin typeface="Times New Roman" pitchFamily="18" charset="0"/>
                <a:cs typeface="Times New Roman" pitchFamily="18" charset="0"/>
              </a:rPr>
              <a:t>         Премьера спектакля состоялась в феврале следующего года, успех был ошеломительный. За сезон спектакль был поставлен 36 раз. Ибсен и Григ – это творческий союз, который сумел создать по-настоящему интересное театральное представление. На сегодняшний день музыка не теряет собственной актуальности, она по-прежнему отражает национальный норвежский колорит, свойственный творчеству Эдварда Грига.</a:t>
            </a:r>
            <a:endParaRPr lang="ru-RU" b="1" dirty="0"/>
          </a:p>
        </p:txBody>
      </p:sp>
    </p:spTree>
  </p:cSld>
  <p:clrMapOvr>
    <a:masterClrMapping/>
  </p:clrMapOvr>
  <p:transition spd="slow" advTm="3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Рисунок 4" descr="05df56bb1f4033670fe58d1600b20c8e.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Музыкальные краски </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latin typeface="Times New Roman" pitchFamily="18" charset="0"/>
                <a:cs typeface="Times New Roman" pitchFamily="18" charset="0"/>
              </a:rPr>
              <a:t>           С </a:t>
            </a:r>
            <a:r>
              <a:rPr lang="ru-RU" dirty="0" smtClean="0">
                <a:latin typeface="Times New Roman" pitchFamily="18" charset="0"/>
                <a:cs typeface="Times New Roman" pitchFamily="18" charset="0"/>
              </a:rPr>
              <a:t>пьесы "Утро" начинается сюита "Пер Гюнт" норвежского композитора Эдварда Грига. Благодаря темпу - allegretto pastorale - и размеру - 6/8 - пьеса звучит умеренно и плавно. В произведении использованы звуки высокого регистра, изображающие сельскую местность и ее обитателей. Мы слышим легкую незатейливую мелодию, погружающую нас в состояние покоя и безмятежности и которая передает краски рассвета и пробуждение природы: в пьесе слышится щебетание птиц, шелест листьев. Постепенно звучание музыки усиливается, добавляются все новые краски, будто яркие лучи солнца пробиваются сквозь зеленые листья деревьев. От piano в начале мелодия движется через forte к fortissimo и вновь возвращается к pianо. Мы можем наблюдать также  изменение динамики в средней части пьесы: звучание резко усиливается с piano до fortissimo и наоборот. Затем мелодия вновь становится прозрачной, почти невесомой. Все </a:t>
            </a:r>
            <a:r>
              <a:rPr lang="ru-RU" dirty="0" smtClean="0">
                <a:latin typeface="Times New Roman" pitchFamily="18" charset="0"/>
                <a:cs typeface="Times New Roman" pitchFamily="18" charset="0"/>
              </a:rPr>
              <a:t>утихает.</a:t>
            </a:r>
            <a:endParaRPr lang="ru-RU" dirty="0">
              <a:latin typeface="Times New Roman" pitchFamily="18" charset="0"/>
              <a:cs typeface="Times New Roman" pitchFamily="18" charset="0"/>
            </a:endParaRPr>
          </a:p>
        </p:txBody>
      </p:sp>
    </p:spTree>
  </p:cSld>
  <p:clrMapOvr>
    <a:masterClrMapping/>
  </p:clrMapOvr>
  <p:transition spd="slow" advTm="300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075240" cy="2276872"/>
          </a:xfrm>
        </p:spPr>
        <p:txBody>
          <a:bodyPr>
            <a:normAutofit fontScale="90000"/>
          </a:bodyPr>
          <a:lstStyle/>
          <a:p>
            <a:r>
              <a:rPr lang="ru-RU" dirty="0" smtClean="0"/>
              <a:t>«Это настроение утренней природы, где, как мне кажется, при первом же солнце прорывается сквозь облака» Э.Грин</a:t>
            </a:r>
            <a:endParaRPr lang="ru-RU" dirty="0"/>
          </a:p>
        </p:txBody>
      </p:sp>
      <p:pic>
        <p:nvPicPr>
          <p:cNvPr id="4" name="Содержимое 3" descr="2.jpg"/>
          <p:cNvPicPr>
            <a:picLocks noGrp="1" noChangeAspect="1"/>
          </p:cNvPicPr>
          <p:nvPr>
            <p:ph idx="1"/>
          </p:nvPr>
        </p:nvPicPr>
        <p:blipFill>
          <a:blip r:embed="rId2" cstate="print"/>
          <a:stretch>
            <a:fillRect/>
          </a:stretch>
        </p:blipFill>
        <p:spPr>
          <a:xfrm>
            <a:off x="1331640" y="2420888"/>
            <a:ext cx="6696744" cy="4176464"/>
          </a:xfrm>
        </p:spPr>
      </p:pic>
    </p:spTree>
  </p:cSld>
  <p:clrMapOvr>
    <a:masterClrMapping/>
  </p:clrMapOvr>
  <p:transition spd="slow" advTm="3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 name="Рисунок 3" descr="iIRNC43FU.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Наслаждение.</a:t>
            </a:r>
            <a:endParaRPr lang="ru-RU" dirty="0"/>
          </a:p>
        </p:txBody>
      </p:sp>
      <p:sp>
        <p:nvSpPr>
          <p:cNvPr id="3" name="Содержимое 2"/>
          <p:cNvSpPr>
            <a:spLocks noGrp="1"/>
          </p:cNvSpPr>
          <p:nvPr>
            <p:ph idx="1"/>
          </p:nvPr>
        </p:nvSpPr>
        <p:spPr>
          <a:xfrm>
            <a:off x="457200" y="1600200"/>
            <a:ext cx="8229600" cy="4997152"/>
          </a:xfrm>
        </p:spPr>
        <p:txBody>
          <a:bodyPr>
            <a:normAutofit fontScale="70000" lnSpcReduction="20000"/>
          </a:bodyPr>
          <a:lstStyle/>
          <a:p>
            <a:pPr algn="just">
              <a:buNone/>
            </a:pPr>
            <a:r>
              <a:rPr lang="ru-RU" dirty="0" smtClean="0">
                <a:latin typeface="Times New Roman" pitchFamily="18" charset="0"/>
                <a:cs typeface="Times New Roman" pitchFamily="18" charset="0"/>
              </a:rPr>
              <a:t>            Я </a:t>
            </a:r>
            <a:r>
              <a:rPr lang="ru-RU" dirty="0" smtClean="0">
                <a:latin typeface="Times New Roman" pitchFamily="18" charset="0"/>
                <a:cs typeface="Times New Roman" pitchFamily="18" charset="0"/>
              </a:rPr>
              <a:t>чувствую наслаждение, когда слышу </a:t>
            </a:r>
            <a:r>
              <a:rPr lang="ru-RU" dirty="0" smtClean="0">
                <a:latin typeface="Times New Roman" pitchFamily="18" charset="0"/>
                <a:cs typeface="Times New Roman" pitchFamily="18" charset="0"/>
              </a:rPr>
              <a:t>эту </a:t>
            </a:r>
            <a:r>
              <a:rPr lang="ru-RU" dirty="0" smtClean="0">
                <a:latin typeface="Times New Roman" pitchFamily="18" charset="0"/>
                <a:cs typeface="Times New Roman" pitchFamily="18" charset="0"/>
              </a:rPr>
              <a:t>прекрасную музыку. Глаза сами собой закрываются, а перед взором встают необыкновенные чудеса природы. Мне видится </a:t>
            </a:r>
            <a:r>
              <a:rPr lang="ru-RU" dirty="0" smtClean="0">
                <a:latin typeface="Times New Roman" pitchFamily="18" charset="0"/>
                <a:cs typeface="Times New Roman" pitchFamily="18" charset="0"/>
              </a:rPr>
              <a:t>тень</a:t>
            </a:r>
            <a:r>
              <a:rPr lang="ru-RU" dirty="0" smtClean="0">
                <a:latin typeface="Times New Roman" pitchFamily="18" charset="0"/>
                <a:cs typeface="Times New Roman" pitchFamily="18" charset="0"/>
              </a:rPr>
              <a:t>, солнце, появляющееся из-за горизонта, и его слепящие золотые лучи, медленно растворяющие царящую вокруг тьму, убивающие ее. Вся степь медленно окутывается золотыми нитями, будто Солнце плетет свое сказочное полотно. Птицы. Их звонкие голоса, нарушающие тишину. Девственная природа. Тонкие березки, словно улыбаются Солнцу и его свету. Все вокруг оживает. Все пробуждается. Смеется, улыбается, словно живое. Утро. Я вижу утро, композитор нарисовал прекрасную картину из чарующих звуков, в моем </a:t>
            </a:r>
            <a:r>
              <a:rPr lang="ru-RU" dirty="0" smtClean="0">
                <a:latin typeface="Times New Roman" pitchFamily="18" charset="0"/>
                <a:cs typeface="Times New Roman" pitchFamily="18" charset="0"/>
              </a:rPr>
              <a:t>сознании </a:t>
            </a:r>
            <a:r>
              <a:rPr lang="ru-RU" dirty="0" smtClean="0">
                <a:latin typeface="Times New Roman" pitchFamily="18" charset="0"/>
                <a:cs typeface="Times New Roman" pitchFamily="18" charset="0"/>
              </a:rPr>
              <a:t>четко всплывает картина прекрасного весеннего утра, легкого ветерка и ярко слепящего Солнца. Автор произведения - гений, потому что так </a:t>
            </a:r>
            <a:r>
              <a:rPr lang="ru-RU" dirty="0" smtClean="0">
                <a:latin typeface="Times New Roman" pitchFamily="18" charset="0"/>
                <a:cs typeface="Times New Roman" pitchFamily="18" charset="0"/>
              </a:rPr>
              <a:t>красочно </a:t>
            </a:r>
            <a:r>
              <a:rPr lang="ru-RU" dirty="0" smtClean="0">
                <a:latin typeface="Times New Roman" pitchFamily="18" charset="0"/>
                <a:cs typeface="Times New Roman" pitchFamily="18" charset="0"/>
              </a:rPr>
              <a:t>и ярко передал атмосферу. Я восхищаюсь </a:t>
            </a:r>
            <a:r>
              <a:rPr lang="ru-RU" dirty="0" smtClean="0">
                <a:latin typeface="Times New Roman" pitchFamily="18" charset="0"/>
                <a:cs typeface="Times New Roman" pitchFamily="18" charset="0"/>
              </a:rPr>
              <a:t>им.</a:t>
            </a:r>
            <a:endParaRPr lang="ru-RU" dirty="0">
              <a:latin typeface="Times New Roman" pitchFamily="18" charset="0"/>
              <a:cs typeface="Times New Roman" pitchFamily="18" charset="0"/>
            </a:endParaRPr>
          </a:p>
        </p:txBody>
      </p:sp>
    </p:spTree>
  </p:cSld>
  <p:clrMapOvr>
    <a:masterClrMapping/>
  </p:clrMapOvr>
  <p:transition spd="slow" advTm="3000">
    <p:wedg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456</Words>
  <Application>Microsoft Office PowerPoint</Application>
  <PresentationFormat>Экран (4:3)</PresentationFormat>
  <Paragraphs>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Музыкальное произведение  Эдварда Грига  «Утро»</vt:lpstr>
      <vt:lpstr>История создания произведения</vt:lpstr>
      <vt:lpstr>Музыкальные краски </vt:lpstr>
      <vt:lpstr>«Это настроение утренней природы, где, как мне кажется, при первом же солнце прорывается сквозь облака» Э.Грин</vt:lpstr>
      <vt:lpstr>Наслаждение.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12</cp:revision>
  <dcterms:created xsi:type="dcterms:W3CDTF">2018-11-08T16:38:54Z</dcterms:created>
  <dcterms:modified xsi:type="dcterms:W3CDTF">2018-11-09T19:36:53Z</dcterms:modified>
</cp:coreProperties>
</file>