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3" r:id="rId6"/>
    <p:sldId id="261" r:id="rId7"/>
    <p:sldId id="266" r:id="rId8"/>
    <p:sldId id="259" r:id="rId9"/>
    <p:sldId id="267" r:id="rId10"/>
    <p:sldId id="260" r:id="rId11"/>
    <p:sldId id="268" r:id="rId12"/>
    <p:sldId id="264"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051966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2303846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446128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B0E21D-5B0A-4410-9C26-EC51663E104F}"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1511101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B0E21D-5B0A-4410-9C26-EC51663E104F}"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873671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B0E21D-5B0A-4410-9C26-EC51663E104F}" type="datetimeFigureOut">
              <a:rPr lang="ru-RU" smtClean="0"/>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1541254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B0E21D-5B0A-4410-9C26-EC51663E104F}" type="datetimeFigureOut">
              <a:rPr lang="ru-RU" smtClean="0"/>
              <a:t>07.11.2018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60929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7B0E21D-5B0A-4410-9C26-EC51663E104F}" type="datetimeFigureOut">
              <a:rPr lang="ru-RU" smtClean="0"/>
              <a:t>07.11.2018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2089682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B0E21D-5B0A-4410-9C26-EC51663E104F}" type="datetimeFigureOut">
              <a:rPr lang="ru-RU" smtClean="0"/>
              <a:t>07.11.2018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1766711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B0E21D-5B0A-4410-9C26-EC51663E104F}" type="datetimeFigureOut">
              <a:rPr lang="ru-RU" smtClean="0"/>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3665092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B0E21D-5B0A-4410-9C26-EC51663E104F}" type="datetimeFigureOut">
              <a:rPr lang="ru-RU" smtClean="0"/>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D1AB4D-D603-4DD8-817B-7689DB6E3324}" type="slidenum">
              <a:rPr lang="ru-RU" smtClean="0"/>
              <a:t>‹#›</a:t>
            </a:fld>
            <a:endParaRPr lang="ru-RU"/>
          </a:p>
        </p:txBody>
      </p:sp>
    </p:spTree>
    <p:extLst>
      <p:ext uri="{BB962C8B-B14F-4D97-AF65-F5344CB8AC3E}">
        <p14:creationId xmlns:p14="http://schemas.microsoft.com/office/powerpoint/2010/main" val="85701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E21D-5B0A-4410-9C26-EC51663E104F}" type="datetimeFigureOut">
              <a:rPr lang="ru-RU" smtClean="0"/>
              <a:t>07.11.2018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1AB4D-D603-4DD8-817B-7689DB6E3324}" type="slidenum">
              <a:rPr lang="ru-RU" smtClean="0"/>
              <a:t>‹#›</a:t>
            </a:fld>
            <a:endParaRPr lang="ru-RU"/>
          </a:p>
        </p:txBody>
      </p:sp>
    </p:spTree>
    <p:extLst>
      <p:ext uri="{BB962C8B-B14F-4D97-AF65-F5344CB8AC3E}">
        <p14:creationId xmlns:p14="http://schemas.microsoft.com/office/powerpoint/2010/main" val="35686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1804" y="2276872"/>
            <a:ext cx="7772400" cy="1470025"/>
          </a:xfrm>
        </p:spPr>
        <p:txBody>
          <a:bodyPr>
            <a:noAutofit/>
          </a:bodyPr>
          <a:lstStyle/>
          <a:p>
            <a:r>
              <a:rPr lang="ru-RU" sz="5400" b="1" dirty="0" smtClean="0">
                <a:solidFill>
                  <a:schemeClr val="accent2">
                    <a:lumMod val="75000"/>
                  </a:schemeClr>
                </a:solidFill>
                <a:effectLst>
                  <a:outerShdw blurRad="38100" dist="38100" dir="2700000" algn="tl">
                    <a:srgbClr val="000000">
                      <a:alpha val="43137"/>
                    </a:srgbClr>
                  </a:outerShdw>
                </a:effectLst>
              </a:rPr>
              <a:t>Творчество </a:t>
            </a:r>
            <a:br>
              <a:rPr lang="ru-RU" sz="5400" b="1" dirty="0" smtClean="0">
                <a:solidFill>
                  <a:schemeClr val="accent2">
                    <a:lumMod val="75000"/>
                  </a:schemeClr>
                </a:solidFill>
                <a:effectLst>
                  <a:outerShdw blurRad="38100" dist="38100" dir="2700000" algn="tl">
                    <a:srgbClr val="000000">
                      <a:alpha val="43137"/>
                    </a:srgbClr>
                  </a:outerShdw>
                </a:effectLst>
              </a:rPr>
            </a:br>
            <a:r>
              <a:rPr lang="ru-RU" sz="5400" b="1" dirty="0" smtClean="0">
                <a:solidFill>
                  <a:schemeClr val="accent2">
                    <a:lumMod val="75000"/>
                  </a:schemeClr>
                </a:solidFill>
                <a:effectLst>
                  <a:outerShdw blurRad="38100" dist="38100" dir="2700000" algn="tl">
                    <a:srgbClr val="000000">
                      <a:alpha val="43137"/>
                    </a:srgbClr>
                  </a:outerShdw>
                </a:effectLst>
              </a:rPr>
              <a:t>Эдварда Грига</a:t>
            </a:r>
            <a:endParaRPr lang="ru-RU" sz="5400" b="1" dirty="0">
              <a:solidFill>
                <a:schemeClr val="accent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147864" y="4869160"/>
            <a:ext cx="4600600" cy="1584176"/>
          </a:xfrm>
        </p:spPr>
        <p:txBody>
          <a:bodyPr>
            <a:normAutofit fontScale="92500"/>
          </a:bodyPr>
          <a:lstStyle/>
          <a:p>
            <a:r>
              <a:rPr lang="ru-RU" sz="2800" dirty="0" smtClean="0">
                <a:solidFill>
                  <a:schemeClr val="accent1">
                    <a:lumMod val="75000"/>
                  </a:schemeClr>
                </a:solidFill>
              </a:rPr>
              <a:t>Выполнила ученица 2В класса</a:t>
            </a:r>
          </a:p>
          <a:p>
            <a:r>
              <a:rPr lang="ru-RU" sz="2800" dirty="0" smtClean="0">
                <a:solidFill>
                  <a:schemeClr val="accent1">
                    <a:lumMod val="75000"/>
                  </a:schemeClr>
                </a:solidFill>
              </a:rPr>
              <a:t>МБОУ СОШ №7 г. Туймазы</a:t>
            </a:r>
          </a:p>
          <a:p>
            <a:r>
              <a:rPr lang="ru-RU" sz="2800" dirty="0" err="1" smtClean="0">
                <a:solidFill>
                  <a:schemeClr val="accent1">
                    <a:lumMod val="75000"/>
                  </a:schemeClr>
                </a:solidFill>
              </a:rPr>
              <a:t>Гиматова</a:t>
            </a:r>
            <a:r>
              <a:rPr lang="ru-RU" sz="2800" dirty="0" smtClean="0">
                <a:solidFill>
                  <a:schemeClr val="accent1">
                    <a:lumMod val="75000"/>
                  </a:schemeClr>
                </a:solidFill>
              </a:rPr>
              <a:t> Алина</a:t>
            </a:r>
          </a:p>
        </p:txBody>
      </p:sp>
      <p:sp>
        <p:nvSpPr>
          <p:cNvPr id="7" name="Подзаголовок 2"/>
          <p:cNvSpPr txBox="1">
            <a:spLocks/>
          </p:cNvSpPr>
          <p:nvPr/>
        </p:nvSpPr>
        <p:spPr>
          <a:xfrm>
            <a:off x="467544" y="188640"/>
            <a:ext cx="8280920"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800" dirty="0" smtClean="0">
                <a:solidFill>
                  <a:schemeClr val="accent1">
                    <a:lumMod val="75000"/>
                  </a:schemeClr>
                </a:solidFill>
              </a:rPr>
              <a:t>АКМУЛЛИНСКАЯ ОЛИМПИАДА</a:t>
            </a:r>
          </a:p>
          <a:p>
            <a:r>
              <a:rPr lang="ru-RU" sz="1800" dirty="0" smtClean="0">
                <a:solidFill>
                  <a:schemeClr val="accent1">
                    <a:lumMod val="75000"/>
                  </a:schemeClr>
                </a:solidFill>
              </a:rPr>
              <a:t>Дистанционная олимпиада по музыке 1-4 классы </a:t>
            </a:r>
          </a:p>
          <a:p>
            <a:r>
              <a:rPr lang="ru-RU" sz="1800" dirty="0" smtClean="0">
                <a:solidFill>
                  <a:schemeClr val="accent1">
                    <a:lumMod val="75000"/>
                  </a:schemeClr>
                </a:solidFill>
              </a:rPr>
              <a:t>1 тур 2018-2019 уч. год</a:t>
            </a:r>
          </a:p>
          <a:p>
            <a:endParaRPr lang="ru-RU" sz="1800" dirty="0">
              <a:solidFill>
                <a:schemeClr val="accent1">
                  <a:lumMod val="75000"/>
                </a:schemeClr>
              </a:solidFill>
            </a:endParaRPr>
          </a:p>
        </p:txBody>
      </p:sp>
    </p:spTree>
    <p:extLst>
      <p:ext uri="{BB962C8B-B14F-4D97-AF65-F5344CB8AC3E}">
        <p14:creationId xmlns:p14="http://schemas.microsoft.com/office/powerpoint/2010/main" val="507325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16632"/>
            <a:ext cx="5904656" cy="792087"/>
          </a:xfrm>
        </p:spPr>
        <p:txBody>
          <a:bodyPr>
            <a:normAutofit/>
          </a:bodyPr>
          <a:lstStyle/>
          <a:p>
            <a:pPr algn="just"/>
            <a:r>
              <a:rPr lang="ru-RU" sz="3600" b="1" dirty="0" smtClean="0">
                <a:solidFill>
                  <a:schemeClr val="accent1">
                    <a:lumMod val="75000"/>
                  </a:schemeClr>
                </a:solidFill>
                <a:effectLst>
                  <a:outerShdw blurRad="38100" dist="38100" dir="2700000" algn="tl">
                    <a:srgbClr val="000000">
                      <a:alpha val="43137"/>
                    </a:srgbClr>
                  </a:outerShdw>
                </a:effectLst>
              </a:rPr>
              <a:t>«В пещере горного короля»</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326546" y="3789040"/>
            <a:ext cx="8700142" cy="2554545"/>
          </a:xfrm>
          <a:prstGeom prst="rect">
            <a:avLst/>
          </a:prstGeom>
        </p:spPr>
        <p:txBody>
          <a:bodyPr wrap="square">
            <a:spAutoFit/>
          </a:bodyPr>
          <a:lstStyle/>
          <a:p>
            <a:r>
              <a:rPr lang="ru-RU" sz="1600" dirty="0" smtClean="0"/>
              <a:t>Пер </a:t>
            </a:r>
            <a:r>
              <a:rPr lang="ru-RU" sz="1600" dirty="0" err="1" smtClean="0"/>
              <a:t>Гюнт</a:t>
            </a:r>
            <a:r>
              <a:rPr lang="ru-RU" sz="1600" dirty="0" smtClean="0"/>
              <a:t> попадает в пещеру - во дворец короля гор. В тронном зале собираются придворные горного короля - тролли, кобольды, гномы, чтобы праздновать свадьбу своей принцессы с Пером (тролли, кобольды, гномы - сказочные существа в норвежском фольклоре). </a:t>
            </a:r>
          </a:p>
          <a:p>
            <a:r>
              <a:rPr lang="ru-RU" sz="1600" dirty="0" smtClean="0"/>
              <a:t>Музыка Грига образно и ярко рисует фантастическое шествие. В основе пьесы - всего одна тема в характере сказочного марша. </a:t>
            </a:r>
          </a:p>
          <a:p>
            <a:r>
              <a:rPr lang="ru-RU" sz="1600" dirty="0" smtClean="0"/>
              <a:t>Она несколько раз повторяется, оставаясь неизменной. Зато композитор каждый раз варьирует ее сопровождение. </a:t>
            </a:r>
          </a:p>
          <a:p>
            <a:r>
              <a:rPr lang="ru-RU" sz="1600" dirty="0" smtClean="0"/>
              <a:t>После тихого загадочного зова валторны начинается тема троллей. Она звучит </a:t>
            </a:r>
            <a:r>
              <a:rPr lang="ru-RU" sz="1600" dirty="0" err="1" smtClean="0"/>
              <a:t>pianissimo</a:t>
            </a:r>
            <a:r>
              <a:rPr lang="ru-RU" sz="1600" dirty="0" smtClean="0"/>
              <a:t>, настороженно и невесомо. Легкие штрихи </a:t>
            </a:r>
            <a:r>
              <a:rPr lang="ru-RU" sz="1600" dirty="0" err="1" smtClean="0"/>
              <a:t>pizzicato</a:t>
            </a:r>
            <a:r>
              <a:rPr lang="ru-RU" sz="1600" dirty="0" smtClean="0"/>
              <a:t> струнных, перенесённых в низкий регистр, изображают крадущиеся шаги троллей. Музыка фантастична, загадочна, таинственна.</a:t>
            </a:r>
          </a:p>
        </p:txBody>
      </p:sp>
      <p:pic>
        <p:nvPicPr>
          <p:cNvPr id="8199" name="Picture 7" descr="https://www.comboplayer.ru/static/video_images/864/d51/864d5179b6111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17" y="935280"/>
            <a:ext cx="3663602" cy="2705859"/>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067944" y="814060"/>
            <a:ext cx="4824536" cy="3046988"/>
          </a:xfrm>
          <a:prstGeom prst="rect">
            <a:avLst/>
          </a:prstGeom>
        </p:spPr>
        <p:txBody>
          <a:bodyPr wrap="square">
            <a:spAutoFit/>
          </a:bodyPr>
          <a:lstStyle/>
          <a:p>
            <a:pPr algn="just"/>
            <a:r>
              <a:rPr lang="ru-RU" sz="1600" dirty="0"/>
              <a:t>Мрачное царство </a:t>
            </a:r>
            <a:r>
              <a:rPr lang="ru-RU" sz="1600" dirty="0" err="1"/>
              <a:t>Доврского</a:t>
            </a:r>
            <a:r>
              <a:rPr lang="ru-RU" sz="1600" dirty="0"/>
              <a:t> деда озвучено в тембрах низких струнных и фагота. Постепенно звучность приобретает все большую насыщенность и динамику. Мелодия немного примитивна, напоминает смесь шотландских мотивов и марша. С каждым тактом он набирает обороты, что приводит к кульминационному построению. Весь оркестр грохочет и поражает мощью и величественной полнотой звучания. Изумительна оркестровка. Особенно выделяются ударные инструменты, создающие не только ритмическую поступь, но и динамическую лавину, </a:t>
            </a:r>
            <a:r>
              <a:rPr lang="ru-RU" sz="1600" dirty="0" smtClean="0"/>
              <a:t>завершающую первую сюиту.</a:t>
            </a:r>
            <a:r>
              <a:rPr lang="ru-RU" sz="1600" dirty="0" smtClean="0"/>
              <a:t> </a:t>
            </a:r>
          </a:p>
        </p:txBody>
      </p:sp>
    </p:spTree>
    <p:extLst>
      <p:ext uri="{BB962C8B-B14F-4D97-AF65-F5344CB8AC3E}">
        <p14:creationId xmlns:p14="http://schemas.microsoft.com/office/powerpoint/2010/main" val="528351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16632"/>
            <a:ext cx="5904656"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«В пещере горного короля»</a:t>
            </a:r>
            <a:endParaRPr lang="ru-RU" sz="3600" b="1" dirty="0">
              <a:solidFill>
                <a:schemeClr val="accent1">
                  <a:lumMod val="75000"/>
                </a:schemeClr>
              </a:solidFill>
              <a:effectLst>
                <a:outerShdw blurRad="38100" dist="38100" dir="2700000" algn="tl">
                  <a:srgbClr val="000000">
                    <a:alpha val="43137"/>
                  </a:srgbClr>
                </a:outerShdw>
              </a:effectLst>
            </a:endParaRPr>
          </a:p>
        </p:txBody>
      </p:sp>
      <p:pic>
        <p:nvPicPr>
          <p:cNvPr id="819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290" t="1534" r="2286" b="1633"/>
          <a:stretch/>
        </p:blipFill>
        <p:spPr bwMode="auto">
          <a:xfrm>
            <a:off x="5220072" y="1124744"/>
            <a:ext cx="3659929" cy="5398528"/>
          </a:xfrm>
          <a:prstGeom prst="rect">
            <a:avLst/>
          </a:prstGeom>
          <a:noFill/>
          <a:ln w="38100">
            <a:solidFill>
              <a:schemeClr val="bg1"/>
            </a:solidFill>
            <a:miter lim="800000"/>
            <a:headEnd/>
            <a:tailEnd/>
          </a:ln>
          <a:effectLst>
            <a:outerShdw blurRad="508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Прямоугольник 7"/>
          <p:cNvSpPr/>
          <p:nvPr/>
        </p:nvSpPr>
        <p:spPr>
          <a:xfrm>
            <a:off x="179512" y="1124744"/>
            <a:ext cx="4824536" cy="4031873"/>
          </a:xfrm>
          <a:prstGeom prst="rect">
            <a:avLst/>
          </a:prstGeom>
        </p:spPr>
        <p:txBody>
          <a:bodyPr wrap="square">
            <a:spAutoFit/>
          </a:bodyPr>
          <a:lstStyle/>
          <a:p>
            <a:pPr algn="just"/>
            <a:r>
              <a:rPr lang="ru-RU" sz="1600" dirty="0" smtClean="0"/>
              <a:t>Вначале тема марша звучит в самом низком регистре, настороженно и таинственно. Постепенно мелодия переносится все выше, а сопровождение начинает варьироваться. Появляются более мелкие длительности, они вносят в движение некоторую суетливость. Звучность усиливается. Вступает весь оркестр. Ускоряется темп - к концу он становится очень быстрым. И кажется, будто сказочные обитатели пещеры, точно подгоняемые неведомой силой, завертелись в стремительном вихре. </a:t>
            </a:r>
          </a:p>
          <a:p>
            <a:pPr algn="just"/>
            <a:r>
              <a:rPr lang="ru-RU" sz="1600" dirty="0" smtClean="0"/>
              <a:t>Внезапно все прерывается резкими аккордами. Еще дважды мелодия пытается возобновить свой бег. Но настойчивые аккорды с взлетающими форшлагами, словно повелительные жесты пещерного владыки, прекращают шествие. Мираж сказочной картины мгновенно исчезает.</a:t>
            </a:r>
          </a:p>
        </p:txBody>
      </p:sp>
    </p:spTree>
    <p:extLst>
      <p:ext uri="{BB962C8B-B14F-4D97-AF65-F5344CB8AC3E}">
        <p14:creationId xmlns:p14="http://schemas.microsoft.com/office/powerpoint/2010/main" val="3615541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41841" y="116632"/>
            <a:ext cx="5904656"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Вывод</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323528" y="908720"/>
            <a:ext cx="8424936" cy="3170099"/>
          </a:xfrm>
          <a:prstGeom prst="rect">
            <a:avLst/>
          </a:prstGeom>
        </p:spPr>
        <p:txBody>
          <a:bodyPr wrap="square">
            <a:spAutoFit/>
          </a:bodyPr>
          <a:lstStyle/>
          <a:p>
            <a:pPr algn="just">
              <a:buNone/>
            </a:pPr>
            <a:r>
              <a:rPr lang="ru-RU" sz="2000" dirty="0" smtClean="0"/>
              <a:t>Эдвард Григ – один из самых значительных композиторов Норвегии, основатель ее национальной музыкальной школы. </a:t>
            </a:r>
          </a:p>
          <a:p>
            <a:pPr algn="just">
              <a:buNone/>
            </a:pPr>
            <a:r>
              <a:rPr lang="ru-RU" sz="2000" dirty="0" smtClean="0"/>
              <a:t>В своих произведениях композитор воспел красоту  природы родной Норвегии, нарисовал причудливые сказочные образы.</a:t>
            </a:r>
          </a:p>
          <a:p>
            <a:pPr algn="just">
              <a:buNone/>
            </a:pPr>
            <a:r>
              <a:rPr lang="ru-RU" sz="2000" dirty="0"/>
              <a:t>Больше века назад жил и творил великий норвежский композитор Эдвард Григ. Но искусство его по-прежнему волнует миллионы </a:t>
            </a:r>
            <a:r>
              <a:rPr lang="ru-RU" sz="2000" dirty="0" smtClean="0"/>
              <a:t>людей. И сегодня творчество Эдварда Грига высокого почитаемо. Его сочинения исполняют во всем мире, музыка Грига востребована. Пьесы Грига используются в различных художественных и культурных мероприятиях. </a:t>
            </a:r>
            <a:endParaRPr lang="ru-RU" sz="2000" dirty="0" smtClean="0"/>
          </a:p>
          <a:p>
            <a:pPr algn="just">
              <a:buNone/>
            </a:pPr>
            <a:r>
              <a:rPr lang="ru-RU" sz="2000" dirty="0" smtClean="0"/>
              <a:t>Мне очень понравились прослушанные пьесы.</a:t>
            </a:r>
            <a:endParaRPr lang="ru-RU" sz="2000" dirty="0"/>
          </a:p>
        </p:txBody>
      </p:sp>
      <p:pic>
        <p:nvPicPr>
          <p:cNvPr id="4" name="Picture 4" descr="48944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145786"/>
            <a:ext cx="2725998" cy="2496723"/>
          </a:xfrm>
          <a:prstGeom prst="rect">
            <a:avLst/>
          </a:prstGeom>
          <a:noFill/>
          <a:ln w="38100">
            <a:solidFill>
              <a:schemeClr val="bg1"/>
            </a:solidFill>
            <a:miter lim="800000"/>
            <a:headEnd/>
            <a:tailEnd/>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0" name="Picture 4" descr="http://static1.repo.aif.ru/1/c2/409892/5315d4f364178506a094a12151905e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613" y="4138939"/>
            <a:ext cx="3690199" cy="2450522"/>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31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2132856"/>
            <a:ext cx="5904656" cy="1944216"/>
          </a:xfrm>
        </p:spPr>
        <p:txBody>
          <a:bodyPr>
            <a:noAutofit/>
          </a:bodyPr>
          <a:lstStyle/>
          <a:p>
            <a:r>
              <a:rPr lang="ru-RU" sz="6000" b="1" dirty="0" smtClean="0">
                <a:solidFill>
                  <a:schemeClr val="accent1">
                    <a:lumMod val="75000"/>
                  </a:schemeClr>
                </a:solidFill>
                <a:effectLst>
                  <a:outerShdw blurRad="38100" dist="38100" dir="2700000" algn="tl">
                    <a:srgbClr val="000000">
                      <a:alpha val="43137"/>
                    </a:srgbClr>
                  </a:outerShdw>
                </a:effectLst>
              </a:rPr>
              <a:t>Спасибо </a:t>
            </a:r>
            <a:br>
              <a:rPr lang="ru-RU" sz="6000" b="1" dirty="0" smtClean="0">
                <a:solidFill>
                  <a:schemeClr val="accent1">
                    <a:lumMod val="75000"/>
                  </a:schemeClr>
                </a:solidFill>
                <a:effectLst>
                  <a:outerShdw blurRad="38100" dist="38100" dir="2700000" algn="tl">
                    <a:srgbClr val="000000">
                      <a:alpha val="43137"/>
                    </a:srgbClr>
                  </a:outerShdw>
                </a:effectLst>
              </a:rPr>
            </a:br>
            <a:r>
              <a:rPr lang="ru-RU" sz="6000" b="1" dirty="0" smtClean="0">
                <a:solidFill>
                  <a:schemeClr val="accent1">
                    <a:lumMod val="75000"/>
                  </a:schemeClr>
                </a:solidFill>
                <a:effectLst>
                  <a:outerShdw blurRad="38100" dist="38100" dir="2700000" algn="tl">
                    <a:srgbClr val="000000">
                      <a:alpha val="43137"/>
                    </a:srgbClr>
                  </a:outerShdw>
                </a:effectLst>
              </a:rPr>
              <a:t>за внимание</a:t>
            </a:r>
            <a:endParaRPr lang="ru-RU" sz="60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58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4862"/>
            <a:ext cx="5796136"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Творчество Эдварда Грига</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161691" y="5085184"/>
            <a:ext cx="8595786" cy="1015663"/>
          </a:xfrm>
          <a:prstGeom prst="rect">
            <a:avLst/>
          </a:prstGeom>
          <a:noFill/>
        </p:spPr>
        <p:txBody>
          <a:bodyPr wrap="square" rtlCol="0">
            <a:spAutoFit/>
          </a:bodyPr>
          <a:lstStyle/>
          <a:p>
            <a:pPr algn="just"/>
            <a:r>
              <a:rPr lang="ru-RU" sz="2000" dirty="0" smtClean="0"/>
              <a:t>Эдвард Григ очень любил природу и сказки, любил мечтать и фантазировать.</a:t>
            </a:r>
          </a:p>
          <a:p>
            <a:pPr algn="just"/>
            <a:r>
              <a:rPr lang="ru-RU" sz="2000" dirty="0" smtClean="0"/>
              <a:t>В </a:t>
            </a:r>
            <a:r>
              <a:rPr lang="ru-RU" sz="2000" dirty="0"/>
              <a:t>своих музыкальных </a:t>
            </a:r>
            <a:r>
              <a:rPr lang="ru-RU" sz="2000" dirty="0" smtClean="0"/>
              <a:t>произведениях он </a:t>
            </a:r>
            <a:r>
              <a:rPr lang="ru-RU" sz="2000" dirty="0"/>
              <a:t>отразил образы природы, народные сказания родной </a:t>
            </a:r>
            <a:r>
              <a:rPr lang="ru-RU" sz="2000" dirty="0" smtClean="0"/>
              <a:t>страны.</a:t>
            </a:r>
          </a:p>
        </p:txBody>
      </p:sp>
      <p:sp>
        <p:nvSpPr>
          <p:cNvPr id="6" name="Прямоугольник 5"/>
          <p:cNvSpPr/>
          <p:nvPr/>
        </p:nvSpPr>
        <p:spPr>
          <a:xfrm>
            <a:off x="179512" y="1066015"/>
            <a:ext cx="6048672" cy="4093428"/>
          </a:xfrm>
          <a:prstGeom prst="rect">
            <a:avLst/>
          </a:prstGeom>
        </p:spPr>
        <p:txBody>
          <a:bodyPr wrap="square">
            <a:spAutoFit/>
          </a:bodyPr>
          <a:lstStyle/>
          <a:p>
            <a:pPr algn="just">
              <a:buNone/>
            </a:pPr>
            <a:r>
              <a:rPr lang="ru-RU" sz="2000" b="1" dirty="0" smtClean="0"/>
              <a:t>Эдвард </a:t>
            </a:r>
            <a:r>
              <a:rPr lang="ru-RU" sz="2000" b="1" dirty="0" err="1" smtClean="0"/>
              <a:t>Хагеруп</a:t>
            </a:r>
            <a:r>
              <a:rPr lang="ru-RU" sz="2000" b="1" dirty="0" smtClean="0"/>
              <a:t> Григ</a:t>
            </a:r>
            <a:r>
              <a:rPr lang="ru-RU" sz="2000" dirty="0" smtClean="0"/>
              <a:t> (1843—1907) — норвежский композитор периода романтизма, музыкальный деятель, пианист, дирижёр. Творчество Грига формировалось под воздействием норвежской народной культуры.</a:t>
            </a:r>
          </a:p>
          <a:p>
            <a:pPr algn="just"/>
            <a:r>
              <a:rPr lang="ru-RU" sz="2000" dirty="0" smtClean="0"/>
              <a:t>Эдвард Григ - композитор, живший в северной стране Норвегии, где очень красива природа. Норвегия - это страна диких скал, густых лесов, узких извилистых морских заливов-фьордов. Издавна норвежский народ населил леса и горы фантастическими существами, добрыми и злыми духами: гномами, эльфами, кобольдами, троллями, сочинил множество прекрасных сказок.</a:t>
            </a:r>
          </a:p>
        </p:txBody>
      </p:sp>
      <p:pic>
        <p:nvPicPr>
          <p:cNvPr id="2050" name="Picture 2" descr="http://upload.wikimedia.org/wikipedia/commons/c/c0/Edvard_Grieg_%281888%29_by_Elliot_and_Fry_-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262044"/>
            <a:ext cx="2475106" cy="3751132"/>
          </a:xfrm>
          <a:prstGeom prst="rect">
            <a:avLst/>
          </a:prstGeom>
          <a:noFill/>
          <a:ln w="508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55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4862"/>
            <a:ext cx="5796136"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Творчество Эдварда Грига</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8" name="TextBox 7"/>
          <p:cNvSpPr txBox="1"/>
          <p:nvPr/>
        </p:nvSpPr>
        <p:spPr>
          <a:xfrm>
            <a:off x="4853428" y="980728"/>
            <a:ext cx="4117520" cy="3170099"/>
          </a:xfrm>
          <a:prstGeom prst="rect">
            <a:avLst/>
          </a:prstGeom>
          <a:noFill/>
        </p:spPr>
        <p:txBody>
          <a:bodyPr wrap="square" rtlCol="0">
            <a:spAutoFit/>
          </a:bodyPr>
          <a:lstStyle/>
          <a:p>
            <a:pPr algn="just"/>
            <a:r>
              <a:rPr lang="ru-RU" sz="2000" dirty="0" smtClean="0"/>
              <a:t>Большое значение имела дружба Грига с поэтом и драматургом </a:t>
            </a:r>
            <a:r>
              <a:rPr lang="ru-RU" sz="2000" dirty="0" err="1" smtClean="0"/>
              <a:t>Б.Бьёрнсоном</a:t>
            </a:r>
            <a:r>
              <a:rPr lang="ru-RU" sz="2000" dirty="0" smtClean="0"/>
              <a:t>, по произведениям которого Григ создал ряд музыкально-сценических сочинений. </a:t>
            </a:r>
          </a:p>
          <a:p>
            <a:pPr algn="just"/>
            <a:r>
              <a:rPr lang="ru-RU" sz="2000" dirty="0" smtClean="0"/>
              <a:t>Творчество Грига, виднейшего представителя норвежской композиторской школы, впитавшее влияния немецкого романтизма, </a:t>
            </a:r>
          </a:p>
        </p:txBody>
      </p:sp>
      <p:pic>
        <p:nvPicPr>
          <p:cNvPr id="6146" name="Picture 2" descr="http://supercoolpics.com/wp-content/uploads/2015/03/supercoolpics_14_210520121952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65943"/>
            <a:ext cx="4522887" cy="2994646"/>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4151389"/>
            <a:ext cx="8655804" cy="2246769"/>
          </a:xfrm>
          <a:prstGeom prst="rect">
            <a:avLst/>
          </a:prstGeom>
          <a:noFill/>
        </p:spPr>
        <p:txBody>
          <a:bodyPr wrap="square" rtlCol="0">
            <a:spAutoFit/>
          </a:bodyPr>
          <a:lstStyle/>
          <a:p>
            <a:pPr algn="just"/>
            <a:r>
              <a:rPr lang="ru-RU" sz="2000" dirty="0" smtClean="0"/>
              <a:t>глубоко национально. В ряде произведений воплотились образы народных легенд и сказаний.</a:t>
            </a:r>
          </a:p>
          <a:p>
            <a:pPr algn="just"/>
            <a:r>
              <a:rPr lang="ru-RU" sz="2000" dirty="0" smtClean="0"/>
              <a:t>Григ обрабатывал норвежские народные мелодии. Под воздействием норвежского фольклора сложились характерные для Грига стилистические приёмы и особенности гармонии и ритмики. Творчество Грига составило эпоху в развитии норвежского искусства. </a:t>
            </a:r>
          </a:p>
          <a:p>
            <a:endParaRPr lang="ru-RU" sz="2000" dirty="0" smtClean="0"/>
          </a:p>
        </p:txBody>
      </p:sp>
    </p:spTree>
    <p:extLst>
      <p:ext uri="{BB962C8B-B14F-4D97-AF65-F5344CB8AC3E}">
        <p14:creationId xmlns:p14="http://schemas.microsoft.com/office/powerpoint/2010/main" val="1354827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2"/>
            <a:ext cx="2880320"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«Пер </a:t>
            </a:r>
            <a:r>
              <a:rPr lang="ru-RU" sz="3600" b="1" dirty="0" err="1" smtClean="0">
                <a:solidFill>
                  <a:schemeClr val="accent1">
                    <a:lumMod val="75000"/>
                  </a:schemeClr>
                </a:solidFill>
                <a:effectLst>
                  <a:outerShdw blurRad="38100" dist="38100" dir="2700000" algn="tl">
                    <a:srgbClr val="000000">
                      <a:alpha val="43137"/>
                    </a:srgbClr>
                  </a:outerShdw>
                </a:effectLst>
              </a:rPr>
              <a:t>Гюнт</a:t>
            </a:r>
            <a:r>
              <a:rPr lang="ru-RU" sz="3600" b="1" dirty="0" smtClean="0">
                <a:solidFill>
                  <a:schemeClr val="accent1">
                    <a:lumMod val="75000"/>
                  </a:schemeClr>
                </a:solidFill>
                <a:effectLst>
                  <a:outerShdw blurRad="38100" dist="38100" dir="2700000" algn="tl">
                    <a:srgbClr val="000000">
                      <a:alpha val="43137"/>
                    </a:srgbClr>
                  </a:outerShdw>
                </a:effectLst>
              </a:rPr>
              <a:t>»</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6" name="Прямоугольник 5"/>
          <p:cNvSpPr/>
          <p:nvPr/>
        </p:nvSpPr>
        <p:spPr>
          <a:xfrm>
            <a:off x="131104" y="908720"/>
            <a:ext cx="8712968" cy="1631216"/>
          </a:xfrm>
          <a:prstGeom prst="rect">
            <a:avLst/>
          </a:prstGeom>
        </p:spPr>
        <p:txBody>
          <a:bodyPr wrap="square">
            <a:spAutoFit/>
          </a:bodyPr>
          <a:lstStyle/>
          <a:p>
            <a:pPr algn="just">
              <a:buNone/>
            </a:pPr>
            <a:r>
              <a:rPr lang="ru-RU" sz="2000" dirty="0" smtClean="0"/>
              <a:t>Я прослушала три произведения известного норвежского композитора Эдварда Грига.</a:t>
            </a:r>
          </a:p>
          <a:p>
            <a:pPr algn="just">
              <a:buNone/>
            </a:pPr>
            <a:r>
              <a:rPr lang="ru-RU" sz="2000" dirty="0" smtClean="0"/>
              <a:t>Это «Утро» и «В пещере горного короля» из сюиты «Пер </a:t>
            </a:r>
            <a:r>
              <a:rPr lang="ru-RU" sz="2000" dirty="0" err="1" smtClean="0"/>
              <a:t>Гюнт</a:t>
            </a:r>
            <a:r>
              <a:rPr lang="ru-RU" sz="2000" dirty="0" smtClean="0"/>
              <a:t>» и «Шествие гномов» из «Лирических пьес».</a:t>
            </a:r>
          </a:p>
          <a:p>
            <a:pPr algn="just">
              <a:buNone/>
            </a:pPr>
            <a:endParaRPr lang="ru-RU" sz="2000" dirty="0"/>
          </a:p>
        </p:txBody>
      </p:sp>
      <p:sp>
        <p:nvSpPr>
          <p:cNvPr id="3" name="Прямоугольник 2"/>
          <p:cNvSpPr/>
          <p:nvPr/>
        </p:nvSpPr>
        <p:spPr>
          <a:xfrm>
            <a:off x="143679" y="2204864"/>
            <a:ext cx="8712968" cy="4401205"/>
          </a:xfrm>
          <a:prstGeom prst="rect">
            <a:avLst/>
          </a:prstGeom>
        </p:spPr>
        <p:txBody>
          <a:bodyPr wrap="square">
            <a:spAutoFit/>
          </a:bodyPr>
          <a:lstStyle/>
          <a:p>
            <a:pPr algn="just"/>
            <a:r>
              <a:rPr lang="ru-RU" sz="2000" dirty="0"/>
              <a:t>Музыкальное сопровождение к театральному спектаклю, а впоследствии и две сюиты «Пер </a:t>
            </a:r>
            <a:r>
              <a:rPr lang="ru-RU" sz="2000" dirty="0" err="1"/>
              <a:t>Гюнт</a:t>
            </a:r>
            <a:r>
              <a:rPr lang="ru-RU" sz="2000" dirty="0"/>
              <a:t>» по праву входят в золотую коллекцию шедевров мирового искусства. Сотрудничество известного поэта и драматурга Генрика Ибсена с Эдвардом Григом принесло миру не только удивительную постановку, но и превосходную музыку. </a:t>
            </a:r>
            <a:endParaRPr lang="ru-RU" sz="2000" dirty="0" smtClean="0"/>
          </a:p>
          <a:p>
            <a:pPr algn="just"/>
            <a:r>
              <a:rPr lang="ru-RU" sz="2000" dirty="0"/>
              <a:t>Музыка к спектаклю «Пер </a:t>
            </a:r>
            <a:r>
              <a:rPr lang="ru-RU" sz="2000" dirty="0" err="1"/>
              <a:t>Гюнт</a:t>
            </a:r>
            <a:r>
              <a:rPr lang="ru-RU" sz="2000" dirty="0"/>
              <a:t>» отличается </a:t>
            </a:r>
            <a:r>
              <a:rPr lang="ru-RU" sz="2000" dirty="0" err="1"/>
              <a:t>колористичностью</a:t>
            </a:r>
            <a:r>
              <a:rPr lang="ru-RU" sz="2000" dirty="0"/>
              <a:t> и красочностью. Отдельные номера, которые вошли в сюиты, представляют собой законченные музыкальные композиции. В каждом номере передается продуманная до мелочей атмосфера, композитор сумел проиллюстрировать самобытность других стран, использовав ряд профессиональных приемов, характерных для музыки иных национальностей</a:t>
            </a:r>
            <a:r>
              <a:rPr lang="ru-RU" sz="2000" dirty="0" smtClean="0"/>
              <a:t>.</a:t>
            </a:r>
          </a:p>
          <a:p>
            <a:pPr algn="just"/>
            <a:r>
              <a:rPr lang="ru-RU" sz="2000" dirty="0"/>
              <a:t>На сегодняшний день музыка не теряет собственной актуальности, она по-прежнему отражает национальный норвежский колорит, свойственный творчеству Эдварда Грига.</a:t>
            </a:r>
          </a:p>
        </p:txBody>
      </p:sp>
    </p:spTree>
    <p:extLst>
      <p:ext uri="{BB962C8B-B14F-4D97-AF65-F5344CB8AC3E}">
        <p14:creationId xmlns:p14="http://schemas.microsoft.com/office/powerpoint/2010/main" val="4003041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16633"/>
            <a:ext cx="4536504" cy="648072"/>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«Лирические пьесы»</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210491" y="1052736"/>
            <a:ext cx="8712968" cy="2246769"/>
          </a:xfrm>
          <a:prstGeom prst="rect">
            <a:avLst/>
          </a:prstGeom>
        </p:spPr>
        <p:txBody>
          <a:bodyPr wrap="square">
            <a:spAutoFit/>
          </a:bodyPr>
          <a:lstStyle/>
          <a:p>
            <a:pPr algn="just"/>
            <a:r>
              <a:rPr lang="ru-RU" sz="2000" dirty="0"/>
              <a:t>Лирические пьесы отражают тему родины, которую Григ так любил и почитал</a:t>
            </a:r>
            <a:r>
              <a:rPr lang="ru-RU" sz="2000" dirty="0" smtClean="0"/>
              <a:t>. </a:t>
            </a:r>
            <a:r>
              <a:rPr lang="ru-RU" sz="2000" dirty="0"/>
              <a:t>Жизненные впечатления, овеянные лиризмом, живым чувством автора — смысл лирических произведений композитора</a:t>
            </a:r>
            <a:r>
              <a:rPr lang="ru-RU" sz="2000" dirty="0" smtClean="0"/>
              <a:t>. </a:t>
            </a:r>
          </a:p>
          <a:p>
            <a:pPr algn="just"/>
            <a:r>
              <a:rPr lang="ru-RU" sz="2000" dirty="0"/>
              <a:t>Особенности стиля «Лирических пьес» и их содержание разнообразны. Очень многим пьесам свойственны предельный лаконизм, скупые и точные штрихи миниатюры; но в некоторых пьесах обнаруживается стремление к картинности, широкой, контрастной </a:t>
            </a:r>
            <a:r>
              <a:rPr lang="ru-RU" sz="2000" dirty="0" smtClean="0"/>
              <a:t>композиции. </a:t>
            </a:r>
            <a:r>
              <a:rPr lang="ru-RU" sz="2000" dirty="0"/>
              <a:t>В одних пьесах </a:t>
            </a:r>
            <a:r>
              <a:rPr lang="ru-RU" sz="2000" dirty="0" smtClean="0"/>
              <a:t>слышна</a:t>
            </a:r>
            <a:endParaRPr lang="ru-RU" sz="2000" dirty="0" smtClean="0">
              <a:effectLst/>
            </a:endParaRPr>
          </a:p>
        </p:txBody>
      </p:sp>
      <p:pic>
        <p:nvPicPr>
          <p:cNvPr id="5122" name="Picture 2" descr="https://ru.best-wallpaper.net/wallpaper/2560x1600/1610/Bay-Fjord-Norway-forest-river-mountains-clouds_2560x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0159" y="3429001"/>
            <a:ext cx="4493300" cy="2808312"/>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10490" y="3212976"/>
            <a:ext cx="4080185" cy="3170099"/>
          </a:xfrm>
          <a:prstGeom prst="rect">
            <a:avLst/>
          </a:prstGeom>
        </p:spPr>
        <p:txBody>
          <a:bodyPr wrap="square">
            <a:spAutoFit/>
          </a:bodyPr>
          <a:lstStyle/>
          <a:p>
            <a:pPr algn="just"/>
            <a:r>
              <a:rPr lang="ru-RU" sz="2000" dirty="0" smtClean="0"/>
              <a:t>тонкость </a:t>
            </a:r>
            <a:r>
              <a:rPr lang="ru-RU" sz="2000" dirty="0"/>
              <a:t>камерного </a:t>
            </a:r>
            <a:r>
              <a:rPr lang="ru-RU" sz="2000" dirty="0" smtClean="0"/>
              <a:t>стиля, </a:t>
            </a:r>
            <a:r>
              <a:rPr lang="ru-RU" sz="2000" dirty="0"/>
              <a:t>другие сверкают яркими красками, впечатляют виртуозным блеском </a:t>
            </a:r>
            <a:r>
              <a:rPr lang="ru-RU" sz="2000" dirty="0" err="1" smtClean="0"/>
              <a:t>концертности</a:t>
            </a:r>
            <a:r>
              <a:rPr lang="ru-RU" sz="2000" dirty="0" smtClean="0">
                <a:effectLst/>
              </a:rPr>
              <a:t>.</a:t>
            </a:r>
          </a:p>
          <a:p>
            <a:pPr algn="just"/>
            <a:r>
              <a:rPr lang="ru-RU" sz="2000" dirty="0" smtClean="0"/>
              <a:t>«</a:t>
            </a:r>
            <a:r>
              <a:rPr lang="ru-RU" sz="2000" dirty="0"/>
              <a:t>Лирические пьесы» отличаются жанровой разнохарактерностью: элегия и ноктюрн, колыбельная и вальс, песня и ариетта. Очень часто Эдвард Григ обращается к жанрам норвежской народной </a:t>
            </a:r>
            <a:r>
              <a:rPr lang="ru-RU" sz="2000" dirty="0" smtClean="0"/>
              <a:t>музыки</a:t>
            </a:r>
            <a:endParaRPr lang="ru-RU" sz="2000" dirty="0" smtClean="0">
              <a:effectLst/>
            </a:endParaRPr>
          </a:p>
        </p:txBody>
      </p:sp>
    </p:spTree>
    <p:extLst>
      <p:ext uri="{BB962C8B-B14F-4D97-AF65-F5344CB8AC3E}">
        <p14:creationId xmlns:p14="http://schemas.microsoft.com/office/powerpoint/2010/main" val="4062278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766" y="116632"/>
            <a:ext cx="2626034"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«Утро»</a:t>
            </a:r>
            <a:endParaRPr lang="ru-RU" sz="3600" b="1" dirty="0">
              <a:solidFill>
                <a:schemeClr val="accent1">
                  <a:lumMod val="75000"/>
                </a:schemeClr>
              </a:solidFill>
              <a:effectLst>
                <a:outerShdw blurRad="38100" dist="38100" dir="2700000" algn="tl">
                  <a:srgbClr val="000000">
                    <a:alpha val="43137"/>
                  </a:srgbClr>
                </a:outerShdw>
              </a:effectLst>
            </a:endParaRPr>
          </a:p>
        </p:txBody>
      </p:sp>
      <p:pic>
        <p:nvPicPr>
          <p:cNvPr id="7170" name="Picture 2" descr="https://fs00.infourok.ru/images/doc/209/238253/img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05" t="19500" r="9013" b="4239"/>
          <a:stretch/>
        </p:blipFill>
        <p:spPr bwMode="auto">
          <a:xfrm>
            <a:off x="4753112" y="3068960"/>
            <a:ext cx="4139368" cy="3302860"/>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251520" y="764704"/>
            <a:ext cx="8603864" cy="6021968"/>
            <a:chOff x="251520" y="832644"/>
            <a:chExt cx="8603864" cy="6021968"/>
          </a:xfrm>
        </p:grpSpPr>
        <p:sp>
          <p:nvSpPr>
            <p:cNvPr id="7" name="Прямоугольник 6"/>
            <p:cNvSpPr/>
            <p:nvPr/>
          </p:nvSpPr>
          <p:spPr>
            <a:xfrm>
              <a:off x="251520" y="832644"/>
              <a:ext cx="8603864" cy="2308324"/>
            </a:xfrm>
            <a:prstGeom prst="rect">
              <a:avLst/>
            </a:prstGeom>
          </p:spPr>
          <p:txBody>
            <a:bodyPr wrap="square">
              <a:spAutoFit/>
            </a:bodyPr>
            <a:lstStyle/>
            <a:p>
              <a:pPr algn="just"/>
              <a:r>
                <a:rPr lang="ru-RU" sz="1600" dirty="0" smtClean="0"/>
                <a:t>"</a:t>
              </a:r>
              <a:r>
                <a:rPr lang="ru-RU" sz="1600" dirty="0"/>
                <a:t>Утро" Грига - один из лучших образцов пасторальной музыки. На протяжении пьесы мотив неоднократно повторяется и варьируется. Композитор умело использует регистровые и тембровые краски, приемы </a:t>
              </a:r>
              <a:r>
                <a:rPr lang="ru-RU" sz="1600" dirty="0" err="1"/>
                <a:t>звукоизобразительности</a:t>
              </a:r>
              <a:r>
                <a:rPr lang="ru-RU" sz="1600" dirty="0"/>
                <a:t>. Музыка рисует картину постепенного пробуждения природы - солнце, прорывающееся сквозь облака, нежное щебетание птиц, шелест ветра в листве, журчание прозрачного родника. </a:t>
              </a:r>
              <a:endParaRPr lang="ru-RU" sz="1600" dirty="0" smtClean="0"/>
            </a:p>
            <a:p>
              <a:pPr algn="just"/>
              <a:r>
                <a:rPr lang="ru-RU" sz="1600" dirty="0" smtClean="0">
                  <a:effectLst/>
                </a:rPr>
                <a:t>Этой пьесой-пейзажем начинается первая сюита. В спектакле она звучала как воспоминание Пера о родине.</a:t>
              </a:r>
            </a:p>
            <a:p>
              <a:pPr algn="just"/>
              <a:r>
                <a:rPr lang="ru-RU" sz="1600" dirty="0" smtClean="0">
                  <a:effectLst/>
                </a:rPr>
                <a:t>Мелодия, напоминающая незатейливый пастуший наигрыш, спокойна и светла, передаёт не только краски рассвета, но и то душевное настроение, которое возникает при виде восходящего</a:t>
              </a:r>
            </a:p>
          </p:txBody>
        </p:sp>
        <p:sp>
          <p:nvSpPr>
            <p:cNvPr id="8" name="Прямоугольник 7"/>
            <p:cNvSpPr/>
            <p:nvPr/>
          </p:nvSpPr>
          <p:spPr>
            <a:xfrm>
              <a:off x="251520" y="3068960"/>
              <a:ext cx="4427984" cy="3785652"/>
            </a:xfrm>
            <a:prstGeom prst="rect">
              <a:avLst/>
            </a:prstGeom>
          </p:spPr>
          <p:txBody>
            <a:bodyPr wrap="square">
              <a:spAutoFit/>
            </a:bodyPr>
            <a:lstStyle/>
            <a:p>
              <a:pPr algn="just"/>
              <a:r>
                <a:rPr lang="ru-RU" sz="1600" dirty="0" smtClean="0">
                  <a:effectLst/>
                </a:rPr>
                <a:t>солнца. В ней ощущается состояние покоя и безмятежности. Музыка рисует картину постепенного пробуждения природы – солнце, прорывающееся сквозь облака, нежное щебетание птиц, шелест ветра в листве,  журчание прозрачного родника.</a:t>
              </a:r>
            </a:p>
            <a:p>
              <a:pPr algn="just"/>
              <a:r>
                <a:rPr lang="ru-RU" sz="1600" dirty="0" smtClean="0">
                  <a:effectLst/>
                </a:rPr>
                <a:t>К указанию темпа автор добавил слово «</a:t>
              </a:r>
              <a:r>
                <a:rPr lang="ru-RU" sz="1600" dirty="0" err="1" smtClean="0">
                  <a:effectLst/>
                </a:rPr>
                <a:t>pastorale</a:t>
              </a:r>
              <a:r>
                <a:rPr lang="ru-RU" sz="1600" dirty="0" smtClean="0">
                  <a:effectLst/>
                </a:rPr>
                <a:t>»,что значит «пасторальный», то есть «пастушеский». «Пасторальными» называются произведения, изображающие картины природы, сцены сельской жизни. Тембры духовых инструментов - флейт и гобоев, солирующих в пьесе, - напоминают звучание пастушьей свирели, а валторна звучит как охотничий рог.</a:t>
              </a:r>
            </a:p>
          </p:txBody>
        </p:sp>
      </p:grpSp>
    </p:spTree>
    <p:extLst>
      <p:ext uri="{BB962C8B-B14F-4D97-AF65-F5344CB8AC3E}">
        <p14:creationId xmlns:p14="http://schemas.microsoft.com/office/powerpoint/2010/main" val="709260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5766" y="116632"/>
            <a:ext cx="2626034"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«Утро»</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251520" y="908720"/>
            <a:ext cx="8640960" cy="2800767"/>
          </a:xfrm>
          <a:prstGeom prst="rect">
            <a:avLst/>
          </a:prstGeom>
        </p:spPr>
        <p:txBody>
          <a:bodyPr wrap="square">
            <a:spAutoFit/>
          </a:bodyPr>
          <a:lstStyle/>
          <a:p>
            <a:pPr algn="just"/>
            <a:r>
              <a:rPr lang="ru-RU" sz="1600" dirty="0" smtClean="0">
                <a:effectLst/>
              </a:rPr>
              <a:t>Вслушаемся в развитие темы «Утра». Растёт звучность от </a:t>
            </a:r>
            <a:r>
              <a:rPr lang="ru-RU" sz="1600" dirty="0" err="1" smtClean="0">
                <a:effectLst/>
              </a:rPr>
              <a:t>piano</a:t>
            </a:r>
            <a:r>
              <a:rPr lang="ru-RU" sz="1600" dirty="0" smtClean="0">
                <a:effectLst/>
              </a:rPr>
              <a:t> к </a:t>
            </a:r>
            <a:r>
              <a:rPr lang="ru-RU" sz="1600" dirty="0" err="1" smtClean="0">
                <a:effectLst/>
              </a:rPr>
              <a:t>forte</a:t>
            </a:r>
            <a:r>
              <a:rPr lang="ru-RU" sz="1600" dirty="0" smtClean="0">
                <a:effectLst/>
              </a:rPr>
              <a:t>, в музыкальную ткань включаются все новые инструменты. Звучание становится мощным и ярким. Особенно красочна середина пьесы. Будто под лучами восходящего солнца из предутренней мглы все ярче проступают очертания и цвета предметов. Эту картину композитор нарисовал с помощью гармонии. Каждый раз тема как бы заново «расцветает».</a:t>
            </a:r>
          </a:p>
          <a:p>
            <a:pPr algn="just"/>
            <a:r>
              <a:rPr lang="ru-RU" sz="1600" dirty="0" smtClean="0">
                <a:effectLst/>
              </a:rPr>
              <a:t>Так возникает в музыке картина рассвета. В центре среднего раздела мелодия исчезает, уступая место гармонии, красочным и смелым сочетаниям аккордов. Их живописная смена создаёт впечатление </a:t>
            </a:r>
            <a:r>
              <a:rPr lang="ru-RU" sz="1600" dirty="0" err="1" smtClean="0">
                <a:effectLst/>
              </a:rPr>
              <a:t>разгорания</a:t>
            </a:r>
            <a:r>
              <a:rPr lang="ru-RU" sz="1600" dirty="0" smtClean="0">
                <a:effectLst/>
              </a:rPr>
              <a:t> красок северного пейзажа. Эти «рассветные» модуляции - кульминация пьесы «Утро». Здесь звучит весь оркестр </a:t>
            </a:r>
            <a:r>
              <a:rPr lang="ru-RU" sz="1600" dirty="0" err="1" smtClean="0">
                <a:effectLst/>
              </a:rPr>
              <a:t>fortissimo</a:t>
            </a:r>
            <a:r>
              <a:rPr lang="ru-RU" sz="1600" dirty="0" smtClean="0">
                <a:effectLst/>
              </a:rPr>
              <a:t>. Затем звучность постепенно ослабевает, становясь вновь ясной и прозрачной. В последний раз пропела мелодию флейта, затихли аккорды.</a:t>
            </a:r>
          </a:p>
        </p:txBody>
      </p:sp>
      <p:pic>
        <p:nvPicPr>
          <p:cNvPr id="11266" name="Picture 2" descr="https://i.pinimg.com/originals/5a/ad/3f/5aad3fdd66b250912c906756a43b89e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3500933"/>
            <a:ext cx="4723846" cy="2952404"/>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79295" y="3645024"/>
            <a:ext cx="3588030" cy="2308324"/>
          </a:xfrm>
          <a:prstGeom prst="rect">
            <a:avLst/>
          </a:prstGeom>
        </p:spPr>
        <p:txBody>
          <a:bodyPr wrap="square">
            <a:spAutoFit/>
          </a:bodyPr>
          <a:lstStyle/>
          <a:p>
            <a:pPr algn="just"/>
            <a:r>
              <a:rPr lang="ru-RU" sz="1600" dirty="0" smtClean="0">
                <a:effectLst/>
              </a:rPr>
              <a:t>Пьеса «Утро» - не только картина природы. Музыка никогда не ограничивается изображением каких-либо явлений жизни. Всегда в ней выражены чувства человека, его мысли и переживания. И в этой пьесе передано пробуждение восторга в душе человека, его восхищение красотой природы.</a:t>
            </a:r>
          </a:p>
        </p:txBody>
      </p:sp>
    </p:spTree>
    <p:extLst>
      <p:ext uri="{BB962C8B-B14F-4D97-AF65-F5344CB8AC3E}">
        <p14:creationId xmlns:p14="http://schemas.microsoft.com/office/powerpoint/2010/main" val="1195863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88640"/>
            <a:ext cx="4248472"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«Шествие гномов»</a:t>
            </a:r>
            <a:endParaRPr lang="ru-RU" sz="3600" b="1" dirty="0">
              <a:solidFill>
                <a:schemeClr val="accent1">
                  <a:lumMod val="75000"/>
                </a:schemeClr>
              </a:solidFill>
              <a:effectLst>
                <a:outerShdw blurRad="38100" dist="38100" dir="2700000" algn="tl">
                  <a:srgbClr val="000000">
                    <a:alpha val="43137"/>
                  </a:srgbClr>
                </a:outerShdw>
              </a:effectLst>
            </a:endParaRPr>
          </a:p>
        </p:txBody>
      </p:sp>
      <p:sp>
        <p:nvSpPr>
          <p:cNvPr id="3" name="Прямоугольник 2"/>
          <p:cNvSpPr/>
          <p:nvPr/>
        </p:nvSpPr>
        <p:spPr>
          <a:xfrm>
            <a:off x="107504" y="862841"/>
            <a:ext cx="5904656" cy="2062103"/>
          </a:xfrm>
          <a:prstGeom prst="rect">
            <a:avLst/>
          </a:prstGeom>
        </p:spPr>
        <p:txBody>
          <a:bodyPr wrap="square">
            <a:spAutoFit/>
          </a:bodyPr>
          <a:lstStyle/>
          <a:p>
            <a:pPr algn="just"/>
            <a:r>
              <a:rPr lang="ru-RU" sz="1600" dirty="0" smtClean="0"/>
              <a:t>Марш необычный, сказочный. Слышны внезапные, неожиданные акценты, прыжки, ужимки, будто гномы прихрамывают, ковыляют, даже подтанцовывают. Прислушайтесь, эта музыка похожа не только на марш, но и на фантастический танец.</a:t>
            </a:r>
          </a:p>
          <a:p>
            <a:pPr algn="just"/>
            <a:r>
              <a:rPr lang="ru-RU" sz="1600" dirty="0" smtClean="0"/>
              <a:t>Пьеса состоит из трёх, отчётливо различаемых частей. Начальный и заключительный разделы пьесы по звучанию совпадают. А средний раздел значительно отличается от них.</a:t>
            </a:r>
          </a:p>
        </p:txBody>
      </p:sp>
      <p:sp>
        <p:nvSpPr>
          <p:cNvPr id="5" name="AutoShape 4" descr="http://lizmult.ru/_ld/12/8581051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lizmult.ru/_ld/12/8581051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lizmult.ru/_ld/12/85810518.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26" name="Picture 10" descr="http://www.gdou84.ru/images/vospit/shubtsova_uv/image00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56913"/>
            <a:ext cx="2780225" cy="1896023"/>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07504" y="2852936"/>
            <a:ext cx="8784976" cy="3785652"/>
          </a:xfrm>
          <a:prstGeom prst="rect">
            <a:avLst/>
          </a:prstGeom>
        </p:spPr>
        <p:txBody>
          <a:bodyPr wrap="square">
            <a:spAutoFit/>
          </a:bodyPr>
          <a:lstStyle/>
          <a:p>
            <a:pPr algn="just"/>
            <a:r>
              <a:rPr lang="ru-RU" sz="1600" dirty="0" smtClean="0"/>
              <a:t>Начальный раздел. Пьеса Грига «Шествие гномов» изображает причудливый марш гномов, которые двигаются пёстрой, шумной толпой, прыгая и приплясывая на ходу.</a:t>
            </a:r>
          </a:p>
          <a:p>
            <a:pPr algn="just"/>
            <a:r>
              <a:rPr lang="ru-RU" sz="1600" dirty="0" smtClean="0"/>
              <a:t>Постепенно шум и свист умолкают, шествие удаляется, последние гномы исчезают...</a:t>
            </a:r>
          </a:p>
          <a:p>
            <a:pPr algn="just"/>
            <a:r>
              <a:rPr lang="ru-RU" sz="1600" dirty="0" smtClean="0"/>
              <a:t>Начинается средний раздел пьесы. Здесь характер музыки резко меняется: звучит мягкая, спокойная, по-народному простая и выразительная мелодия.</a:t>
            </a:r>
          </a:p>
          <a:p>
            <a:pPr algn="just"/>
            <a:r>
              <a:rPr lang="ru-RU" sz="1600" dirty="0" smtClean="0"/>
              <a:t>Нежный, лирический напев этой сельской песни воскрешает в нашем воображении картины норвежской природы: чистое, как кристалл, горное озеро, скалы, отражённые в его холодных водах, прибрежный тёмный еловый бор. Но эта картина представляется нам недолго. Полная безмятежного покоя песня скоро кончается, её сменяют лёгкие, порхающие звуки, образующие подвижные, взлетающие вверх пассажи. Кажется, будто мимо нас проносится лёгкий рой воздушных эльфов, а может быть, это причудливое, игривое порхание бабочек, носящихся от цветка к цветку?</a:t>
            </a:r>
          </a:p>
          <a:p>
            <a:pPr algn="just"/>
            <a:r>
              <a:rPr lang="ru-RU" sz="1600" dirty="0" smtClean="0"/>
              <a:t>Музыка начала средней части повторяется ещё раз на несколько ступеней выше (в другом, более высоком регистре), что сообщает всей этой части ещё более прозрачный, лёгкий, какой-то невесомый характер.</a:t>
            </a:r>
          </a:p>
        </p:txBody>
      </p:sp>
    </p:spTree>
    <p:extLst>
      <p:ext uri="{BB962C8B-B14F-4D97-AF65-F5344CB8AC3E}">
        <p14:creationId xmlns:p14="http://schemas.microsoft.com/office/powerpoint/2010/main" val="2310447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4624"/>
            <a:ext cx="4248472" cy="792087"/>
          </a:xfrm>
        </p:spPr>
        <p:txBody>
          <a:bodyPr>
            <a:normAutofit/>
          </a:bodyPr>
          <a:lstStyle/>
          <a:p>
            <a:r>
              <a:rPr lang="ru-RU" sz="3600" b="1" dirty="0" smtClean="0">
                <a:solidFill>
                  <a:schemeClr val="accent1">
                    <a:lumMod val="75000"/>
                  </a:schemeClr>
                </a:solidFill>
                <a:effectLst>
                  <a:outerShdw blurRad="38100" dist="38100" dir="2700000" algn="tl">
                    <a:srgbClr val="000000">
                      <a:alpha val="43137"/>
                    </a:srgbClr>
                  </a:outerShdw>
                </a:effectLst>
              </a:rPr>
              <a:t>«Шествие гномов»</a:t>
            </a:r>
            <a:endParaRPr lang="ru-RU" sz="3600" b="1" dirty="0">
              <a:solidFill>
                <a:schemeClr val="accent1">
                  <a:lumMod val="75000"/>
                </a:schemeClr>
              </a:solidFill>
              <a:effectLst>
                <a:outerShdw blurRad="38100" dist="38100" dir="2700000" algn="tl">
                  <a:srgbClr val="000000">
                    <a:alpha val="43137"/>
                  </a:srgbClr>
                </a:outerShdw>
              </a:effectLst>
            </a:endParaRPr>
          </a:p>
        </p:txBody>
      </p:sp>
      <p:pic>
        <p:nvPicPr>
          <p:cNvPr id="9218" name="Picture 2" descr="https://ds04.infourok.ru/uploads/ex/0299/00061d18-d5cd3117/1/img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637" b="3560"/>
          <a:stretch/>
        </p:blipFill>
        <p:spPr bwMode="auto">
          <a:xfrm>
            <a:off x="5290504" y="764704"/>
            <a:ext cx="3601976" cy="1993777"/>
          </a:xfrm>
          <a:prstGeom prst="rect">
            <a:avLst/>
          </a:prstGeom>
          <a:noFill/>
          <a:ln w="38100">
            <a:solidFill>
              <a:schemeClr val="bg1"/>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5575" y="2708920"/>
            <a:ext cx="8712968" cy="4031873"/>
          </a:xfrm>
          <a:prstGeom prst="rect">
            <a:avLst/>
          </a:prstGeom>
        </p:spPr>
        <p:txBody>
          <a:bodyPr wrap="square">
            <a:spAutoFit/>
          </a:bodyPr>
          <a:lstStyle/>
          <a:p>
            <a:pPr algn="just"/>
            <a:r>
              <a:rPr lang="ru-RU" sz="1600" dirty="0" smtClean="0"/>
              <a:t>В конце пьесы, когда звучность затихает, гномы удаляются, внезапно раздаются два громких, сердитых возгласа, жёсткие, угрожающие аккорды заканчивают эту сказочную пьесу.</a:t>
            </a:r>
            <a:endParaRPr lang="ru-RU" sz="1000" dirty="0" smtClean="0"/>
          </a:p>
          <a:p>
            <a:pPr algn="just"/>
            <a:r>
              <a:rPr lang="ru-RU" sz="1000" dirty="0" smtClean="0"/>
              <a:t> </a:t>
            </a:r>
          </a:p>
          <a:p>
            <a:pPr algn="just"/>
            <a:r>
              <a:rPr lang="ru-RU" sz="1600" dirty="0" smtClean="0"/>
              <a:t>«Шествие гномов» — один из великолепных образцов музыкальной фантастики Грига. В контрастной композиции пьесы противопоставлены друг другу причудливость сказочного мира, подземного царства троллей и чарующая красота, ясность природы. Пьеса написана в трехчастной форме. Крайние части отличаются яркой динамичностью: в стремительном движении мелькают фантастические очертания «шествия». Музыкальные средства крайне скупы: моторная ритмика и на её фоне прихотливый и резкий узор метрических акцентов, синкопа; сжатые в тонической гармонии хроматизмы и разбросанные, жестко звучащие большие септаккорды; «стучащая» мелодия и резкие «свистящие» мелодические фигурки; динамические контрасты между двумя предложениями периода и широкие лиги нарастания и спада звучности. Образ средней части открывается слушателю лишь после того, как исчезли фантастические видения. Светлое звучание темы, простой по структуре, ассоциируется со звучанием народной мелодии. Чистый, ясный строй её отразился в простоте и строгости гармонического склада (чередование мажорной тоники и её параллели).</a:t>
            </a:r>
          </a:p>
        </p:txBody>
      </p:sp>
      <p:sp>
        <p:nvSpPr>
          <p:cNvPr id="5" name="AutoShape 4" descr="http://lizmult.ru/_ld/12/8581051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6" descr="http://lizmult.ru/_ld/12/85810518.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http://lizmult.ru/_ld/12/85810518.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55575" y="764704"/>
            <a:ext cx="4992489" cy="2062103"/>
          </a:xfrm>
          <a:prstGeom prst="rect">
            <a:avLst/>
          </a:prstGeom>
        </p:spPr>
        <p:txBody>
          <a:bodyPr wrap="square">
            <a:spAutoFit/>
          </a:bodyPr>
          <a:lstStyle/>
          <a:p>
            <a:r>
              <a:rPr lang="ru-RU" sz="1600" dirty="0" smtClean="0"/>
              <a:t>Заключительный раздел пьесы является повторением первой (реприза). Исчезает картина норвежского пейзажа, снова музыка воссоздаёт фантастический танец-шествие гномов. И на этот раз шествие постепенно приближается, музыка становится громче и громче, слышится шум, топот, свист... - но потом всё постепенно успокаивается и стихает: гномы удаляются и, наконец, совсем скрываются вдали...</a:t>
            </a:r>
          </a:p>
        </p:txBody>
      </p:sp>
    </p:spTree>
    <p:extLst>
      <p:ext uri="{BB962C8B-B14F-4D97-AF65-F5344CB8AC3E}">
        <p14:creationId xmlns:p14="http://schemas.microsoft.com/office/powerpoint/2010/main" val="1441116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1668</Words>
  <Application>Microsoft Office PowerPoint</Application>
  <PresentationFormat>Экран (4:3)</PresentationFormat>
  <Paragraphs>66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Творчество  Эдварда Грига</vt:lpstr>
      <vt:lpstr>Творчество Эдварда Грига</vt:lpstr>
      <vt:lpstr>Творчество Эдварда Грига</vt:lpstr>
      <vt:lpstr>«Пер Гюнт»</vt:lpstr>
      <vt:lpstr>«Лирические пьесы»</vt:lpstr>
      <vt:lpstr>«Утро»</vt:lpstr>
      <vt:lpstr>«Утро»</vt:lpstr>
      <vt:lpstr>«Шествие гномов»</vt:lpstr>
      <vt:lpstr>«Шествие гномов»</vt:lpstr>
      <vt:lpstr>«В пещере горного короля»</vt:lpstr>
      <vt:lpstr>«В пещере горного короля»</vt:lpstr>
      <vt:lpstr>Вывод</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57</cp:revision>
  <dcterms:created xsi:type="dcterms:W3CDTF">2018-11-07T17:20:39Z</dcterms:created>
  <dcterms:modified xsi:type="dcterms:W3CDTF">2018-11-07T20:48:55Z</dcterms:modified>
</cp:coreProperties>
</file>