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2" r:id="rId2"/>
    <p:sldId id="281" r:id="rId3"/>
    <p:sldId id="283" r:id="rId4"/>
    <p:sldId id="284" r:id="rId5"/>
    <p:sldId id="286" r:id="rId6"/>
    <p:sldId id="287" r:id="rId7"/>
    <p:sldId id="288" r:id="rId8"/>
    <p:sldId id="289" r:id="rId9"/>
    <p:sldId id="290" r:id="rId10"/>
    <p:sldId id="29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70789"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25321-A57D-4CCA-94CA-9D307C95FCC7}" type="datetimeFigureOut">
              <a:rPr lang="ru-RU" smtClean="0"/>
              <a:pPr/>
              <a:t>07.11.2018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914A4-95DE-4407-B52A-9E1944BE70E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03FFC3-95A8-483B-AB57-32C3E864D1D1}" type="datetimeFigureOut">
              <a:rPr lang="ru-RU" smtClean="0"/>
              <a:pPr/>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DC291-6BD8-4D3D-878C-1D17119E5FA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3FFC3-95A8-483B-AB57-32C3E864D1D1}" type="datetimeFigureOut">
              <a:rPr lang="ru-RU" smtClean="0"/>
              <a:pPr/>
              <a:t>07.11.2018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DC291-6BD8-4D3D-878C-1D17119E5FA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428604"/>
            <a:ext cx="7572428" cy="10802957"/>
          </a:xfrm>
          <a:prstGeom prst="rect">
            <a:avLst/>
          </a:prstGeom>
          <a:scene3d>
            <a:camera prst="orthographicFront"/>
            <a:lightRig rig="threePt" dir="t"/>
          </a:scene3d>
          <a:sp3d>
            <a:bevelT w="152400" h="50800" prst="softRound"/>
          </a:sp3d>
        </p:spPr>
        <p:txBody>
          <a:bodyPr wrap="square">
            <a:spAutoFit/>
          </a:bodyPr>
          <a:lstStyle/>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r>
              <a:rPr lang="ru-RU" sz="4000" b="1" dirty="0" smtClean="0">
                <a:latin typeface="Times New Roman" pitchFamily="18" charset="0"/>
                <a:cs typeface="Times New Roman" pitchFamily="18" charset="0"/>
              </a:rPr>
              <a:t>Эдвард  Григ</a:t>
            </a:r>
          </a:p>
          <a:p>
            <a:pPr algn="ctr"/>
            <a:r>
              <a:rPr lang="ru-RU" sz="4000" b="1" dirty="0" smtClean="0">
                <a:latin typeface="Times New Roman" pitchFamily="18" charset="0"/>
                <a:cs typeface="Times New Roman" pitchFamily="18" charset="0"/>
              </a:rPr>
              <a:t>(1843-1907)</a:t>
            </a:r>
          </a:p>
          <a:p>
            <a:pPr algn="ctr"/>
            <a:r>
              <a:rPr lang="ru-RU" sz="3600" b="1" dirty="0" smtClean="0">
                <a:latin typeface="Times New Roman" pitchFamily="18" charset="0"/>
                <a:cs typeface="Times New Roman" pitchFamily="18" charset="0"/>
              </a:rPr>
              <a:t>норвежский композитор,</a:t>
            </a:r>
          </a:p>
          <a:p>
            <a:pPr algn="ctr"/>
            <a:r>
              <a:rPr lang="ru-RU" sz="3600" b="1" dirty="0" smtClean="0">
                <a:latin typeface="Times New Roman" pitchFamily="18" charset="0"/>
                <a:cs typeface="Times New Roman" pitchFamily="18" charset="0"/>
              </a:rPr>
              <a:t>пианист, дирижер,</a:t>
            </a:r>
          </a:p>
          <a:p>
            <a:pPr algn="ctr"/>
            <a:r>
              <a:rPr lang="ru-RU" sz="3600" b="1" dirty="0" smtClean="0">
                <a:latin typeface="Times New Roman" pitchFamily="18" charset="0"/>
                <a:cs typeface="Times New Roman" pitchFamily="18" charset="0"/>
              </a:rPr>
              <a:t>критик, писавший </a:t>
            </a:r>
          </a:p>
          <a:p>
            <a:pPr algn="ctr"/>
            <a:r>
              <a:rPr lang="ru-RU" sz="3600" b="1" dirty="0" smtClean="0">
                <a:latin typeface="Times New Roman" pitchFamily="18" charset="0"/>
                <a:cs typeface="Times New Roman" pitchFamily="18" charset="0"/>
              </a:rPr>
              <a:t>народную музыку.</a:t>
            </a:r>
          </a:p>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571572" y="1142984"/>
            <a:ext cx="7572428" cy="1384995"/>
          </a:xfrm>
          <a:prstGeom prst="rect">
            <a:avLst/>
          </a:prstGeom>
          <a:scene3d>
            <a:camera prst="orthographicFront"/>
            <a:lightRig rig="threePt" dir="t"/>
          </a:scene3d>
          <a:sp3d>
            <a:bevelT w="152400" h="50800" prst="softRound"/>
          </a:sp3d>
        </p:spPr>
        <p:txBody>
          <a:bodyPr wrap="square">
            <a:spAutoFit/>
          </a:bodyPr>
          <a:lstStyle/>
          <a:p>
            <a:pPr marL="266700" algn="ctr"/>
            <a:endParaRPr lang="ru-RU" sz="2800" dirty="0" smtClean="0">
              <a:latin typeface="Times New Roman" pitchFamily="18" charset="0"/>
              <a:cs typeface="Times New Roman" pitchFamily="18" charset="0"/>
            </a:endParaRPr>
          </a:p>
          <a:p>
            <a:pPr marL="266700" algn="ctr"/>
            <a:endParaRPr lang="ru-RU" sz="2800" dirty="0" smtClean="0">
              <a:latin typeface="Times New Roman" pitchFamily="18" charset="0"/>
              <a:cs typeface="Times New Roman" pitchFamily="18" charset="0"/>
            </a:endParaRPr>
          </a:p>
          <a:p>
            <a:pPr marL="266700" algn="ctr"/>
            <a:endParaRPr lang="ru-RU" sz="2800" b="1" dirty="0" smtClean="0">
              <a:solidFill>
                <a:srgbClr val="000000"/>
              </a:solidFill>
              <a:latin typeface="Times New Roman" pitchFamily="18" charset="0"/>
              <a:cs typeface="Times New Roman" pitchFamily="18" charset="0"/>
            </a:endParaRPr>
          </a:p>
        </p:txBody>
      </p:sp>
      <p:sp>
        <p:nvSpPr>
          <p:cNvPr id="7" name="Прямоугольник 6"/>
          <p:cNvSpPr/>
          <p:nvPr/>
        </p:nvSpPr>
        <p:spPr>
          <a:xfrm>
            <a:off x="1500166" y="1500174"/>
            <a:ext cx="6072230" cy="4093428"/>
          </a:xfrm>
          <a:prstGeom prst="rect">
            <a:avLst/>
          </a:prstGeom>
        </p:spPr>
        <p:txBody>
          <a:bodyPr wrap="square">
            <a:spAutoFit/>
          </a:bodyPr>
          <a:lstStyle/>
          <a:p>
            <a:pPr algn="ctr"/>
            <a:r>
              <a:rPr lang="ru-RU" sz="3200" b="1" dirty="0" smtClean="0">
                <a:latin typeface="Times New Roman" pitchFamily="18" charset="0"/>
                <a:cs typeface="Times New Roman" pitchFamily="18" charset="0"/>
              </a:rPr>
              <a:t>«Григ </a:t>
            </a:r>
            <a:r>
              <a:rPr lang="ru-RU" sz="3200" b="1" dirty="0" smtClean="0">
                <a:latin typeface="Times New Roman" pitchFamily="18" charset="0"/>
                <a:cs typeface="Times New Roman" pitchFamily="18" charset="0"/>
              </a:rPr>
              <a:t>сумел сразу и навсегда завоевать себе русские сердца. В его музыке есть что-то нам близкое и родное, немедленно находящее в нашем сердце горячий </a:t>
            </a:r>
            <a:r>
              <a:rPr lang="ru-RU" sz="3200" b="1" dirty="0" err="1" smtClean="0">
                <a:latin typeface="Times New Roman" pitchFamily="18" charset="0"/>
                <a:cs typeface="Times New Roman" pitchFamily="18" charset="0"/>
              </a:rPr>
              <a:t>сочувственнный</a:t>
            </a:r>
            <a:r>
              <a:rPr lang="ru-RU" sz="32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отклик.»</a:t>
            </a:r>
          </a:p>
          <a:p>
            <a:r>
              <a:rPr lang="ru-RU" dirty="0" smtClean="0"/>
              <a:t/>
            </a:r>
            <a:br>
              <a:rPr lang="ru-RU" dirty="0" smtClean="0"/>
            </a:br>
            <a:endParaRPr lang="ru-R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428604"/>
            <a:ext cx="7572428" cy="8340745"/>
          </a:xfrm>
          <a:prstGeom prst="rect">
            <a:avLst/>
          </a:prstGeom>
          <a:scene3d>
            <a:camera prst="orthographicFront"/>
            <a:lightRig rig="threePt" dir="t"/>
          </a:scene3d>
          <a:sp3d>
            <a:bevelT w="152400" h="50800" prst="softRound"/>
          </a:sp3d>
        </p:spPr>
        <p:txBody>
          <a:bodyPr wrap="square">
            <a:spAutoFit/>
          </a:bodyPr>
          <a:lstStyle/>
          <a:p>
            <a:pPr algn="r"/>
            <a:endParaRPr lang="ru-RU" sz="3200" b="1" dirty="0" smtClean="0">
              <a:latin typeface="Times New Roman" pitchFamily="18" charset="0"/>
              <a:cs typeface="Times New Roman" pitchFamily="18" charset="0"/>
            </a:endParaRPr>
          </a:p>
          <a:p>
            <a:pPr algn="r"/>
            <a:endParaRPr lang="ru-RU" sz="3200" b="1" dirty="0" smtClean="0">
              <a:latin typeface="Times New Roman" pitchFamily="18" charset="0"/>
              <a:cs typeface="Times New Roman" pitchFamily="18" charset="0"/>
            </a:endParaRPr>
          </a:p>
          <a:p>
            <a:r>
              <a:rPr lang="ru-RU" sz="3200" b="1" dirty="0" smtClean="0">
                <a:latin typeface="Times New Roman" pitchFamily="18" charset="0"/>
                <a:cs typeface="Times New Roman" pitchFamily="18" charset="0"/>
              </a:rPr>
              <a:t>                    «Я записывал народную</a:t>
            </a:r>
            <a:r>
              <a:rPr lang="ru-RU" sz="3200" b="1" dirty="0" smtClean="0">
                <a:latin typeface="Times New Roman" pitchFamily="18" charset="0"/>
                <a:cs typeface="Times New Roman" pitchFamily="18" charset="0"/>
              </a:rPr>
              <a:t>            музыку родной страны…и из этого до</a:t>
            </a:r>
          </a:p>
          <a:p>
            <a:r>
              <a:rPr lang="ru-RU" sz="3200" b="1" dirty="0" smtClean="0">
                <a:latin typeface="Times New Roman" pitchFamily="18" charset="0"/>
                <a:cs typeface="Times New Roman" pitchFamily="18" charset="0"/>
              </a:rPr>
              <a:t>сих пор неизведанного излучения</a:t>
            </a:r>
          </a:p>
          <a:p>
            <a:r>
              <a:rPr lang="ru-RU" sz="3200" b="1" dirty="0" smtClean="0">
                <a:latin typeface="Times New Roman" pitchFamily="18" charset="0"/>
                <a:cs typeface="Times New Roman" pitchFamily="18" charset="0"/>
              </a:rPr>
              <a:t>норвежской народной души пытался</a:t>
            </a:r>
          </a:p>
          <a:p>
            <a:r>
              <a:rPr lang="ru-RU" sz="3200" b="1" dirty="0" smtClean="0">
                <a:latin typeface="Times New Roman" pitchFamily="18" charset="0"/>
                <a:cs typeface="Times New Roman" pitchFamily="18" charset="0"/>
              </a:rPr>
              <a:t>создать  национальное искусство»</a:t>
            </a:r>
          </a:p>
          <a:p>
            <a:r>
              <a:rPr lang="ru-RU" sz="32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                                                     Э.Григ</a:t>
            </a:r>
          </a:p>
          <a:p>
            <a:endParaRPr lang="ru-RU" sz="32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4000" b="1" dirty="0" smtClean="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a:p>
            <a:pPr algn="ctr"/>
            <a:endParaRPr lang="ru-RU" sz="3200" b="1" dirty="0" smtClean="0">
              <a:latin typeface="Times New Roman" pitchFamily="18" charset="0"/>
              <a:cs typeface="Times New Roman" pitchFamily="18" charset="0"/>
            </a:endParaRPr>
          </a:p>
          <a:p>
            <a:pPr algn="ctr"/>
            <a:r>
              <a:rPr lang="ru-RU" sz="3200" b="1" dirty="0" smtClean="0">
                <a:latin typeface="Times New Roman" pitchFamily="18" charset="0"/>
                <a:cs typeface="Times New Roman" pitchFamily="18" charset="0"/>
              </a:rPr>
              <a:t>1886г.</a:t>
            </a:r>
            <a:endParaRPr lang="ru-RU"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428604"/>
            <a:ext cx="7572428" cy="4031873"/>
          </a:xfrm>
          <a:prstGeom prst="rect">
            <a:avLst/>
          </a:prstGeom>
          <a:scene3d>
            <a:camera prst="orthographicFront"/>
            <a:lightRig rig="threePt" dir="t"/>
          </a:scene3d>
          <a:sp3d>
            <a:bevelT w="152400" h="50800" prst="softRound"/>
          </a:sp3d>
        </p:spPr>
        <p:txBody>
          <a:bodyPr wrap="square">
            <a:spAutoFit/>
          </a:bodyPr>
          <a:lstStyle/>
          <a:p>
            <a:pPr algn="ctr"/>
            <a:endParaRPr lang="ru-RU" sz="3200" dirty="0" smtClean="0"/>
          </a:p>
          <a:p>
            <a:pPr algn="ctr"/>
            <a:endParaRPr lang="ru-RU" sz="3200" dirty="0" smtClean="0"/>
          </a:p>
          <a:p>
            <a:pPr algn="ctr"/>
            <a:endParaRPr lang="ru-RU" sz="3200" dirty="0" smtClean="0"/>
          </a:p>
          <a:p>
            <a:pPr algn="ctr"/>
            <a:r>
              <a:rPr lang="ru-RU" sz="3200" b="1" dirty="0" smtClean="0">
                <a:latin typeface="Times New Roman" pitchFamily="18" charset="0"/>
                <a:cs typeface="Times New Roman" pitchFamily="18" charset="0"/>
              </a:rPr>
              <a:t>В </a:t>
            </a:r>
            <a:r>
              <a:rPr lang="ru-RU" sz="3200" b="1" dirty="0" smtClean="0">
                <a:latin typeface="Times New Roman" pitchFamily="18" charset="0"/>
                <a:cs typeface="Times New Roman" pitchFamily="18" charset="0"/>
              </a:rPr>
              <a:t>пещере горного короля </a:t>
            </a:r>
            <a:r>
              <a:rPr lang="ru-RU" sz="32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композиция из сюиты норвежского композитора Эдварда Грига на пьесу Генрика Ибсена «Пер </a:t>
            </a:r>
            <a:r>
              <a:rPr lang="ru-RU" sz="3200" b="1" dirty="0" err="1" smtClean="0">
                <a:latin typeface="Times New Roman" pitchFamily="18" charset="0"/>
                <a:cs typeface="Times New Roman" pitchFamily="18" charset="0"/>
              </a:rPr>
              <a:t>Гюнт</a:t>
            </a:r>
            <a:r>
              <a:rPr lang="ru-RU" sz="3200" b="1" dirty="0" smtClean="0">
                <a:latin typeface="Times New Roman" pitchFamily="18" charset="0"/>
                <a:cs typeface="Times New Roman" pitchFamily="18" charset="0"/>
              </a:rPr>
              <a:t>».</a:t>
            </a:r>
          </a:p>
          <a:p>
            <a:pPr algn="ctr"/>
            <a:endParaRPr lang="ru-RU"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428604"/>
            <a:ext cx="7572428" cy="2062103"/>
          </a:xfrm>
          <a:prstGeom prst="rect">
            <a:avLst/>
          </a:prstGeom>
          <a:scene3d>
            <a:camera prst="orthographicFront"/>
            <a:lightRig rig="threePt" dir="t"/>
          </a:scene3d>
          <a:sp3d>
            <a:bevelT w="152400" h="50800" prst="softRound"/>
          </a:sp3d>
        </p:spPr>
        <p:txBody>
          <a:bodyPr wrap="square">
            <a:spAutoFit/>
          </a:bodyPr>
          <a:lstStyle/>
          <a:p>
            <a:pPr algn="ctr"/>
            <a:endParaRPr lang="ru-RU" sz="3200" dirty="0" smtClean="0"/>
          </a:p>
          <a:p>
            <a:pPr algn="ctr"/>
            <a:endParaRPr lang="ru-RU" sz="3200" dirty="0" smtClean="0"/>
          </a:p>
          <a:p>
            <a:pPr algn="ctr"/>
            <a:endParaRPr lang="ru-RU" sz="3200" dirty="0" smtClean="0"/>
          </a:p>
          <a:p>
            <a:pPr algn="ctr"/>
            <a:endParaRPr lang="ru-RU" sz="3200" b="1" dirty="0">
              <a:latin typeface="Times New Roman" pitchFamily="18" charset="0"/>
              <a:cs typeface="Times New Roman" pitchFamily="18" charset="0"/>
            </a:endParaRPr>
          </a:p>
        </p:txBody>
      </p:sp>
      <p:sp>
        <p:nvSpPr>
          <p:cNvPr id="6" name="Прямоугольник 5"/>
          <p:cNvSpPr/>
          <p:nvPr/>
        </p:nvSpPr>
        <p:spPr>
          <a:xfrm>
            <a:off x="1071538" y="1142984"/>
            <a:ext cx="7000924" cy="4524315"/>
          </a:xfrm>
          <a:prstGeom prst="rect">
            <a:avLst/>
          </a:prstGeom>
        </p:spPr>
        <p:txBody>
          <a:bodyPr wrap="square">
            <a:spAutoFit/>
          </a:bodyPr>
          <a:lstStyle/>
          <a:p>
            <a:pPr algn="ctr"/>
            <a:r>
              <a:rPr lang="ru-RU" sz="2400" b="1" dirty="0" smtClean="0">
                <a:latin typeface="Times New Roman" pitchFamily="18" charset="0"/>
                <a:cs typeface="Times New Roman" pitchFamily="18" charset="0"/>
              </a:rPr>
              <a:t>Ибсен 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a:t>
            </a:r>
            <a:r>
              <a:rPr lang="ru-RU" sz="2400" b="1" dirty="0" smtClean="0">
                <a:latin typeface="Times New Roman" pitchFamily="18" charset="0"/>
                <a:cs typeface="Times New Roman" pitchFamily="18" charset="0"/>
              </a:rPr>
              <a:t>Эдвард Григ. В </a:t>
            </a:r>
            <a:r>
              <a:rPr lang="ru-RU" sz="2400" b="1" dirty="0" smtClean="0">
                <a:latin typeface="Times New Roman" pitchFamily="18" charset="0"/>
                <a:cs typeface="Times New Roman" pitchFamily="18" charset="0"/>
              </a:rPr>
              <a:t>те времена композитор был известен на весь мир. До этого Григ не единожды писал романсы на стихи Ибсена, поэтому музыкант охотно согласился на сотрудничество. При этом писатель точно знал, какую музыку хочет для конкретного </a:t>
            </a:r>
            <a:r>
              <a:rPr lang="ru-RU" sz="2400" b="1" dirty="0" smtClean="0">
                <a:latin typeface="Times New Roman" pitchFamily="18" charset="0"/>
                <a:cs typeface="Times New Roman" pitchFamily="18" charset="0"/>
              </a:rPr>
              <a:t>акта.</a:t>
            </a:r>
            <a:endParaRPr lang="ru-RU"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1142984"/>
            <a:ext cx="7572428" cy="3539430"/>
          </a:xfrm>
          <a:prstGeom prst="rect">
            <a:avLst/>
          </a:prstGeom>
          <a:scene3d>
            <a:camera prst="orthographicFront"/>
            <a:lightRig rig="threePt" dir="t"/>
          </a:scene3d>
          <a:sp3d>
            <a:bevelT w="152400" h="50800" prst="softRound"/>
          </a:sp3d>
        </p:spPr>
        <p:txBody>
          <a:bodyPr wrap="square">
            <a:spAutoFit/>
          </a:bodyPr>
          <a:lstStyle/>
          <a:p>
            <a:pPr algn="ctr"/>
            <a:r>
              <a:rPr lang="ru-RU" sz="3200" b="1" dirty="0" smtClean="0">
                <a:latin typeface="Times New Roman" pitchFamily="18" charset="0"/>
                <a:cs typeface="Times New Roman" pitchFamily="18" charset="0"/>
              </a:rPr>
              <a:t>Премьера спектакля состоялась </a:t>
            </a:r>
            <a:r>
              <a:rPr lang="ru-RU" sz="3200" b="1" dirty="0" smtClean="0">
                <a:latin typeface="Times New Roman" pitchFamily="18" charset="0"/>
                <a:cs typeface="Times New Roman" pitchFamily="18" charset="0"/>
              </a:rPr>
              <a:t>24 февраля 1876 </a:t>
            </a:r>
            <a:r>
              <a:rPr lang="ru-RU" sz="3200" b="1" dirty="0" smtClean="0">
                <a:latin typeface="Times New Roman" pitchFamily="18" charset="0"/>
                <a:cs typeface="Times New Roman" pitchFamily="18" charset="0"/>
              </a:rPr>
              <a:t>года, успех был ошеломительный. За сезон спектакль был поставлен 36 раз. Ибсен и Григ – это творческий союз, который сумел создать по-настоящему интересное театральное представление.</a:t>
            </a:r>
            <a:endParaRPr lang="ru-RU"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571480"/>
            <a:ext cx="7572428" cy="5447645"/>
          </a:xfrm>
          <a:prstGeom prst="rect">
            <a:avLst/>
          </a:prstGeom>
          <a:scene3d>
            <a:camera prst="orthographicFront"/>
            <a:lightRig rig="threePt" dir="t"/>
          </a:scene3d>
          <a:sp3d>
            <a:bevelT w="152400" h="50800" prst="softRound"/>
          </a:sp3d>
        </p:spPr>
        <p:txBody>
          <a:bodyPr wrap="square">
            <a:spAutoFit/>
          </a:bodyPr>
          <a:lstStyle/>
          <a:p>
            <a:pPr algn="ctr"/>
            <a:r>
              <a:rPr lang="ru-RU" sz="3200" b="1" dirty="0" smtClean="0">
                <a:solidFill>
                  <a:srgbClr val="000000"/>
                </a:solidFill>
                <a:latin typeface="Times New Roman" pitchFamily="18" charset="0"/>
                <a:cs typeface="Times New Roman" pitchFamily="18" charset="0"/>
              </a:rPr>
              <a:t>В данном музыкальном произведении звучит симфонический оркестр.</a:t>
            </a:r>
            <a:endParaRPr lang="ru-RU" sz="2800" b="1" dirty="0" smtClean="0">
              <a:solidFill>
                <a:srgbClr val="000000"/>
              </a:solidFill>
              <a:latin typeface="Times New Roman" pitchFamily="18" charset="0"/>
              <a:cs typeface="Times New Roman" pitchFamily="18" charset="0"/>
            </a:endParaRPr>
          </a:p>
          <a:p>
            <a:pPr marL="266700" algn="ctr"/>
            <a:r>
              <a:rPr lang="ru-RU" sz="3200" b="1" dirty="0" smtClean="0">
                <a:solidFill>
                  <a:srgbClr val="000000"/>
                </a:solidFill>
                <a:latin typeface="Times New Roman" pitchFamily="18" charset="0"/>
                <a:cs typeface="Times New Roman" pitchFamily="18" charset="0"/>
              </a:rPr>
              <a:t>В самом начале музыка тихая, достаточно медленная. Затем она постепенно меняется: усиливается звук и ускоряется темп. В конце музыка похожа на бешенную скачку</a:t>
            </a:r>
            <a:r>
              <a:rPr lang="ru-RU" sz="3200" b="1" dirty="0" smtClean="0">
                <a:solidFill>
                  <a:srgbClr val="000000"/>
                </a:solidFill>
                <a:latin typeface="Times New Roman" pitchFamily="18" charset="0"/>
                <a:cs typeface="Times New Roman" pitchFamily="18" charset="0"/>
              </a:rPr>
              <a:t>.</a:t>
            </a:r>
            <a:r>
              <a:rPr lang="ru-RU" sz="3200" dirty="0" smtClean="0"/>
              <a:t> </a:t>
            </a:r>
            <a:r>
              <a:rPr lang="ru-RU" sz="3200" b="1" dirty="0" smtClean="0">
                <a:latin typeface="Times New Roman" pitchFamily="18" charset="0"/>
                <a:cs typeface="Times New Roman" pitchFamily="18" charset="0"/>
              </a:rPr>
              <a:t>Музыка таинственная</a:t>
            </a:r>
            <a:r>
              <a:rPr lang="ru-RU" sz="3200" b="1" dirty="0" smtClean="0">
                <a:latin typeface="Times New Roman" pitchFamily="18" charset="0"/>
                <a:cs typeface="Times New Roman" pitchFamily="18" charset="0"/>
              </a:rPr>
              <a:t>, сказочная</a:t>
            </a:r>
            <a:r>
              <a:rPr lang="ru-RU" sz="3200" b="1" dirty="0" smtClean="0">
                <a:latin typeface="Times New Roman" pitchFamily="18" charset="0"/>
                <a:cs typeface="Times New Roman" pitchFamily="18" charset="0"/>
              </a:rPr>
              <a:t>, танцевальная, волшебная, фантастическая.</a:t>
            </a:r>
            <a:endParaRPr lang="ru-RU" sz="3200" b="1" dirty="0" smtClean="0">
              <a:solidFill>
                <a:srgbClr val="000000"/>
              </a:solidFill>
              <a:latin typeface="Times New Roman" pitchFamily="18" charset="0"/>
              <a:cs typeface="Times New Roman" pitchFamily="18" charset="0"/>
            </a:endParaRPr>
          </a:p>
          <a:p>
            <a:pPr marL="266700" algn="ctr"/>
            <a:endParaRPr lang="ru-RU" sz="2800" b="1" i="0" dirty="0">
              <a:solidFill>
                <a:srgbClr val="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14348" y="571480"/>
            <a:ext cx="7572428" cy="5693866"/>
          </a:xfrm>
          <a:prstGeom prst="rect">
            <a:avLst/>
          </a:prstGeom>
          <a:scene3d>
            <a:camera prst="orthographicFront"/>
            <a:lightRig rig="threePt" dir="t"/>
          </a:scene3d>
          <a:sp3d>
            <a:bevelT w="152400" h="50800" prst="softRound"/>
          </a:sp3d>
        </p:spPr>
        <p:txBody>
          <a:bodyPr wrap="square">
            <a:spAutoFit/>
          </a:bodyPr>
          <a:lstStyle/>
          <a:p>
            <a:pPr marL="266700" algn="ctr"/>
            <a:r>
              <a:rPr lang="ru-RU" sz="2800" b="1" i="0" dirty="0" smtClean="0">
                <a:solidFill>
                  <a:srgbClr val="000000"/>
                </a:solidFill>
                <a:latin typeface="Times New Roman" pitchFamily="18" charset="0"/>
                <a:cs typeface="Times New Roman" pitchFamily="18" charset="0"/>
              </a:rPr>
              <a:t>Эдвард Григ, используя разнообразные приемы развития музыки, создал яркую картину стремительной пляски сказочных существ. В основе произведения лежит одна неизменно повторяющаяся тема, но на протяжении всего звучания музыки мы с интересом наблюдаем за развитием: изменением характера от настороженного, затаенного до взволнованного , возбужденного ;постепенным нарастанием </a:t>
            </a:r>
            <a:r>
              <a:rPr lang="ru-RU" sz="2800" b="1" dirty="0" smtClean="0">
                <a:solidFill>
                  <a:srgbClr val="000000"/>
                </a:solidFill>
                <a:latin typeface="Times New Roman" pitchFamily="18" charset="0"/>
                <a:cs typeface="Times New Roman" pitchFamily="18" charset="0"/>
              </a:rPr>
              <a:t> динамики от еле слышимого пиано до громоподобного форте; ускорением темпа- от медленного до стремительного.</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642910" y="428604"/>
            <a:ext cx="7572428" cy="5262979"/>
          </a:xfrm>
          <a:prstGeom prst="rect">
            <a:avLst/>
          </a:prstGeom>
          <a:scene3d>
            <a:camera prst="orthographicFront"/>
            <a:lightRig rig="threePt" dir="t"/>
          </a:scene3d>
          <a:sp3d>
            <a:bevelT w="152400" h="50800" prst="softRound"/>
          </a:sp3d>
        </p:spPr>
        <p:txBody>
          <a:bodyPr wrap="square">
            <a:spAutoFit/>
          </a:bodyPr>
          <a:lstStyle/>
          <a:p>
            <a:pPr marL="266700" algn="ctr"/>
            <a:endParaRPr lang="ru-RU" sz="2800" dirty="0" smtClean="0">
              <a:latin typeface="Times New Roman" pitchFamily="18" charset="0"/>
              <a:cs typeface="Times New Roman" pitchFamily="18" charset="0"/>
            </a:endParaRPr>
          </a:p>
          <a:p>
            <a:pPr marL="266700" algn="ctr"/>
            <a:endParaRPr lang="ru-RU" sz="2800" dirty="0" smtClean="0">
              <a:latin typeface="Times New Roman" pitchFamily="18" charset="0"/>
              <a:cs typeface="Times New Roman" pitchFamily="18" charset="0"/>
            </a:endParaRPr>
          </a:p>
          <a:p>
            <a:pPr marL="266700" algn="ctr"/>
            <a:r>
              <a:rPr lang="ru-RU" sz="2800" b="1"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В пещере горного короля</a:t>
            </a:r>
            <a:r>
              <a:rPr lang="ru-RU" sz="2800"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Пер </a:t>
            </a:r>
            <a:r>
              <a:rPr lang="ru-RU" sz="2800" b="1" dirty="0" err="1" smtClean="0">
                <a:latin typeface="Times New Roman" pitchFamily="18" charset="0"/>
                <a:cs typeface="Times New Roman" pitchFamily="18" charset="0"/>
              </a:rPr>
              <a:t>Гюнт</a:t>
            </a:r>
            <a:r>
              <a:rPr lang="ru-RU" sz="2800" b="1" dirty="0" smtClean="0">
                <a:latin typeface="Times New Roman" pitchFamily="18" charset="0"/>
                <a:cs typeface="Times New Roman" pitchFamily="18" charset="0"/>
              </a:rPr>
              <a:t> попадает в пещеру - во дворец короля гор. В тронном зале собираются придворные горного короля - тролли, кобольды, гномы, чтобы праздновать свадьбу своей принцессы с </a:t>
            </a:r>
            <a:r>
              <a:rPr lang="ru-RU" sz="2800" b="1" dirty="0" smtClean="0">
                <a:latin typeface="Times New Roman" pitchFamily="18" charset="0"/>
                <a:cs typeface="Times New Roman" pitchFamily="18" charset="0"/>
              </a:rPr>
              <a:t>Пером.</a:t>
            </a:r>
            <a:r>
              <a:rPr lang="ru-RU" sz="2800" b="1" dirty="0" smtClean="0">
                <a:latin typeface="Times New Roman" pitchFamily="18" charset="0"/>
                <a:cs typeface="Times New Roman" pitchFamily="18" charset="0"/>
              </a:rPr>
              <a:t> Музыка Грига образно и ярко рисует фантастическое шествие</a:t>
            </a:r>
            <a:r>
              <a:rPr lang="ru-RU" sz="2800" b="1"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В основе пьесы - всего одна тема в характере сказочного марша.</a:t>
            </a:r>
            <a:endParaRPr lang="ru-RU" sz="2800" b="1" dirty="0" smtClean="0">
              <a:latin typeface="Times New Roman" pitchFamily="18" charset="0"/>
              <a:cs typeface="Times New Roman" pitchFamily="18" charset="0"/>
            </a:endParaRPr>
          </a:p>
          <a:p>
            <a:pPr marL="266700" algn="ctr"/>
            <a:endParaRPr lang="ru-RU" sz="2800" b="1" dirty="0" smtClean="0">
              <a:solidFill>
                <a:srgbClr val="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Камиль Сен- </a:t>
            </a:r>
            <a:r>
              <a:rPr lang="ru-RU" dirty="0" err="1" smtClean="0"/>
              <a:t>Санс</a:t>
            </a:r>
            <a:r>
              <a:rPr lang="ru-RU" dirty="0" smtClean="0"/>
              <a:t/>
            </a:r>
            <a:br>
              <a:rPr lang="ru-RU" dirty="0" smtClean="0"/>
            </a:br>
            <a:r>
              <a:rPr lang="ru-RU" dirty="0" smtClean="0"/>
              <a:t>Большая зоологическая фантазия</a:t>
            </a:r>
            <a:br>
              <a:rPr lang="ru-RU" dirty="0" smtClean="0"/>
            </a:br>
            <a:r>
              <a:rPr lang="ru-RU" dirty="0" smtClean="0"/>
              <a:t>«Карнавал животных»</a:t>
            </a:r>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http://minus-plus-mus.ucoz.ru/_ld/12/7147712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571572" y="1142984"/>
            <a:ext cx="7572428" cy="1384995"/>
          </a:xfrm>
          <a:prstGeom prst="rect">
            <a:avLst/>
          </a:prstGeom>
          <a:scene3d>
            <a:camera prst="orthographicFront"/>
            <a:lightRig rig="threePt" dir="t"/>
          </a:scene3d>
          <a:sp3d>
            <a:bevelT w="152400" h="50800" prst="softRound"/>
          </a:sp3d>
        </p:spPr>
        <p:txBody>
          <a:bodyPr wrap="square">
            <a:spAutoFit/>
          </a:bodyPr>
          <a:lstStyle/>
          <a:p>
            <a:pPr marL="266700" algn="ctr"/>
            <a:endParaRPr lang="ru-RU" sz="2800" dirty="0" smtClean="0">
              <a:latin typeface="Times New Roman" pitchFamily="18" charset="0"/>
              <a:cs typeface="Times New Roman" pitchFamily="18" charset="0"/>
            </a:endParaRPr>
          </a:p>
          <a:p>
            <a:pPr marL="266700" algn="ctr"/>
            <a:endParaRPr lang="ru-RU" sz="2800" dirty="0" smtClean="0">
              <a:latin typeface="Times New Roman" pitchFamily="18" charset="0"/>
              <a:cs typeface="Times New Roman" pitchFamily="18" charset="0"/>
            </a:endParaRPr>
          </a:p>
          <a:p>
            <a:pPr marL="266700" algn="ctr"/>
            <a:endParaRPr lang="ru-RU" sz="2800" b="1" dirty="0" smtClean="0">
              <a:solidFill>
                <a:srgbClr val="000000"/>
              </a:solidFill>
              <a:latin typeface="Times New Roman" pitchFamily="18" charset="0"/>
              <a:cs typeface="Times New Roman" pitchFamily="18" charset="0"/>
            </a:endParaRPr>
          </a:p>
        </p:txBody>
      </p:sp>
      <p:sp>
        <p:nvSpPr>
          <p:cNvPr id="6" name="Прямоугольник 5"/>
          <p:cNvSpPr/>
          <p:nvPr/>
        </p:nvSpPr>
        <p:spPr>
          <a:xfrm>
            <a:off x="642910" y="714356"/>
            <a:ext cx="7786742" cy="4832092"/>
          </a:xfrm>
          <a:prstGeom prst="rect">
            <a:avLst/>
          </a:prstGeom>
        </p:spPr>
        <p:txBody>
          <a:bodyPr wrap="square">
            <a:spAutoFit/>
          </a:bodyPr>
          <a:lstStyle/>
          <a:p>
            <a:pPr algn="ctr"/>
            <a:r>
              <a:rPr lang="ru-RU" sz="2800" b="1" dirty="0" smtClean="0">
                <a:latin typeface="Times New Roman" pitchFamily="18" charset="0"/>
                <a:cs typeface="Times New Roman" pitchFamily="18" charset="0"/>
              </a:rPr>
              <a:t>В суровых северных условиях родились гномы, эльфы, тролли. Григ настолько точно передал образы этих сказочных существ, что слушая его музыку, можно зримо представить себе эльфа или тролля. В произведениях Грига сказочные персонажи будто бы оживают, композитор своей музыкой дарит им жизнь, и даже не зная, как выглядит тот или иной персонаж, слушая произведения Грига можно «нарисовать» в своём воображении его портрет.</a:t>
            </a:r>
            <a:endParaRPr lang="ru-RU"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449</Words>
  <Application>Microsoft Office PowerPoint</Application>
  <PresentationFormat>Экран (4:3)</PresentationFormat>
  <Paragraphs>60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lpstr>Камиль Сен- Санс Большая зоологическая фантазия «Карнавал животных»</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54</cp:revision>
  <dcterms:created xsi:type="dcterms:W3CDTF">2017-11-06T10:33:26Z</dcterms:created>
  <dcterms:modified xsi:type="dcterms:W3CDTF">2018-11-07T17:10:18Z</dcterms:modified>
</cp:coreProperties>
</file>