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67" r:id="rId4"/>
    <p:sldId id="260" r:id="rId5"/>
    <p:sldId id="271" r:id="rId6"/>
    <p:sldId id="261" r:id="rId7"/>
    <p:sldId id="262" r:id="rId8"/>
    <p:sldId id="274" r:id="rId9"/>
    <p:sldId id="263" r:id="rId10"/>
    <p:sldId id="275" r:id="rId11"/>
    <p:sldId id="272" r:id="rId12"/>
    <p:sldId id="269" r:id="rId13"/>
    <p:sldId id="276" r:id="rId14"/>
    <p:sldId id="270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0066"/>
    <a:srgbClr val="000099"/>
    <a:srgbClr val="FF66CC"/>
    <a:srgbClr val="006600"/>
    <a:srgbClr val="003300"/>
    <a:srgbClr val="800080"/>
    <a:srgbClr val="66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8" d="100"/>
          <a:sy n="78" d="100"/>
        </p:scale>
        <p:origin x="-4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81A2C-76DD-4D23-88C4-0D28C6DFA6E8}" type="datetimeFigureOut">
              <a:rPr lang="ru-RU"/>
              <a:pPr>
                <a:defRPr/>
              </a:pPr>
              <a:t>01.11.2018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A364E-2172-4262-9397-27C9BF0AF0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9FD89-87EB-4B9A-B59B-B173EB2B8438}" type="datetimeFigureOut">
              <a:rPr lang="ru-RU"/>
              <a:pPr>
                <a:defRPr/>
              </a:pPr>
              <a:t>01.11.2018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4FD8F-3543-4FC4-8BAC-D3B5937F9C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C8DDA-5468-4B68-B533-5F6FE98E9B50}" type="datetimeFigureOut">
              <a:rPr lang="ru-RU"/>
              <a:pPr>
                <a:defRPr/>
              </a:pPr>
              <a:t>01.11.2018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CAEFA-257D-4E6B-8B2D-EF55E3AAA6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CBAE3-F111-4761-8C57-B7CBD0422D65}" type="datetimeFigureOut">
              <a:rPr lang="ru-RU"/>
              <a:pPr>
                <a:defRPr/>
              </a:pPr>
              <a:t>01.11.2018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20DF0-9A15-4530-83B5-59ED5CA9E2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8E2CA-8187-4201-93C9-B11E717DC4D2}" type="datetimeFigureOut">
              <a:rPr lang="ru-RU"/>
              <a:pPr>
                <a:defRPr/>
              </a:pPr>
              <a:t>01.11.2018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65482-B68A-4552-8AB4-87295CC61F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E239D-53C3-4B42-956E-2478F8655FBB}" type="datetimeFigureOut">
              <a:rPr lang="ru-RU"/>
              <a:pPr>
                <a:defRPr/>
              </a:pPr>
              <a:t>01.11.2018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4FFEF-2A1D-45F6-B3EF-B441E708BA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743D1-9F16-4806-A309-FA9FE861DA19}" type="datetimeFigureOut">
              <a:rPr lang="ru-RU"/>
              <a:pPr>
                <a:defRPr/>
              </a:pPr>
              <a:t>01.11.2018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4E535-BC84-4FAE-BEC5-53CBE35A21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6BBCA-95B6-4589-8EFC-5015CA3E627C}" type="datetimeFigureOut">
              <a:rPr lang="ru-RU"/>
              <a:pPr>
                <a:defRPr/>
              </a:pPr>
              <a:t>01.11.2018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DB105-39F1-4FB0-82E8-42B7937E3D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126E7-FE93-468E-8A70-AC35DB819C2F}" type="datetimeFigureOut">
              <a:rPr lang="ru-RU"/>
              <a:pPr>
                <a:defRPr/>
              </a:pPr>
              <a:t>01.11.2018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92E8B-2A63-4684-A301-FCB59E0A66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07112-5C30-44CD-A205-09589646D096}" type="datetimeFigureOut">
              <a:rPr lang="ru-RU"/>
              <a:pPr>
                <a:defRPr/>
              </a:pPr>
              <a:t>01.11.2018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0F2ED-9DB6-484B-8E88-97370606C2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E017D-0761-4497-A3C8-8835D5FD4146}" type="datetimeFigureOut">
              <a:rPr lang="ru-RU"/>
              <a:pPr>
                <a:defRPr/>
              </a:pPr>
              <a:t>01.11.2018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9B9E4-DD82-42CA-AEBC-645A8167A2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B818B-46F1-4E5A-85CD-CECC7B25CADF}" type="datetimeFigureOut">
              <a:rPr lang="ru-RU"/>
              <a:pPr>
                <a:defRPr/>
              </a:pPr>
              <a:t>01.11.2018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9C0CD-31F2-4E33-8AA2-31D52AFDAE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с двумя скругленными противолежащими углами 7"/>
          <p:cNvSpPr/>
          <p:nvPr userDrawn="1"/>
        </p:nvSpPr>
        <p:spPr>
          <a:xfrm>
            <a:off x="171450" y="112713"/>
            <a:ext cx="8837613" cy="6608762"/>
          </a:xfrm>
          <a:prstGeom prst="round2DiagRect">
            <a:avLst/>
          </a:prstGeom>
          <a:solidFill>
            <a:srgbClr val="FFFFFF">
              <a:alpha val="74902"/>
            </a:srgbClr>
          </a:solidFill>
          <a:ln w="95250" cmpd="thinThick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27" name="Рисунок 13"/>
          <p:cNvPicPr>
            <a:picLocks noChangeAspect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6815138" y="0"/>
            <a:ext cx="2271712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pic>
        <p:nvPicPr>
          <p:cNvPr id="1029" name="Рисунок 8"/>
          <p:cNvPicPr>
            <a:picLocks noChangeAspect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6843713" y="4851400"/>
            <a:ext cx="2336800" cy="220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Рисунок 10"/>
          <p:cNvPicPr>
            <a:picLocks noChangeAspect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0" y="-3175"/>
            <a:ext cx="2309813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Рисунок 14"/>
          <p:cNvPicPr>
            <a:picLocks noChangeAspect="1"/>
          </p:cNvPicPr>
          <p:nvPr userDrawn="1"/>
        </p:nvPicPr>
        <p:blipFill>
          <a:blip r:embed="rId18"/>
          <a:srcRect/>
          <a:stretch>
            <a:fillRect/>
          </a:stretch>
        </p:blipFill>
        <p:spPr bwMode="auto">
          <a:xfrm>
            <a:off x="-309563" y="3844925"/>
            <a:ext cx="2473326" cy="312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100B10-A53C-4C64-A767-D474FF131607}" type="datetimeFigureOut">
              <a:rPr lang="ru-RU"/>
              <a:pPr>
                <a:defRPr/>
              </a:pPr>
              <a:t>01.11.2018</a:t>
            </a:fld>
            <a:endParaRPr lang="ru-RU"/>
          </a:p>
        </p:txBody>
      </p:sp>
      <p:pic>
        <p:nvPicPr>
          <p:cNvPr id="1034" name="Рисунок 11"/>
          <p:cNvPicPr>
            <a:picLocks noChangeAspect="1"/>
          </p:cNvPicPr>
          <p:nvPr userDrawn="1"/>
        </p:nvPicPr>
        <p:blipFill>
          <a:blip r:embed="rId19"/>
          <a:srcRect/>
          <a:stretch>
            <a:fillRect/>
          </a:stretch>
        </p:blipFill>
        <p:spPr bwMode="auto">
          <a:xfrm>
            <a:off x="2309813" y="0"/>
            <a:ext cx="216217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Рисунок 12"/>
          <p:cNvPicPr>
            <a:picLocks noChangeAspect="1"/>
          </p:cNvPicPr>
          <p:nvPr userDrawn="1"/>
        </p:nvPicPr>
        <p:blipFill>
          <a:blip r:embed="rId20"/>
          <a:srcRect/>
          <a:stretch>
            <a:fillRect/>
          </a:stretch>
        </p:blipFill>
        <p:spPr bwMode="auto">
          <a:xfrm>
            <a:off x="4379913" y="0"/>
            <a:ext cx="2435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EB6070-CCCE-4D52-86C2-14D404E698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  <p:sldLayoutId id="214748366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Schoolbook" pitchFamily="18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Фантазия на темы Эдварда Грига</a:t>
            </a:r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4338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587625" y="4746625"/>
            <a:ext cx="3938588" cy="16557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smtClean="0">
                <a:solidFill>
                  <a:srgbClr val="000099"/>
                </a:solidFill>
              </a:rPr>
              <a:t>Подготовила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>
                <a:solidFill>
                  <a:srgbClr val="000099"/>
                </a:solidFill>
              </a:rPr>
              <a:t>ученица 3б класса МБОУ СОШ №7 Гараева Аделия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4" descr="img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363" y="935038"/>
            <a:ext cx="8035925" cy="517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Режиссерский замысел, сюжет, музыкальный образ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>
          <a:xfrm>
            <a:off x="519113" y="2227263"/>
            <a:ext cx="7886700" cy="4351337"/>
          </a:xfrm>
        </p:spPr>
        <p:txBody>
          <a:bodyPr/>
          <a:lstStyle/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mtClean="0">
                <a:solidFill>
                  <a:srgbClr val="006600"/>
                </a:solidFill>
              </a:rPr>
              <a:t>Содержание музыкальных произведений трудно передать словами. Его нельзя увидеть или прочесть – лишь почувствовать, пережить. Немного легче воспринимать произведения программной музыки, то есть музыки, которая по замыслу автора, уже имела название и содержание. Слушая музыку, можно разделить те же чувства, настроения, мысли, которые овладевали композитором во время создания произведения, и которые он стремился передать.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Содержимое 5"/>
          <p:cNvSpPr>
            <a:spLocks noGrp="1"/>
          </p:cNvSpPr>
          <p:nvPr>
            <p:ph idx="1"/>
          </p:nvPr>
        </p:nvSpPr>
        <p:spPr>
          <a:xfrm>
            <a:off x="349250" y="365125"/>
            <a:ext cx="8494713" cy="5397500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ru-RU" smtClean="0">
              <a:latin typeface="Arial" charset="0"/>
            </a:endParaRPr>
          </a:p>
          <a:p>
            <a:pPr algn="ctr">
              <a:buFont typeface="Arial" charset="0"/>
              <a:buNone/>
            </a:pPr>
            <a:r>
              <a:rPr lang="ru-RU" smtClean="0">
                <a:latin typeface="Arial" charset="0"/>
              </a:rPr>
              <a:t>На примере пьес Эдварда Грига я убедилась, что, композитор создал яркие картины, используя разнообразные приемы развития музыки. В основе произведений лежат неизменно повторяющиеся темы, но на протяжении всего звучания музыки я с интересом наблюдаю за ее развитием: изменением характера; постепенным нарастанием динамики; ускорением темпа.</a:t>
            </a:r>
          </a:p>
          <a:p>
            <a:pPr algn="ctr">
              <a:buFont typeface="Arial" charset="0"/>
              <a:buNone/>
            </a:pPr>
            <a:r>
              <a:rPr lang="ru-RU" smtClean="0">
                <a:latin typeface="Arial" charset="0"/>
              </a:rPr>
              <a:t>Особенно мне запомнилась пьеса “В пещере горного короля” со своими яркими, запоминающимися интонациями.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5"/>
          <p:cNvSpPr txBox="1">
            <a:spLocks noChangeArrowheads="1"/>
          </p:cNvSpPr>
          <p:nvPr/>
        </p:nvSpPr>
        <p:spPr bwMode="auto">
          <a:xfrm>
            <a:off x="1590675" y="14271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6626" name="Rectangle 7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ru-RU" b="1" smtClean="0"/>
          </a:p>
          <a:p>
            <a:pPr>
              <a:buFont typeface="Arial" charset="0"/>
              <a:buNone/>
            </a:pPr>
            <a:endParaRPr lang="ru-RU" b="1" smtClean="0"/>
          </a:p>
          <a:p>
            <a:pPr algn="ctr">
              <a:buFont typeface="Arial" charset="0"/>
              <a:buNone/>
            </a:pPr>
            <a:r>
              <a:rPr lang="ru-RU" b="1" smtClean="0"/>
              <a:t>  </a:t>
            </a:r>
            <a:r>
              <a:rPr lang="ru-RU" smtClean="0">
                <a:latin typeface="Arial" charset="0"/>
              </a:rPr>
              <a:t>Запомнить и узнать музыку легко, если она построена на ярких, запоминающихся интонациях.</a:t>
            </a:r>
          </a:p>
          <a:p>
            <a:pPr algn="ctr">
              <a:buFont typeface="Arial" charset="0"/>
              <a:buNone/>
            </a:pPr>
            <a:r>
              <a:rPr lang="ru-RU" smtClean="0">
                <a:latin typeface="Arial" charset="0"/>
              </a:rPr>
              <a:t> Интересно слушать музыку, она увлекает нас тогда, когда в ней есть увлекательное развитие.</a:t>
            </a:r>
          </a:p>
        </p:txBody>
      </p:sp>
      <p:pic>
        <p:nvPicPr>
          <p:cNvPr id="26627" name="Рисунок 4" descr="lines23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3800" y="4260850"/>
            <a:ext cx="7143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235075" y="1668463"/>
            <a:ext cx="6858000" cy="1655762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FF0000"/>
                </a:solidFill>
              </a:rPr>
              <a:t>Спасибо за внимание!</a:t>
            </a:r>
          </a:p>
        </p:txBody>
      </p:sp>
      <p:pic>
        <p:nvPicPr>
          <p:cNvPr id="27650" name="Picture 2" descr="C:\Documents and Settings\ADMIN\Local Settings\Temporary Internet Files\Content.IE5\EWABO2V1\MCj0428257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30513" y="2906713"/>
            <a:ext cx="2997200" cy="271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3"/>
          <p:cNvSpPr txBox="1">
            <a:spLocks noChangeArrowheads="1"/>
          </p:cNvSpPr>
          <p:nvPr/>
        </p:nvSpPr>
        <p:spPr bwMode="auto">
          <a:xfrm>
            <a:off x="588963" y="1154113"/>
            <a:ext cx="7945437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solidFill>
                  <a:srgbClr val="000066"/>
                </a:solidFill>
                <a:latin typeface="Century Schoolbook" pitchFamily="18" charset="0"/>
              </a:rPr>
              <a:t>Музыка, созданная далеко на севере, </a:t>
            </a:r>
          </a:p>
          <a:p>
            <a:pPr algn="ctr"/>
            <a:r>
              <a:rPr lang="ru-RU" sz="2800">
                <a:solidFill>
                  <a:srgbClr val="000066"/>
                </a:solidFill>
                <a:latin typeface="Century Schoolbook" pitchFamily="18" charset="0"/>
              </a:rPr>
              <a:t>на берегу моря, </a:t>
            </a:r>
          </a:p>
          <a:p>
            <a:pPr algn="ctr"/>
            <a:r>
              <a:rPr lang="ru-RU" sz="2800">
                <a:solidFill>
                  <a:srgbClr val="000066"/>
                </a:solidFill>
                <a:latin typeface="Century Schoolbook" pitchFamily="18" charset="0"/>
              </a:rPr>
              <a:t>в сказочно прекрасной и величавой Норвегии.</a:t>
            </a:r>
            <a:r>
              <a:rPr lang="ru-RU"/>
              <a:t> </a:t>
            </a:r>
          </a:p>
        </p:txBody>
      </p:sp>
      <p:pic>
        <p:nvPicPr>
          <p:cNvPr id="15362" name="Picture 4" descr="Берген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3963" y="2741613"/>
            <a:ext cx="5749925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0" y="569913"/>
            <a:ext cx="7886700" cy="1325562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            </a:t>
            </a:r>
            <a:r>
              <a:rPr lang="ru-RU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История создания</a:t>
            </a:r>
          </a:p>
        </p:txBody>
      </p:sp>
      <p:sp>
        <p:nvSpPr>
          <p:cNvPr id="16386" name="Text Box 5"/>
          <p:cNvSpPr txBox="1">
            <a:spLocks noChangeArrowheads="1"/>
          </p:cNvSpPr>
          <p:nvPr/>
        </p:nvSpPr>
        <p:spPr bwMode="auto">
          <a:xfrm>
            <a:off x="1022350" y="1625600"/>
            <a:ext cx="6929438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>
                <a:solidFill>
                  <a:srgbClr val="000099"/>
                </a:solidFill>
                <a:latin typeface="Century Schoolbook" pitchFamily="18" charset="0"/>
              </a:rPr>
              <a:t>Писатель Генрик Ибсен написал драму. </a:t>
            </a:r>
          </a:p>
          <a:p>
            <a:pPr algn="ctr"/>
            <a:r>
              <a:rPr lang="ru-RU" sz="2800">
                <a:solidFill>
                  <a:srgbClr val="000099"/>
                </a:solidFill>
                <a:latin typeface="Century Schoolbook" pitchFamily="18" charset="0"/>
              </a:rPr>
              <a:t>Музыку к ней попросил написать </a:t>
            </a:r>
          </a:p>
          <a:p>
            <a:pPr algn="ctr"/>
            <a:r>
              <a:rPr lang="ru-RU" sz="2800">
                <a:solidFill>
                  <a:srgbClr val="000099"/>
                </a:solidFill>
                <a:latin typeface="Century Schoolbook" pitchFamily="18" charset="0"/>
              </a:rPr>
              <a:t>Эдварда Грига. </a:t>
            </a:r>
          </a:p>
          <a:p>
            <a:pPr algn="ctr"/>
            <a:r>
              <a:rPr lang="ru-RU" sz="2800">
                <a:solidFill>
                  <a:srgbClr val="000099"/>
                </a:solidFill>
                <a:latin typeface="Century Schoolbook" pitchFamily="18" charset="0"/>
              </a:rPr>
              <a:t>Хотя композитор и признавался, </a:t>
            </a:r>
          </a:p>
          <a:p>
            <a:pPr algn="ctr"/>
            <a:r>
              <a:rPr lang="ru-RU" sz="2800">
                <a:solidFill>
                  <a:srgbClr val="000099"/>
                </a:solidFill>
                <a:latin typeface="Century Schoolbook" pitchFamily="18" charset="0"/>
              </a:rPr>
              <a:t>что эта работа шла с трудом,</a:t>
            </a:r>
          </a:p>
          <a:p>
            <a:pPr algn="ctr"/>
            <a:r>
              <a:rPr lang="ru-RU" sz="2800">
                <a:solidFill>
                  <a:srgbClr val="000099"/>
                </a:solidFill>
                <a:latin typeface="Century Schoolbook" pitchFamily="18" charset="0"/>
              </a:rPr>
              <a:t>музыка стала бессмертной.</a:t>
            </a:r>
          </a:p>
          <a:p>
            <a:pPr algn="ctr"/>
            <a:r>
              <a:rPr lang="ru-RU" sz="2800">
                <a:solidFill>
                  <a:srgbClr val="000099"/>
                </a:solidFill>
                <a:latin typeface="Century Schoolbook" pitchFamily="18" charset="0"/>
              </a:rPr>
              <a:t>Впоследствии из музыки к спектаклю </a:t>
            </a:r>
          </a:p>
          <a:p>
            <a:pPr algn="ctr"/>
            <a:r>
              <a:rPr lang="ru-RU" sz="2800">
                <a:solidFill>
                  <a:srgbClr val="000099"/>
                </a:solidFill>
                <a:latin typeface="Century Schoolbook" pitchFamily="18" charset="0"/>
              </a:rPr>
              <a:t>композитор составил две сюиты</a:t>
            </a:r>
          </a:p>
          <a:p>
            <a:pPr algn="ctr"/>
            <a:r>
              <a:rPr lang="ru-RU" sz="2800">
                <a:solidFill>
                  <a:srgbClr val="000099"/>
                </a:solidFill>
                <a:latin typeface="Century Schoolbook" pitchFamily="18" charset="0"/>
              </a:rPr>
              <a:t>для оркестра.</a:t>
            </a:r>
          </a:p>
          <a:p>
            <a:pPr algn="ctr"/>
            <a:endParaRPr lang="ru-RU" sz="2800">
              <a:solidFill>
                <a:srgbClr val="000099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>
                <a:solidFill>
                  <a:srgbClr val="3333FF"/>
                </a:solidFill>
              </a:rPr>
              <a:t>Музыкальный пейзаж «Утро»</a:t>
            </a:r>
          </a:p>
        </p:txBody>
      </p:sp>
      <p:pic>
        <p:nvPicPr>
          <p:cNvPr id="17410" name="Содержимое 6" descr="i (5)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39800" y="1552575"/>
            <a:ext cx="7250113" cy="2395538"/>
          </a:xfrm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769938" y="3668713"/>
            <a:ext cx="7561262" cy="182880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70000"/>
              </a:lnSpc>
              <a:buFont typeface="Arial" charset="0"/>
              <a:buNone/>
              <a:defRPr/>
            </a:pPr>
            <a:r>
              <a:rPr lang="ru-RU" sz="2200" smtClean="0"/>
              <a:t>   </a:t>
            </a:r>
          </a:p>
          <a:p>
            <a:pPr algn="ctr" eaLnBrk="1" hangingPunct="1">
              <a:lnSpc>
                <a:spcPct val="70000"/>
              </a:lnSpc>
              <a:buFont typeface="Arial" charset="0"/>
              <a:buNone/>
              <a:defRPr/>
            </a:pPr>
            <a:r>
              <a:rPr lang="ru-RU" smtClean="0">
                <a:solidFill>
                  <a:srgbClr val="D6009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Мелодия </a:t>
            </a:r>
            <a:r>
              <a:rPr lang="ru-RU" smtClean="0">
                <a:latin typeface="Arial" charset="0"/>
              </a:rPr>
              <a:t>- </a:t>
            </a:r>
            <a:r>
              <a:rPr lang="ru-RU" smtClean="0">
                <a:solidFill>
                  <a:srgbClr val="000066"/>
                </a:solidFill>
                <a:latin typeface="Arial" charset="0"/>
              </a:rPr>
              <a:t>спокойная, прозрачная, напоминает пастушьи наигрыши. Разговаривают флейта и гобой. </a:t>
            </a:r>
          </a:p>
          <a:p>
            <a:pPr algn="ctr" eaLnBrk="1" hangingPunct="1">
              <a:lnSpc>
                <a:spcPct val="70000"/>
              </a:lnSpc>
              <a:buFont typeface="Arial" charset="0"/>
              <a:buNone/>
              <a:defRPr/>
            </a:pPr>
            <a:r>
              <a:rPr lang="ru-RU" smtClean="0">
                <a:solidFill>
                  <a:srgbClr val="000066"/>
                </a:solidFill>
                <a:latin typeface="Arial" charset="0"/>
              </a:rPr>
              <a:t>Скрипки и виолончели – лучи солнца – блещут и переливаются.</a:t>
            </a:r>
          </a:p>
          <a:p>
            <a:pPr algn="ctr" eaLnBrk="1" hangingPunct="1">
              <a:lnSpc>
                <a:spcPct val="70000"/>
              </a:lnSpc>
              <a:buFont typeface="Arial" charset="0"/>
              <a:buNone/>
              <a:defRPr/>
            </a:pPr>
            <a:r>
              <a:rPr lang="ru-RU" smtClean="0">
                <a:solidFill>
                  <a:srgbClr val="000066"/>
                </a:solidFill>
                <a:latin typeface="Arial" charset="0"/>
              </a:rPr>
              <a:t>Слышен щебет птиц, звучат пастушьи рожки</a:t>
            </a:r>
          </a:p>
          <a:p>
            <a:pPr algn="ctr" eaLnBrk="1" hangingPunct="1">
              <a:lnSpc>
                <a:spcPct val="70000"/>
              </a:lnSpc>
              <a:buFont typeface="Arial" charset="0"/>
              <a:buNone/>
              <a:defRPr/>
            </a:pPr>
            <a:endParaRPr lang="ru-RU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/>
          </p:cNvSpPr>
          <p:nvPr>
            <p:ph type="body" idx="1"/>
          </p:nvPr>
        </p:nvSpPr>
        <p:spPr>
          <a:xfrm>
            <a:off x="628650" y="1143000"/>
            <a:ext cx="7886700" cy="4351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mtClean="0">
                <a:solidFill>
                  <a:srgbClr val="D60093"/>
                </a:solidFill>
                <a:latin typeface="Arial" charset="0"/>
              </a:rPr>
              <a:t>Форма </a:t>
            </a:r>
            <a:r>
              <a:rPr lang="ru-RU" smtClean="0">
                <a:solidFill>
                  <a:srgbClr val="000099"/>
                </a:solidFill>
                <a:latin typeface="Arial" charset="0"/>
              </a:rPr>
              <a:t>– свободное развертывание</a:t>
            </a:r>
          </a:p>
          <a:p>
            <a:pPr>
              <a:lnSpc>
                <a:spcPct val="80000"/>
              </a:lnSpc>
            </a:pPr>
            <a:r>
              <a:rPr lang="ru-RU" smtClean="0">
                <a:solidFill>
                  <a:srgbClr val="D60093"/>
                </a:solidFill>
                <a:latin typeface="Arial" charset="0"/>
              </a:rPr>
              <a:t>Темп </a:t>
            </a:r>
            <a:r>
              <a:rPr lang="ru-RU" smtClean="0">
                <a:solidFill>
                  <a:srgbClr val="000099"/>
                </a:solidFill>
                <a:latin typeface="Arial" charset="0"/>
              </a:rPr>
              <a:t>меняется: музыка сначала медленная, спокойная, а потом становится быстрой</a:t>
            </a:r>
          </a:p>
          <a:p>
            <a:pPr>
              <a:lnSpc>
                <a:spcPct val="80000"/>
              </a:lnSpc>
            </a:pPr>
            <a:r>
              <a:rPr lang="ru-RU" smtClean="0">
                <a:solidFill>
                  <a:srgbClr val="000099"/>
                </a:solidFill>
                <a:latin typeface="Arial" charset="0"/>
              </a:rPr>
              <a:t>Меняется</a:t>
            </a:r>
            <a:r>
              <a:rPr lang="ru-RU" smtClean="0">
                <a:latin typeface="Arial" charset="0"/>
              </a:rPr>
              <a:t> </a:t>
            </a:r>
            <a:r>
              <a:rPr lang="ru-RU" smtClean="0">
                <a:solidFill>
                  <a:srgbClr val="D60093"/>
                </a:solidFill>
                <a:latin typeface="Arial" charset="0"/>
              </a:rPr>
              <a:t>динамика</a:t>
            </a:r>
          </a:p>
          <a:p>
            <a:pPr>
              <a:lnSpc>
                <a:spcPct val="80000"/>
              </a:lnSpc>
            </a:pPr>
            <a:r>
              <a:rPr lang="ru-RU" smtClean="0">
                <a:solidFill>
                  <a:srgbClr val="000099"/>
                </a:solidFill>
                <a:latin typeface="Arial" charset="0"/>
              </a:rPr>
              <a:t>Мелодия звучит в разных</a:t>
            </a:r>
            <a:r>
              <a:rPr lang="ru-RU" smtClean="0">
                <a:latin typeface="Arial" charset="0"/>
              </a:rPr>
              <a:t> </a:t>
            </a:r>
            <a:r>
              <a:rPr lang="ru-RU" smtClean="0">
                <a:solidFill>
                  <a:srgbClr val="D60093"/>
                </a:solidFill>
                <a:latin typeface="Arial" charset="0"/>
              </a:rPr>
              <a:t>регистрах</a:t>
            </a:r>
            <a:endParaRPr lang="ru-RU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ru-RU" smtClean="0">
                <a:solidFill>
                  <a:srgbClr val="D60093"/>
                </a:solidFill>
                <a:latin typeface="Arial" charset="0"/>
              </a:rPr>
              <a:t>Звуки</a:t>
            </a:r>
            <a:r>
              <a:rPr lang="ru-RU" smtClean="0">
                <a:latin typeface="Arial" charset="0"/>
              </a:rPr>
              <a:t> </a:t>
            </a:r>
            <a:r>
              <a:rPr lang="ru-RU" smtClean="0">
                <a:solidFill>
                  <a:srgbClr val="000099"/>
                </a:solidFill>
                <a:latin typeface="Arial" charset="0"/>
              </a:rPr>
              <a:t>– нежные, тихие, плавные, медленные, грустные</a:t>
            </a:r>
          </a:p>
          <a:p>
            <a:pPr>
              <a:lnSpc>
                <a:spcPct val="80000"/>
              </a:lnSpc>
            </a:pPr>
            <a:r>
              <a:rPr lang="ru-RU" smtClean="0">
                <a:solidFill>
                  <a:srgbClr val="D60093"/>
                </a:solidFill>
                <a:latin typeface="Arial" charset="0"/>
              </a:rPr>
              <a:t>Тембр</a:t>
            </a:r>
            <a:r>
              <a:rPr lang="ru-RU" smtClean="0">
                <a:latin typeface="Arial" charset="0"/>
              </a:rPr>
              <a:t> </a:t>
            </a:r>
            <a:r>
              <a:rPr lang="ru-RU" smtClean="0">
                <a:solidFill>
                  <a:srgbClr val="000099"/>
                </a:solidFill>
                <a:latin typeface="Arial" charset="0"/>
              </a:rPr>
              <a:t>флейт, гобоев, волторн</a:t>
            </a:r>
          </a:p>
          <a:p>
            <a:pPr>
              <a:lnSpc>
                <a:spcPct val="80000"/>
              </a:lnSpc>
            </a:pPr>
            <a:r>
              <a:rPr lang="ru-RU" smtClean="0">
                <a:solidFill>
                  <a:srgbClr val="D60093"/>
                </a:solidFill>
                <a:latin typeface="Arial" charset="0"/>
              </a:rPr>
              <a:t>Лад </a:t>
            </a:r>
            <a:r>
              <a:rPr lang="ru-RU" smtClean="0">
                <a:solidFill>
                  <a:srgbClr val="000099"/>
                </a:solidFill>
                <a:latin typeface="Arial" charset="0"/>
              </a:rPr>
              <a:t>то грустный, приглушенный, затемненный, то радостный, яркий, светлый</a:t>
            </a:r>
          </a:p>
          <a:p>
            <a:pPr>
              <a:lnSpc>
                <a:spcPct val="80000"/>
              </a:lnSpc>
            </a:pPr>
            <a:endParaRPr lang="ru-RU" smtClean="0">
              <a:latin typeface="Arial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«В пещере горного короля»</a:t>
            </a:r>
          </a:p>
        </p:txBody>
      </p:sp>
      <p:pic>
        <p:nvPicPr>
          <p:cNvPr id="19458" name="Содержимое 6" descr="1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63525" y="1558925"/>
            <a:ext cx="4489450" cy="2686050"/>
          </a:xfrm>
        </p:spPr>
      </p:pic>
      <p:pic>
        <p:nvPicPr>
          <p:cNvPr id="19459" name="Содержимое 7" descr="1260994027_cave_by_ewkn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127500" y="1549400"/>
            <a:ext cx="4770438" cy="2695575"/>
          </a:xfrm>
        </p:spPr>
      </p:pic>
      <p:sp>
        <p:nvSpPr>
          <p:cNvPr id="19460" name="TextBox 9"/>
          <p:cNvSpPr txBox="1">
            <a:spLocks noChangeArrowheads="1"/>
          </p:cNvSpPr>
          <p:nvPr/>
        </p:nvSpPr>
        <p:spPr bwMode="auto">
          <a:xfrm>
            <a:off x="762000" y="4562475"/>
            <a:ext cx="63214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solidFill>
                  <a:srgbClr val="800080"/>
                </a:solidFill>
                <a:latin typeface="Century Schoolbook" pitchFamily="18" charset="0"/>
              </a:rPr>
              <a:t>Пьеса «В пещере горного короля»</a:t>
            </a:r>
          </a:p>
          <a:p>
            <a:pPr algn="ctr"/>
            <a:r>
              <a:rPr lang="ru-RU" sz="2800">
                <a:solidFill>
                  <a:srgbClr val="800080"/>
                </a:solidFill>
                <a:latin typeface="Century Schoolbook" pitchFamily="18" charset="0"/>
              </a:rPr>
              <a:t>полна  фантастической таинственности.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Содержимое 2"/>
          <p:cNvSpPr>
            <a:spLocks noGrp="1"/>
          </p:cNvSpPr>
          <p:nvPr>
            <p:ph sz="half" idx="1"/>
          </p:nvPr>
        </p:nvSpPr>
        <p:spPr>
          <a:xfrm>
            <a:off x="403225" y="1008063"/>
            <a:ext cx="8408988" cy="519271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mtClean="0">
                <a:solidFill>
                  <a:srgbClr val="800080"/>
                </a:solidFill>
                <a:latin typeface="Arial" charset="0"/>
              </a:rPr>
              <a:t>В начале пьесы музыка звучит тихо, издалека, низко, отрывисто, будто тролли крадутся. Постепенно звучность усиливается, одна и та же мелодия становится все громче, быстрее, будто тролли приближаются. В оркестре играют контрабасы, фаготы - низко, зловеще. Потом к ним присоединяются другие инструменты. Музыка похожа на марш, а в конце - на танец, суровый, фантастичный, мрачный, таинственный, зловещий. В конце пьесы слышатся колдовские заклинания и угрожающие выкрики.</a:t>
            </a:r>
            <a:endParaRPr lang="ru-RU" sz="2400" smtClean="0">
              <a:solidFill>
                <a:srgbClr val="80008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/>
          </p:cNvSpPr>
          <p:nvPr>
            <p:ph type="body" idx="1"/>
          </p:nvPr>
        </p:nvSpPr>
        <p:spPr>
          <a:xfrm>
            <a:off x="628650" y="801688"/>
            <a:ext cx="7886700" cy="5375275"/>
          </a:xfrm>
        </p:spPr>
        <p:txBody>
          <a:bodyPr/>
          <a:lstStyle/>
          <a:p>
            <a:r>
              <a:rPr lang="ru-RU" smtClean="0">
                <a:solidFill>
                  <a:srgbClr val="FF66CC"/>
                </a:solidFill>
                <a:latin typeface="Arial" charset="0"/>
              </a:rPr>
              <a:t>темп</a:t>
            </a:r>
            <a:r>
              <a:rPr lang="ru-RU" smtClean="0">
                <a:solidFill>
                  <a:srgbClr val="800080"/>
                </a:solidFill>
                <a:latin typeface="Arial" charset="0"/>
              </a:rPr>
              <a:t> – великолепно передано движение от медленного шествия к быстрому</a:t>
            </a:r>
          </a:p>
          <a:p>
            <a:r>
              <a:rPr lang="ru-RU" smtClean="0">
                <a:solidFill>
                  <a:srgbClr val="800080"/>
                </a:solidFill>
                <a:latin typeface="Arial" charset="0"/>
              </a:rPr>
              <a:t> </a:t>
            </a:r>
            <a:r>
              <a:rPr lang="ru-RU" smtClean="0">
                <a:solidFill>
                  <a:srgbClr val="FF66CC"/>
                </a:solidFill>
                <a:latin typeface="Arial" charset="0"/>
              </a:rPr>
              <a:t>динамика</a:t>
            </a:r>
            <a:r>
              <a:rPr lang="ru-RU" smtClean="0">
                <a:solidFill>
                  <a:srgbClr val="800080"/>
                </a:solidFill>
                <a:latin typeface="Arial" charset="0"/>
              </a:rPr>
              <a:t> – развитие от очень тихого к очень громкому</a:t>
            </a:r>
          </a:p>
          <a:p>
            <a:r>
              <a:rPr lang="ru-RU" smtClean="0">
                <a:solidFill>
                  <a:srgbClr val="FF66CC"/>
                </a:solidFill>
                <a:latin typeface="Arial" charset="0"/>
              </a:rPr>
              <a:t> тембр</a:t>
            </a:r>
            <a:r>
              <a:rPr lang="ru-RU" smtClean="0">
                <a:solidFill>
                  <a:srgbClr val="800080"/>
                </a:solidFill>
                <a:latin typeface="Arial" charset="0"/>
              </a:rPr>
              <a:t> – из мягких звуки превратились в четкие, отрывистые, жесткие, резкие</a:t>
            </a:r>
          </a:p>
          <a:p>
            <a:r>
              <a:rPr lang="ru-RU" smtClean="0">
                <a:solidFill>
                  <a:srgbClr val="800080"/>
                </a:solidFill>
                <a:latin typeface="Arial" charset="0"/>
              </a:rPr>
              <a:t> </a:t>
            </a:r>
            <a:r>
              <a:rPr lang="ru-RU" smtClean="0">
                <a:solidFill>
                  <a:srgbClr val="FF66CC"/>
                </a:solidFill>
                <a:latin typeface="Arial" charset="0"/>
              </a:rPr>
              <a:t>характер</a:t>
            </a:r>
            <a:r>
              <a:rPr lang="ru-RU" smtClean="0">
                <a:solidFill>
                  <a:srgbClr val="800080"/>
                </a:solidFill>
                <a:latin typeface="Arial" charset="0"/>
              </a:rPr>
              <a:t> – от загадочного злого к агрессивному</a:t>
            </a:r>
          </a:p>
          <a:p>
            <a:r>
              <a:rPr lang="ru-RU" smtClean="0">
                <a:solidFill>
                  <a:srgbClr val="800080"/>
                </a:solidFill>
                <a:latin typeface="Arial" charset="0"/>
              </a:rPr>
              <a:t> </a:t>
            </a:r>
            <a:r>
              <a:rPr lang="ru-RU" smtClean="0">
                <a:solidFill>
                  <a:srgbClr val="FF66CC"/>
                </a:solidFill>
                <a:latin typeface="Arial" charset="0"/>
              </a:rPr>
              <a:t>мелодия</a:t>
            </a:r>
            <a:r>
              <a:rPr lang="ru-RU" smtClean="0">
                <a:solidFill>
                  <a:srgbClr val="800080"/>
                </a:solidFill>
                <a:latin typeface="Arial" charset="0"/>
              </a:rPr>
              <a:t> повторялась – прием повтора, но в разном виде</a:t>
            </a:r>
          </a:p>
          <a:p>
            <a:r>
              <a:rPr lang="ru-RU" smtClean="0">
                <a:solidFill>
                  <a:srgbClr val="800080"/>
                </a:solidFill>
                <a:latin typeface="Arial" charset="0"/>
              </a:rPr>
              <a:t>сочетание повышенных и пониженных ступеней </a:t>
            </a:r>
            <a:r>
              <a:rPr lang="ru-RU" smtClean="0">
                <a:solidFill>
                  <a:srgbClr val="FF66CC"/>
                </a:solidFill>
                <a:latin typeface="Arial" charset="0"/>
              </a:rPr>
              <a:t>лада</a:t>
            </a:r>
            <a:r>
              <a:rPr lang="ru-RU" smtClean="0">
                <a:solidFill>
                  <a:schemeClr val="tx2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/>
          </p:cNvSpPr>
          <p:nvPr>
            <p:ph type="title" idx="4294967295"/>
          </p:nvPr>
        </p:nvSpPr>
        <p:spPr>
          <a:xfrm>
            <a:off x="676275" y="877888"/>
            <a:ext cx="7886700" cy="1325562"/>
          </a:xfrm>
        </p:spPr>
        <p:txBody>
          <a:bodyPr/>
          <a:lstStyle/>
          <a:p>
            <a:pPr algn="ctr"/>
            <a:r>
              <a:rPr lang="ru-RU" smtClean="0">
                <a:solidFill>
                  <a:srgbClr val="003300"/>
                </a:solidFill>
                <a:latin typeface="Arial" charset="0"/>
              </a:rPr>
              <a:t>Фантастический танец – шествие гномов</a:t>
            </a:r>
          </a:p>
        </p:txBody>
      </p:sp>
      <p:sp>
        <p:nvSpPr>
          <p:cNvPr id="22530" name="Содержимое 5"/>
          <p:cNvSpPr>
            <a:spLocks noGrp="1"/>
          </p:cNvSpPr>
          <p:nvPr>
            <p:ph type="body" idx="2"/>
          </p:nvPr>
        </p:nvSpPr>
        <p:spPr>
          <a:xfrm>
            <a:off x="628650" y="2289175"/>
            <a:ext cx="7886700" cy="4351338"/>
          </a:xfrm>
        </p:spPr>
        <p:txBody>
          <a:bodyPr/>
          <a:lstStyle/>
          <a:p>
            <a:pPr marL="533400" indent="-533400" algn="ctr" eaLnBrk="1" hangingPunct="1">
              <a:buFont typeface="Arial" charset="0"/>
              <a:buNone/>
            </a:pPr>
            <a:r>
              <a:rPr lang="ru-RU" smtClean="0">
                <a:solidFill>
                  <a:srgbClr val="FF66CC"/>
                </a:solidFill>
                <a:latin typeface="Arial" charset="0"/>
              </a:rPr>
              <a:t>Музыка</a:t>
            </a:r>
            <a:r>
              <a:rPr lang="ru-RU" smtClean="0">
                <a:latin typeface="Arial" charset="0"/>
              </a:rPr>
              <a:t> </a:t>
            </a:r>
            <a:r>
              <a:rPr lang="ru-RU" smtClean="0">
                <a:solidFill>
                  <a:srgbClr val="006600"/>
                </a:solidFill>
                <a:latin typeface="Arial" charset="0"/>
              </a:rPr>
              <a:t>– таинственная, иногда страшная, злая</a:t>
            </a:r>
          </a:p>
          <a:p>
            <a:pPr marL="533400" indent="-533400" algn="ctr" eaLnBrk="1" hangingPunct="1">
              <a:buFont typeface="Arial" charset="0"/>
              <a:buNone/>
            </a:pPr>
            <a:r>
              <a:rPr lang="ru-RU" smtClean="0">
                <a:solidFill>
                  <a:srgbClr val="FF66CC"/>
                </a:solidFill>
                <a:latin typeface="Arial" charset="0"/>
              </a:rPr>
              <a:t>Жанр</a:t>
            </a:r>
            <a:r>
              <a:rPr lang="ru-RU" smtClean="0">
                <a:latin typeface="Arial" charset="0"/>
              </a:rPr>
              <a:t>  </a:t>
            </a:r>
            <a:r>
              <a:rPr lang="ru-RU" smtClean="0">
                <a:solidFill>
                  <a:srgbClr val="006600"/>
                </a:solidFill>
                <a:latin typeface="Arial" charset="0"/>
              </a:rPr>
              <a:t>- сказочный марш</a:t>
            </a:r>
          </a:p>
          <a:p>
            <a:pPr marL="533400" indent="-533400" algn="ctr" eaLnBrk="1" hangingPunct="1">
              <a:buFont typeface="Arial" charset="0"/>
              <a:buNone/>
            </a:pPr>
            <a:r>
              <a:rPr lang="ru-RU" smtClean="0">
                <a:solidFill>
                  <a:srgbClr val="FF66CC"/>
                </a:solidFill>
                <a:latin typeface="Arial" charset="0"/>
              </a:rPr>
              <a:t>Форма</a:t>
            </a:r>
            <a:r>
              <a:rPr lang="ru-RU" smtClean="0">
                <a:latin typeface="Arial" charset="0"/>
              </a:rPr>
              <a:t> </a:t>
            </a:r>
            <a:r>
              <a:rPr lang="ru-RU" smtClean="0">
                <a:solidFill>
                  <a:srgbClr val="006600"/>
                </a:solidFill>
                <a:latin typeface="Arial" charset="0"/>
              </a:rPr>
              <a:t>– трехчастная:</a:t>
            </a:r>
          </a:p>
          <a:p>
            <a:pPr marL="533400" indent="-533400" algn="ctr" eaLnBrk="1" hangingPunct="1">
              <a:buFont typeface="Arial" charset="0"/>
              <a:buAutoNum type="arabicPeriod"/>
            </a:pPr>
            <a:r>
              <a:rPr lang="ru-RU" smtClean="0">
                <a:solidFill>
                  <a:srgbClr val="006600"/>
                </a:solidFill>
                <a:latin typeface="Arial" charset="0"/>
              </a:rPr>
              <a:t>Причудливый марш гномов</a:t>
            </a:r>
          </a:p>
          <a:p>
            <a:pPr marL="533400" indent="-533400" algn="ctr" eaLnBrk="1" hangingPunct="1">
              <a:buFont typeface="Arial" charset="0"/>
              <a:buAutoNum type="arabicPeriod"/>
            </a:pPr>
            <a:r>
              <a:rPr lang="ru-RU" smtClean="0">
                <a:solidFill>
                  <a:srgbClr val="006600"/>
                </a:solidFill>
                <a:latin typeface="Arial" charset="0"/>
              </a:rPr>
              <a:t>Мягкая, спокойная мелодия</a:t>
            </a:r>
          </a:p>
          <a:p>
            <a:pPr marL="533400" indent="-533400" algn="ctr" eaLnBrk="1" hangingPunct="1">
              <a:buFont typeface="Arial" charset="0"/>
              <a:buAutoNum type="arabicPeriod"/>
            </a:pPr>
            <a:r>
              <a:rPr lang="ru-RU" smtClean="0">
                <a:solidFill>
                  <a:srgbClr val="006600"/>
                </a:solidFill>
                <a:latin typeface="Arial" charset="0"/>
              </a:rPr>
              <a:t>Фантастический марш гномов</a:t>
            </a:r>
          </a:p>
          <a:p>
            <a:pPr marL="533400" indent="-533400" algn="ctr" eaLnBrk="1" hangingPunct="1">
              <a:buFont typeface="Arial" charset="0"/>
              <a:buNone/>
            </a:pPr>
            <a:r>
              <a:rPr lang="ru-RU" smtClean="0">
                <a:solidFill>
                  <a:srgbClr val="006600"/>
                </a:solidFill>
                <a:latin typeface="Arial" charset="0"/>
              </a:rPr>
              <a:t>Резко меняется </a:t>
            </a:r>
            <a:r>
              <a:rPr lang="ru-RU" smtClean="0">
                <a:solidFill>
                  <a:srgbClr val="FF66CC"/>
                </a:solidFill>
                <a:latin typeface="Arial" charset="0"/>
              </a:rPr>
              <a:t>характер, динамика, темп, интонация, настроение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Schoolbook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тражение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40000"/>
                <a:lumMod val="105000"/>
              </a:schemeClr>
            </a:gs>
            <a:gs pos="41000">
              <a:schemeClr val="phClr">
                <a:tint val="57000"/>
                <a:satMod val="160000"/>
                <a:lumMod val="99000"/>
              </a:schemeClr>
            </a:gs>
            <a:gs pos="100000">
              <a:schemeClr val="phClr">
                <a:tint val="80000"/>
                <a:satMod val="18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15000"/>
                <a:lumMod val="114000"/>
              </a:schemeClr>
            </a:gs>
            <a:gs pos="60000">
              <a:schemeClr val="phClr">
                <a:tint val="100000"/>
                <a:shade val="96000"/>
                <a:satMod val="100000"/>
                <a:lumMod val="108000"/>
              </a:schemeClr>
            </a:gs>
            <a:gs pos="100000">
              <a:schemeClr val="phClr">
                <a:shade val="91000"/>
                <a:sat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50800" dist="31750" dir="5400000" sy="98000" rotWithShape="0">
              <a:srgbClr val="000000">
                <a:alpha val="4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4800000"/>
            </a:lightRig>
          </a:scene3d>
          <a:sp3d prstMaterial="matte">
            <a:bevelT w="25400" h="44450"/>
          </a:sp3d>
        </a:effectStyle>
        <a:effectStyle>
          <a:effectLst>
            <a:reflection blurRad="25400" stA="32000" endPos="28000" dist="8889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817</TotalTime>
  <Words>427</Words>
  <Application>Microsoft Office PowerPoint</Application>
  <PresentationFormat>Экран (4:3)</PresentationFormat>
  <Paragraphs>56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Century Schoolbook</vt:lpstr>
      <vt:lpstr>Calibri</vt:lpstr>
      <vt:lpstr>Тема Office</vt:lpstr>
      <vt:lpstr>Фантазия на темы Эдварда Грига </vt:lpstr>
      <vt:lpstr>Слайд 2</vt:lpstr>
      <vt:lpstr>            История создания</vt:lpstr>
      <vt:lpstr>Музыкальный пейзаж «Утро»</vt:lpstr>
      <vt:lpstr>Слайд 5</vt:lpstr>
      <vt:lpstr>«В пещере горного короля»</vt:lpstr>
      <vt:lpstr>Слайд 7</vt:lpstr>
      <vt:lpstr>Слайд 8</vt:lpstr>
      <vt:lpstr>Фантастический танец – шествие гномов</vt:lpstr>
      <vt:lpstr>Слайд 10</vt:lpstr>
      <vt:lpstr>Режиссерский замысел, сюжет, музыкальный образ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Артём Кулаков</dc:creator>
  <cp:lastModifiedBy>Лилия</cp:lastModifiedBy>
  <cp:revision>25</cp:revision>
  <dcterms:created xsi:type="dcterms:W3CDTF">2014-07-09T20:16:08Z</dcterms:created>
  <dcterms:modified xsi:type="dcterms:W3CDTF">2018-11-01T09:06:42Z</dcterms:modified>
</cp:coreProperties>
</file>