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60" r:id="rId4"/>
    <p:sldId id="261" r:id="rId5"/>
    <p:sldId id="262" r:id="rId6"/>
    <p:sldId id="258" r:id="rId7"/>
    <p:sldId id="265" r:id="rId8"/>
    <p:sldId id="259" r:id="rId9"/>
    <p:sldId id="263" r:id="rId10"/>
    <p:sldId id="266"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5A44A-2125-4171-B205-86D8EC9DE8FB}" type="datetimeFigureOut">
              <a:rPr lang="ru-RU" smtClean="0"/>
              <a:t>24.10.2018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8A9FD-F865-48AC-85EA-C025EEA45D65}"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268A9FD-F865-48AC-85EA-C025EEA45D65}" type="slidenum">
              <a:rPr lang="ru-RU" smtClean="0"/>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CF9B782-28BE-486B-9545-EE3BD528CD63}" type="datetimeFigureOut">
              <a:rPr lang="ru-RU" smtClean="0"/>
              <a:t>24.10.2018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60307052-35DA-4FF2-B0FC-A9E325DF739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CF9B782-28BE-486B-9545-EE3BD528CD63}" type="datetimeFigureOut">
              <a:rPr lang="ru-RU" smtClean="0"/>
              <a:t>24.10.2018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307052-35DA-4FF2-B0FC-A9E325DF739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CF9B782-28BE-486B-9545-EE3BD528CD63}" type="datetimeFigureOut">
              <a:rPr lang="ru-RU" smtClean="0"/>
              <a:t>24.10.2018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307052-35DA-4FF2-B0FC-A9E325DF739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CF9B782-28BE-486B-9545-EE3BD528CD63}" type="datetimeFigureOut">
              <a:rPr lang="ru-RU" smtClean="0"/>
              <a:t>24.10.2018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307052-35DA-4FF2-B0FC-A9E325DF739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CF9B782-28BE-486B-9545-EE3BD528CD63}" type="datetimeFigureOut">
              <a:rPr lang="ru-RU" smtClean="0"/>
              <a:t>24.10.2018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60307052-35DA-4FF2-B0FC-A9E325DF739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CF9B782-28BE-486B-9545-EE3BD528CD63}" type="datetimeFigureOut">
              <a:rPr lang="ru-RU" smtClean="0"/>
              <a:t>24.10.2018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307052-35DA-4FF2-B0FC-A9E325DF739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CF9B782-28BE-486B-9545-EE3BD528CD63}" type="datetimeFigureOut">
              <a:rPr lang="ru-RU" smtClean="0"/>
              <a:t>24.10.2018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307052-35DA-4FF2-B0FC-A9E325DF739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CF9B782-28BE-486B-9545-EE3BD528CD63}" type="datetimeFigureOut">
              <a:rPr lang="ru-RU" smtClean="0"/>
              <a:t>24.10.2018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307052-35DA-4FF2-B0FC-A9E325DF739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F9B782-28BE-486B-9545-EE3BD528CD63}" type="datetimeFigureOut">
              <a:rPr lang="ru-RU" smtClean="0"/>
              <a:t>24.10.2018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307052-35DA-4FF2-B0FC-A9E325DF739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CF9B782-28BE-486B-9545-EE3BD528CD63}" type="datetimeFigureOut">
              <a:rPr lang="ru-RU" smtClean="0"/>
              <a:t>24.10.2018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307052-35DA-4FF2-B0FC-A9E325DF739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CF9B782-28BE-486B-9545-EE3BD528CD63}" type="datetimeFigureOut">
              <a:rPr lang="ru-RU" smtClean="0"/>
              <a:t>24.10.2018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307052-35DA-4FF2-B0FC-A9E325DF739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CF9B782-28BE-486B-9545-EE3BD528CD63}" type="datetimeFigureOut">
              <a:rPr lang="ru-RU" smtClean="0"/>
              <a:t>24.10.2018</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0307052-35DA-4FF2-B0FC-A9E325DF739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vi-VN" b="1" dirty="0"/>
              <a:t>Э́двард Хагеруп Григ</a:t>
            </a:r>
            <a:endParaRPr lang="ru-RU" dirty="0"/>
          </a:p>
        </p:txBody>
      </p:sp>
      <p:pic>
        <p:nvPicPr>
          <p:cNvPr id="6" name="Содержимое 5" descr="Григ.jpg"/>
          <p:cNvPicPr>
            <a:picLocks noGrp="1" noChangeAspect="1"/>
          </p:cNvPicPr>
          <p:nvPr>
            <p:ph idx="1"/>
          </p:nvPr>
        </p:nvPicPr>
        <p:blipFill>
          <a:blip r:embed="rId2"/>
          <a:stretch>
            <a:fillRect/>
          </a:stretch>
        </p:blipFill>
        <p:spPr>
          <a:xfrm>
            <a:off x="2806303" y="1600200"/>
            <a:ext cx="3531394" cy="4708525"/>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пещера.jpg"/>
          <p:cNvPicPr>
            <a:picLocks noGrp="1" noChangeAspect="1"/>
          </p:cNvPicPr>
          <p:nvPr>
            <p:ph sz="half" idx="1"/>
          </p:nvPr>
        </p:nvPicPr>
        <p:blipFill>
          <a:blip r:embed="rId2" cstate="print"/>
          <a:stretch>
            <a:fillRect/>
          </a:stretch>
        </p:blipFill>
        <p:spPr>
          <a:xfrm rot="5400000">
            <a:off x="-505486" y="1434123"/>
            <a:ext cx="5797251" cy="3929089"/>
          </a:xfrm>
        </p:spPr>
      </p:pic>
      <p:pic>
        <p:nvPicPr>
          <p:cNvPr id="8" name="Содержимое 7" descr="пещера2.jpg"/>
          <p:cNvPicPr>
            <a:picLocks noGrp="1" noChangeAspect="1"/>
          </p:cNvPicPr>
          <p:nvPr>
            <p:ph sz="half" idx="2"/>
          </p:nvPr>
        </p:nvPicPr>
        <p:blipFill>
          <a:blip r:embed="rId3" cstate="print"/>
          <a:stretch>
            <a:fillRect/>
          </a:stretch>
        </p:blipFill>
        <p:spPr>
          <a:xfrm rot="5400000">
            <a:off x="3679025" y="1250141"/>
            <a:ext cx="5857916" cy="435771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571480"/>
            <a:ext cx="8072494" cy="4247317"/>
          </a:xfrm>
          <a:prstGeom prst="rect">
            <a:avLst/>
          </a:prstGeom>
        </p:spPr>
        <p:txBody>
          <a:bodyPr wrap="square">
            <a:spAutoFit/>
          </a:bodyPr>
          <a:lstStyle/>
          <a:p>
            <a:r>
              <a:rPr lang="ru-RU" dirty="0"/>
              <a:t>ЗАКЛЮЧЕНИЕ</a:t>
            </a:r>
          </a:p>
          <a:p>
            <a:r>
              <a:rPr lang="ru-RU" dirty="0"/>
              <a:t>Больше века назад жил и творил великий норвежский композитор Эдвард Григ. Но искусство его по-прежнему волнует миллионы людей.</a:t>
            </a:r>
          </a:p>
          <a:p>
            <a:r>
              <a:rPr lang="ru-RU" dirty="0"/>
              <a:t>«Творчество Грига формировалось по воздействием норвежской народной культуры. Фольклор каждой страны имеет своих собственных и неповторимых сказочных персонажей. И зачастую эти персонажи рождались либо в силу каких-то исторических условий, которые переживала страна, либо условий климатических и географических. В скандинавском фольклоре существуют свои герои и </a:t>
            </a:r>
            <a:r>
              <a:rPr lang="ru-RU" dirty="0" err="1"/>
              <a:t>анти-герои</a:t>
            </a:r>
            <a:r>
              <a:rPr lang="ru-RU" dirty="0"/>
              <a:t>. В суровых северных условиях родились гномы, эльфы, тролли. Григ настолько точно передал образы этих сказочных существ, что слушая его музыку, можно зримо представить себе эльфа или тролля. В произведениях Грига сказочные персонажи будто бы оживают, композитор своей музыкой дарит им жизнь, и даже не зная, как выглядит тот или иной персонаж, слушая произведения Грига можно «нарисовать» в своём воображении его портрет.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457200" y="500042"/>
            <a:ext cx="4686304" cy="5786478"/>
          </a:xfrm>
        </p:spPr>
        <p:txBody>
          <a:bodyPr>
            <a:noAutofit/>
          </a:bodyPr>
          <a:lstStyle/>
          <a:p>
            <a:r>
              <a:rPr lang="ru-RU" sz="1350" b="1" i="1" dirty="0"/>
              <a:t>«</a:t>
            </a:r>
            <a:r>
              <a:rPr lang="ru-RU" sz="1500" b="1" i="1" dirty="0"/>
              <a:t>Шествие гномов»</a:t>
            </a:r>
            <a:r>
              <a:rPr lang="ru-RU" sz="1500" b="1" dirty="0"/>
              <a:t> </a:t>
            </a:r>
            <a:r>
              <a:rPr lang="ru-RU" sz="1500" dirty="0"/>
              <a:t>— один из великолепных образцов музыкальной фантастики Грига. В контрастной композиции пьесы противопоставлены друг другу причудливость сказочного мира, подземного царства троллей и чарующая красота, ясность природы. Пьеса написана в трехчастной форме. Крайние части отличаются яркой динамичностью: в стремительном движении мелькают фантастические очертания «шествия». Музыкальные средства крайне скупы: моторная ритмика и на её фоне прихотливый и резкий узор метрических акцентов, синкопа; сжатые в тонической гармонии хроматизмы и разбросанные, жестко звучащие большие септаккорды; «стучащая» мелодия и резкие «свистящие» мелодические фигурки; динамические контрасты (</a:t>
            </a:r>
            <a:r>
              <a:rPr lang="ru-RU" sz="1500" dirty="0" err="1"/>
              <a:t>рр-ff</a:t>
            </a:r>
            <a:r>
              <a:rPr lang="ru-RU" sz="1500" dirty="0"/>
              <a:t>) между двумя предложениями периода и широкие лиги нарастания и спада звучности. Образ средней части открывается слушателю лишь после того, как исчезли фантастические видения (долгое ля, из которого словно выливается новая мелодия). Светлое звучание темы, простой по структуре, ассоциируется со звучанием народной мелодии. Чистый, ясный строй её отразился в простоте и строгости гармонического склада (чередование мажорной тоники и её параллели).</a:t>
            </a:r>
          </a:p>
        </p:txBody>
      </p:sp>
      <p:pic>
        <p:nvPicPr>
          <p:cNvPr id="8" name="Содержимое 7" descr="шествие гномов.jpg"/>
          <p:cNvPicPr>
            <a:picLocks noGrp="1" noChangeAspect="1"/>
          </p:cNvPicPr>
          <p:nvPr>
            <p:ph sz="half" idx="1"/>
          </p:nvPr>
        </p:nvPicPr>
        <p:blipFill>
          <a:blip r:embed="rId2"/>
          <a:stretch>
            <a:fillRect/>
          </a:stretch>
        </p:blipFill>
        <p:spPr>
          <a:xfrm>
            <a:off x="5500694" y="2310162"/>
            <a:ext cx="3186106" cy="177888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411807"/>
          </a:xfrm>
        </p:spPr>
        <p:txBody>
          <a:bodyPr>
            <a:normAutofit/>
          </a:bodyPr>
          <a:lstStyle/>
          <a:p>
            <a:r>
              <a:rPr lang="ru-RU" dirty="0"/>
              <a:t>“Пер </a:t>
            </a:r>
            <a:r>
              <a:rPr lang="ru-RU" dirty="0" err="1"/>
              <a:t>Гюнт</a:t>
            </a:r>
            <a:r>
              <a:rPr lang="ru-RU" dirty="0"/>
              <a:t>” Грига получил широкое признание в виде двух оркестровых сюит. В</a:t>
            </a:r>
            <a:r>
              <a:rPr lang="ru-RU" b="1" dirty="0"/>
              <a:t> первую сюиту</a:t>
            </a:r>
            <a:r>
              <a:rPr lang="ru-RU" dirty="0"/>
              <a:t> включены “Утро”, “Смерть Осе”, “Танец </a:t>
            </a:r>
            <a:r>
              <a:rPr lang="ru-RU" dirty="0" err="1"/>
              <a:t>Анитры</a:t>
            </a:r>
            <a:r>
              <a:rPr lang="ru-RU" dirty="0"/>
              <a:t>”, “В пещере горного короля”. Светлые и радостные чувства. (“Утро”), трагедия конца </a:t>
            </a:r>
            <a:r>
              <a:rPr lang="ru-RU" dirty="0" smtClean="0"/>
              <a:t>жизни </a:t>
            </a:r>
            <a:r>
              <a:rPr lang="ru-RU" dirty="0"/>
              <a:t>(“Смерть Осе”), изящная жанровая зарисовка (“Танец </a:t>
            </a:r>
            <a:r>
              <a:rPr lang="ru-RU" dirty="0" err="1"/>
              <a:t>Анитры</a:t>
            </a:r>
            <a:r>
              <a:rPr lang="ru-RU" dirty="0"/>
              <a:t>”), “буйная” фантастика (“В пещере горного </a:t>
            </a:r>
            <a:r>
              <a:rPr lang="ru-RU" dirty="0" smtClean="0"/>
              <a:t>короля</a:t>
            </a:r>
            <a:r>
              <a:rPr lang="ru-RU" dirty="0"/>
              <a:t>”)—таковы контрастные образы сюиты.</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357166"/>
            <a:ext cx="7786742" cy="4524315"/>
          </a:xfrm>
          <a:prstGeom prst="rect">
            <a:avLst/>
          </a:prstGeom>
        </p:spPr>
        <p:txBody>
          <a:bodyPr wrap="square">
            <a:spAutoFit/>
          </a:bodyPr>
          <a:lstStyle/>
          <a:p>
            <a:r>
              <a:rPr lang="ru-RU" b="1" dirty="0" smtClean="0"/>
              <a:t>«Утро</a:t>
            </a:r>
            <a:r>
              <a:rPr lang="ru-RU" b="1" dirty="0"/>
              <a:t>»</a:t>
            </a:r>
            <a:endParaRPr lang="ru-RU" dirty="0"/>
          </a:p>
          <a:p>
            <a:r>
              <a:rPr lang="ru-RU" dirty="0"/>
              <a:t>Этой пьесой-пейзажем начинается первая сюита. В спектакле она звучала как воспоминание Пера о родине.</a:t>
            </a:r>
          </a:p>
          <a:p>
            <a:r>
              <a:rPr lang="ru-RU" dirty="0"/>
              <a:t>Мелодия, напоминающая незатейливый пастуший наигрыш, спокойна и светла, передаёт не только краски рассвета, но и то душевное настроение, которое возникает при виде восходящего солнца. В ней ощущается состояние покоя и безмятежности. Музыка рисует картину постепенного пробуждения природы – солнце, прорывающееся сквозь облака, нежное щебетание птиц, шелест ветра в листве,  журчание прозрачного родника.</a:t>
            </a:r>
          </a:p>
          <a:p>
            <a:r>
              <a:rPr lang="ru-RU" dirty="0"/>
              <a:t>К указанию темпа автор добавил слово «</a:t>
            </a:r>
            <a:r>
              <a:rPr lang="ru-RU" dirty="0" err="1"/>
              <a:t>pastorale</a:t>
            </a:r>
            <a:r>
              <a:rPr lang="ru-RU" dirty="0"/>
              <a:t>»,что значит «пасторальный», то есть «пастушеский». «Пасторальными» называются произведения, изображающие картины природы, сцены сельской жизни. Тембры духовых инструментов - флейт и гобоев, солирующих в пьесе, - напоминают звучание пастушьей свирели, а валторна звучит как охотничий рог.</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28604"/>
            <a:ext cx="7858180" cy="5355312"/>
          </a:xfrm>
          <a:prstGeom prst="rect">
            <a:avLst/>
          </a:prstGeom>
        </p:spPr>
        <p:txBody>
          <a:bodyPr wrap="square">
            <a:spAutoFit/>
          </a:bodyPr>
          <a:lstStyle/>
          <a:p>
            <a:r>
              <a:rPr lang="ru-RU" dirty="0" smtClean="0"/>
              <a:t>Вслушаемся в развитие темы «Утра». Растёт звучность от </a:t>
            </a:r>
            <a:r>
              <a:rPr lang="ru-RU" dirty="0" err="1" smtClean="0"/>
              <a:t>piano</a:t>
            </a:r>
            <a:r>
              <a:rPr lang="ru-RU" dirty="0" smtClean="0"/>
              <a:t> к </a:t>
            </a:r>
            <a:r>
              <a:rPr lang="ru-RU" dirty="0" err="1" smtClean="0"/>
              <a:t>forte</a:t>
            </a:r>
            <a:r>
              <a:rPr lang="ru-RU" dirty="0" smtClean="0"/>
              <a:t>, в музыкальную ткань включаются все новые инструменты. Звучание становится мощным и ярким. Особенно красочна середина пьесы. Будто под лучами восходящего солнца из предутренней мглы все ярче проступают очертания и цвета предметов. Эту картину композитор нарисовал с помощью гармонии. Каждый раз тема как бы заново «расцветает».</a:t>
            </a:r>
          </a:p>
          <a:p>
            <a:r>
              <a:rPr lang="ru-RU" dirty="0" smtClean="0"/>
              <a:t>Так возникает в музыке картина рассвета. В центре среднего раздела мелодия исчезает, уступая место гармонии, красочным и смелым сочетаниям аккордов. Их живописная смена создаёт впечатление </a:t>
            </a:r>
            <a:r>
              <a:rPr lang="ru-RU" dirty="0" err="1" smtClean="0"/>
              <a:t>разгорания</a:t>
            </a:r>
            <a:r>
              <a:rPr lang="ru-RU" dirty="0" smtClean="0"/>
              <a:t> красок северного пейзажа. Эти «рассветные» модуляции - кульминация пьесы «Утро». Здесь звучит весь оркестр </a:t>
            </a:r>
            <a:r>
              <a:rPr lang="ru-RU" dirty="0" err="1" smtClean="0"/>
              <a:t>fortissimo</a:t>
            </a:r>
            <a:r>
              <a:rPr lang="ru-RU" dirty="0" smtClean="0"/>
              <a:t>. Затем звучность постепенно ослабевает, становясь вновь ясной и прозрачной. В последний раз пропела мелодию флейта, затихли аккорды.</a:t>
            </a:r>
          </a:p>
          <a:p>
            <a:r>
              <a:rPr lang="ru-RU" dirty="0" smtClean="0"/>
              <a:t>Пьеса «Утро» - не только картина природы. Музыка никогда не ограничивается изображением каких-либо явлений жизни. Всегда в ней выражены чувства человека, его мысли и переживания. И в этой пьесе передано пробуждение восторга в душе человека, его восхищение красотой природы.</a:t>
            </a:r>
          </a:p>
          <a:p>
            <a:r>
              <a:rPr lang="ru-RU" dirty="0" smtClean="0"/>
              <a:t>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00034" y="642918"/>
            <a:ext cx="8358246" cy="4801314"/>
          </a:xfrm>
          <a:prstGeom prst="rect">
            <a:avLst/>
          </a:prstGeom>
        </p:spPr>
        <p:txBody>
          <a:bodyPr wrap="square">
            <a:spAutoFit/>
          </a:bodyPr>
          <a:lstStyle/>
          <a:p>
            <a:r>
              <a:rPr lang="ru-RU" dirty="0"/>
              <a:t>В пьесе “Утро” яркая красочная живопись природы </a:t>
            </a:r>
            <a:r>
              <a:rPr lang="ru-RU" dirty="0" smtClean="0"/>
              <a:t>соединяется </a:t>
            </a:r>
            <a:r>
              <a:rPr lang="ru-RU" dirty="0"/>
              <a:t>с тонким лиризмом. Пьеса строится на вариантном развитии одной </a:t>
            </a:r>
            <a:r>
              <a:rPr lang="ru-RU" dirty="0" err="1"/>
              <a:t>пентатонной</a:t>
            </a:r>
            <a:r>
              <a:rPr lang="ru-RU" dirty="0"/>
              <a:t> мелодии. Звучащая вначале поочередно у флейты и гобоя, она воспринимается как </a:t>
            </a:r>
            <a:r>
              <a:rPr lang="ru-RU" dirty="0" smtClean="0"/>
              <a:t>перекличка </a:t>
            </a:r>
            <a:r>
              <a:rPr lang="ru-RU" dirty="0"/>
              <a:t>наигрышей свирели и рожка. Это создает ощущение широкого пространства, воздуха</a:t>
            </a:r>
            <a:r>
              <a:rPr lang="ru-RU" dirty="0" smtClean="0"/>
              <a:t>.</a:t>
            </a:r>
            <a:r>
              <a:rPr lang="ru-RU" dirty="0"/>
              <a:t> “Чистые” гармонические краски (трезвучие — основной вид гармонии), яркие, неожиданные в сопоставлении друг с другом (Е,</a:t>
            </a:r>
            <a:r>
              <a:rPr lang="en-US" dirty="0"/>
              <a:t> </a:t>
            </a:r>
            <a:r>
              <a:rPr lang="en-US" dirty="0" err="1"/>
              <a:t>Gis</a:t>
            </a:r>
            <a:r>
              <a:rPr lang="en-US" dirty="0"/>
              <a:t>,</a:t>
            </a:r>
            <a:r>
              <a:rPr lang="ru-RU" dirty="0"/>
              <a:t> Н), воспринимаются как краски в живописном пейзаже. При каждом новом повторе наигрыша </a:t>
            </a:r>
            <a:r>
              <a:rPr lang="ru-RU" dirty="0" smtClean="0"/>
              <a:t>появляются </a:t>
            </a:r>
            <a:r>
              <a:rPr lang="ru-RU" dirty="0"/>
              <a:t>мелодические варианты, которые связывают сходные фразы в единую мелодию. В насыщенном, широком по </a:t>
            </a:r>
            <a:r>
              <a:rPr lang="ru-RU" dirty="0" smtClean="0"/>
              <a:t>диапазону </a:t>
            </a:r>
            <a:r>
              <a:rPr lang="ru-RU" dirty="0"/>
              <a:t>звучании струнной группы </a:t>
            </a:r>
            <a:r>
              <a:rPr lang="ru-RU" dirty="0" smtClean="0"/>
              <a:t>эта живописная </a:t>
            </a:r>
            <a:r>
              <a:rPr lang="ru-RU" dirty="0"/>
              <a:t>музыка наполняется лиризмом, чувством радости, полноты </a:t>
            </a:r>
            <a:r>
              <a:rPr lang="ru-RU" dirty="0" smtClean="0"/>
              <a:t>жизнеощущения</a:t>
            </a:r>
            <a:r>
              <a:rPr lang="ru-RU" dirty="0"/>
              <a:t>. Несколькими штрихами Григ в конце пьесы </a:t>
            </a:r>
            <a:r>
              <a:rPr lang="ru-RU" dirty="0" smtClean="0"/>
              <a:t>расширяет </a:t>
            </a:r>
            <a:r>
              <a:rPr lang="ru-RU" dirty="0"/>
              <a:t>конкретно-образные ассоциации: соло валторны и </a:t>
            </a:r>
            <a:r>
              <a:rPr lang="ru-RU" dirty="0" smtClean="0"/>
              <a:t>ходы</a:t>
            </a:r>
            <a:r>
              <a:rPr lang="ru-RU" dirty="0"/>
              <a:t>, близкие к звучанию охотничьих рогов, легкие трели флейт — все это воспринимается, как лесные голоса на фоне тишины, покоя утренней природы.</a:t>
            </a:r>
          </a:p>
          <a:p>
            <a:endParaRPr lang="ru-RU" dirty="0"/>
          </a:p>
          <a:p>
            <a:r>
              <a:rPr lang="ru-RU" dirty="0"/>
              <a:t/>
            </a:r>
            <a:br>
              <a:rPr lang="ru-RU" dirty="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утро.jpg"/>
          <p:cNvPicPr>
            <a:picLocks noGrp="1" noChangeAspect="1"/>
          </p:cNvPicPr>
          <p:nvPr>
            <p:ph idx="1"/>
          </p:nvPr>
        </p:nvPicPr>
        <p:blipFill>
          <a:blip r:embed="rId2"/>
          <a:stretch>
            <a:fillRect/>
          </a:stretch>
        </p:blipFill>
        <p:spPr>
          <a:xfrm>
            <a:off x="500034" y="500042"/>
            <a:ext cx="8358246" cy="592935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1400" b="1" dirty="0"/>
              <a:t>«В пещере горного короля»</a:t>
            </a:r>
            <a:r>
              <a:rPr lang="ru-RU" sz="1400" dirty="0"/>
              <a:t>  — композиция из </a:t>
            </a:r>
            <a:r>
              <a:rPr lang="ru-RU" sz="1400" dirty="0" smtClean="0"/>
              <a:t>сюиты</a:t>
            </a:r>
            <a:r>
              <a:rPr lang="ru-RU" sz="1400" dirty="0"/>
              <a:t>  на пьесу </a:t>
            </a:r>
            <a:r>
              <a:rPr lang="ru-RU" sz="1400" dirty="0" smtClean="0"/>
              <a:t>Генрика Ибсена</a:t>
            </a:r>
            <a:r>
              <a:rPr lang="ru-RU" sz="1400" dirty="0"/>
              <a:t> </a:t>
            </a:r>
            <a:r>
              <a:rPr lang="ru-RU" sz="1400" dirty="0" smtClean="0"/>
              <a:t>«Пер </a:t>
            </a:r>
            <a:r>
              <a:rPr lang="ru-RU" sz="1400" dirty="0" err="1" smtClean="0"/>
              <a:t>Гюнт</a:t>
            </a:r>
            <a:r>
              <a:rPr lang="ru-RU" sz="1400" dirty="0" smtClean="0"/>
              <a:t>». </a:t>
            </a:r>
            <a:r>
              <a:rPr lang="ru-RU" sz="1400" dirty="0"/>
              <a:t>Премьера состоялась </a:t>
            </a:r>
            <a:r>
              <a:rPr lang="ru-RU" sz="1400" dirty="0" smtClean="0"/>
              <a:t>24 февраля</a:t>
            </a:r>
            <a:r>
              <a:rPr lang="ru-RU" sz="1400" dirty="0"/>
              <a:t> </a:t>
            </a:r>
            <a:r>
              <a:rPr lang="ru-RU" sz="1400" dirty="0" smtClean="0"/>
              <a:t>1876 года в </a:t>
            </a:r>
            <a:r>
              <a:rPr lang="ru-RU" sz="1400" dirty="0"/>
              <a:t>О</a:t>
            </a:r>
            <a:r>
              <a:rPr lang="ru-RU" sz="1400" dirty="0" smtClean="0"/>
              <a:t>сло</a:t>
            </a:r>
            <a:r>
              <a:rPr lang="ru-RU" sz="1400" dirty="0"/>
              <a:t> </a:t>
            </a:r>
            <a:r>
              <a:rPr lang="ru-RU" sz="1400" dirty="0" smtClean="0"/>
              <a:t>. </a:t>
            </a:r>
            <a:r>
              <a:rPr lang="ru-RU" sz="1400" dirty="0"/>
              <a:t>Композиция является наиболее известным и узнаваемым произведением Грига и одной из самых популярных классических мелодий.</a:t>
            </a:r>
          </a:p>
        </p:txBody>
      </p:sp>
      <p:sp>
        <p:nvSpPr>
          <p:cNvPr id="6" name="Прямоугольник 5"/>
          <p:cNvSpPr/>
          <p:nvPr/>
        </p:nvSpPr>
        <p:spPr>
          <a:xfrm>
            <a:off x="428596" y="1500174"/>
            <a:ext cx="8215370" cy="3970318"/>
          </a:xfrm>
          <a:prstGeom prst="rect">
            <a:avLst/>
          </a:prstGeom>
        </p:spPr>
        <p:txBody>
          <a:bodyPr wrap="square">
            <a:spAutoFit/>
          </a:bodyPr>
          <a:lstStyle/>
          <a:p>
            <a:r>
              <a:rPr lang="ru-RU" dirty="0"/>
              <a:t>Финал сюиты</a:t>
            </a:r>
            <a:r>
              <a:rPr lang="ru-RU" dirty="0" smtClean="0"/>
              <a:t>—“</a:t>
            </a:r>
            <a:r>
              <a:rPr lang="ru-RU" dirty="0"/>
              <a:t>В пещере горного короля”— яркая и красочная динамическая пьеса. Просто и своеобразно ее строение: при многократном проведении темы без </a:t>
            </a:r>
            <a:r>
              <a:rPr lang="ru-RU" dirty="0" smtClean="0"/>
              <a:t>изменений </a:t>
            </a:r>
            <a:r>
              <a:rPr lang="ru-RU" dirty="0"/>
              <a:t>мелодии она каждый раз появляется в окружении все большего количества голосов, с новыми фигурациями в фактуре, усиливающим”</a:t>
            </a:r>
            <a:r>
              <a:rPr lang="en-US" dirty="0"/>
              <a:t> </a:t>
            </a:r>
            <a:r>
              <a:rPr lang="en-US" dirty="0" err="1"/>
              <a:t>ее</a:t>
            </a:r>
            <a:r>
              <a:rPr lang="ru-RU" dirty="0"/>
              <a:t> причудливость и динамику. Это </a:t>
            </a:r>
            <a:r>
              <a:rPr lang="ru-RU" dirty="0" smtClean="0"/>
              <a:t>соответствует </a:t>
            </a:r>
            <a:r>
              <a:rPr lang="ru-RU" dirty="0"/>
              <a:t>тому образу, который лежит в основе пьесы: </a:t>
            </a:r>
            <a:r>
              <a:rPr lang="ru-RU" dirty="0" smtClean="0"/>
              <a:t>нестройная </a:t>
            </a:r>
            <a:r>
              <a:rPr lang="ru-RU" dirty="0"/>
              <a:t>пляска, нарастание движения, гомона. Простой и угловатой теме соответствуют резкие и </a:t>
            </a:r>
            <a:r>
              <a:rPr lang="ru-RU" dirty="0" smtClean="0"/>
              <a:t>однообразные </a:t>
            </a:r>
            <a:r>
              <a:rPr lang="ru-RU" dirty="0"/>
              <a:t>на протяжении всей пьесы фактурные </a:t>
            </a:r>
            <a:r>
              <a:rPr lang="ru-RU" dirty="0" smtClean="0"/>
              <a:t>штрихи—отрывистые </a:t>
            </a:r>
            <a:r>
              <a:rPr lang="ru-RU" dirty="0"/>
              <a:t>ритмические фигуры на слабой доле такта, ровная “дробь” баса, а также единообразие гармонической окраски. Тема очень отчетливо прорисована в скупой оркестровой </a:t>
            </a:r>
            <a:r>
              <a:rPr lang="ru-RU" dirty="0" smtClean="0"/>
              <a:t>фактуре </a:t>
            </a:r>
            <a:r>
              <a:rPr lang="ru-RU" dirty="0"/>
              <a:t>начала: виолончели и контрабасы</a:t>
            </a:r>
            <a:r>
              <a:rPr lang="en-US" dirty="0"/>
              <a:t> pizzicato</a:t>
            </a:r>
            <a:r>
              <a:rPr lang="ru-RU" dirty="0"/>
              <a:t> и фагот по­очередно ведут тему и фигуру </a:t>
            </a:r>
            <a:r>
              <a:rPr lang="ru-RU" dirty="0" smtClean="0"/>
              <a:t>сопровождения. Постепенное </a:t>
            </a:r>
            <a:r>
              <a:rPr lang="ru-RU" dirty="0"/>
              <a:t>усиление звучности от начала к концу </a:t>
            </a:r>
            <a:r>
              <a:rPr lang="ru-RU" dirty="0" smtClean="0"/>
              <a:t>является </a:t>
            </a:r>
            <a:r>
              <a:rPr lang="ru-RU" dirty="0"/>
              <a:t>основным средством динамики этой пьесы.</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428604"/>
            <a:ext cx="8429684" cy="7017306"/>
          </a:xfrm>
          <a:prstGeom prst="rect">
            <a:avLst/>
          </a:prstGeom>
        </p:spPr>
        <p:txBody>
          <a:bodyPr wrap="square">
            <a:spAutoFit/>
          </a:bodyPr>
          <a:lstStyle/>
          <a:p>
            <a:r>
              <a:rPr lang="ru-RU" b="1" dirty="0"/>
              <a:t>«В пещере Горного короля»</a:t>
            </a:r>
            <a:endParaRPr lang="ru-RU" dirty="0"/>
          </a:p>
          <a:p>
            <a:r>
              <a:rPr lang="ru-RU" dirty="0"/>
              <a:t>Это </a:t>
            </a:r>
            <a:r>
              <a:rPr lang="ru-RU" dirty="0" smtClean="0"/>
              <a:t>музыкальная иллюстрация к одному из эпизодов пьесы Ибсена. </a:t>
            </a:r>
            <a:r>
              <a:rPr lang="ru-RU" dirty="0"/>
              <a:t>Странствуя, Пер </a:t>
            </a:r>
            <a:r>
              <a:rPr lang="ru-RU" dirty="0" err="1"/>
              <a:t>Гюнт</a:t>
            </a:r>
            <a:r>
              <a:rPr lang="ru-RU" dirty="0"/>
              <a:t> попадает в царство троллей - фантастических злых существ. В тронном зале собираются придворные горного короля – тролли, кобольды, гномы, чтобы праздновать свадьбу своей принцессы с Пером. Пер не подозревает об опасности и чуть не погибает в мрачной пещере, окружённый «духами тьмы».</a:t>
            </a:r>
          </a:p>
          <a:p>
            <a:r>
              <a:rPr lang="ru-RU" dirty="0"/>
              <a:t>Музыка Грига образно и ярко рисует фантастическое шествие.</a:t>
            </a:r>
          </a:p>
          <a:p>
            <a:r>
              <a:rPr lang="ru-RU" dirty="0"/>
              <a:t>В основе пьесы – всего одна тема в характере марша. Она несколько раз повторяется, оставаясь неизменной. Зато композитор каждый раз варьирует ее сопровождение.</a:t>
            </a:r>
          </a:p>
          <a:p>
            <a:r>
              <a:rPr lang="ru-RU" dirty="0"/>
              <a:t>После тихого загадочного зова валторны начинается тема троллей. Она звучит </a:t>
            </a:r>
            <a:r>
              <a:rPr lang="ru-RU" dirty="0" err="1"/>
              <a:t>pianissimo</a:t>
            </a:r>
            <a:r>
              <a:rPr lang="ru-RU" dirty="0"/>
              <a:t>, настороженно и невесомо. Легкие штрихи </a:t>
            </a:r>
            <a:r>
              <a:rPr lang="ru-RU" dirty="0" err="1"/>
              <a:t>pizzicato</a:t>
            </a:r>
            <a:r>
              <a:rPr lang="ru-RU" dirty="0"/>
              <a:t> струнных, перенесённых в низкий регистр, изображают крадущиеся шаги троллей. Музыка фантастична, загадочна, таинственна.</a:t>
            </a:r>
          </a:p>
          <a:p>
            <a:r>
              <a:rPr lang="ru-RU" dirty="0"/>
              <a:t>Постепенно мелодия переносится все выше, появляются более мелкие длительности, они вносят в движение некоторую суетливость. Звучность усиливается. Вступает весь оркестр. Ускоряется темп – к концу он становится очень быстрым. И, кажется, будто сказочные обитатели пещеры, точно подгоняемые неведомой силой, завертелись в стремительном вихре.</a:t>
            </a:r>
          </a:p>
          <a:p>
            <a:r>
              <a:rPr lang="ru-RU" dirty="0"/>
              <a:t>Внезапно все прерывается резкими аккордами. Ещё дважды мелодия пытается возобновить свой неукротимый бег. Но настойчивые аккорды, словно повелительные жесты пещерного владыки, прекращают шествие. Мираж сказочной картины мгновенно исчезает.</a:t>
            </a:r>
          </a:p>
          <a:p>
            <a:r>
              <a:rPr lang="ru-RU" dirty="0" smtClean="0"/>
              <a:t/>
            </a:r>
            <a:br>
              <a:rPr lang="ru-RU" dirty="0" smtClean="0"/>
            </a:b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210</TotalTime>
  <Words>1029</Words>
  <Application>Microsoft Office PowerPoint</Application>
  <PresentationFormat>Экран (4:3)</PresentationFormat>
  <Paragraphs>28</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Апекс</vt:lpstr>
      <vt:lpstr>Э́двард Хагеруп Григ</vt:lpstr>
      <vt:lpstr>Слайд 2</vt:lpstr>
      <vt:lpstr>Слайд 3</vt:lpstr>
      <vt:lpstr>Слайд 4</vt:lpstr>
      <vt:lpstr>Слайд 5</vt:lpstr>
      <vt:lpstr>Слайд 6</vt:lpstr>
      <vt:lpstr>Слайд 7</vt:lpstr>
      <vt:lpstr>«В пещере горного короля»  — композиция из сюиты  на пьесу Генрика Ибсена «Пер Гюнт». Премьера состоялась 24 февраля 1876 года в Осло . Композиция является наиболее известным и узнаваемым произведением Грига и одной из самых популярных классических мелодий.</vt:lpstr>
      <vt:lpstr>Слайд 9</vt:lpstr>
      <vt:lpstr>Слайд 10</vt:lpstr>
      <vt:lpstr>Слайд 11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23</cp:revision>
  <dcterms:created xsi:type="dcterms:W3CDTF">2018-10-24T03:56:04Z</dcterms:created>
  <dcterms:modified xsi:type="dcterms:W3CDTF">2018-10-24T07:27:05Z</dcterms:modified>
</cp:coreProperties>
</file>