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CC"/>
    <a:srgbClr val="990000"/>
    <a:srgbClr val="800080"/>
    <a:srgbClr val="CC0066"/>
    <a:srgbClr val="008000"/>
    <a:srgbClr val="FF0066"/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1F33-7566-46F7-9FAE-7EF2D41A40C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F54-557B-44DA-9C3A-83D60B5095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1F33-7566-46F7-9FAE-7EF2D41A40C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F54-557B-44DA-9C3A-83D60B50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1F33-7566-46F7-9FAE-7EF2D41A40C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F54-557B-44DA-9C3A-83D60B50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1F33-7566-46F7-9FAE-7EF2D41A40C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F54-557B-44DA-9C3A-83D60B50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1F33-7566-46F7-9FAE-7EF2D41A40C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712F54-557B-44DA-9C3A-83D60B50954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1F33-7566-46F7-9FAE-7EF2D41A40C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F54-557B-44DA-9C3A-83D60B50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1F33-7566-46F7-9FAE-7EF2D41A40C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F54-557B-44DA-9C3A-83D60B50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1F33-7566-46F7-9FAE-7EF2D41A40C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F54-557B-44DA-9C3A-83D60B50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1F33-7566-46F7-9FAE-7EF2D41A40C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F54-557B-44DA-9C3A-83D60B50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1F33-7566-46F7-9FAE-7EF2D41A40C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F54-557B-44DA-9C3A-83D60B50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1F33-7566-46F7-9FAE-7EF2D41A40C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F54-557B-44DA-9C3A-83D60B509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A81F33-7566-46F7-9FAE-7EF2D41A40C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712F54-557B-44DA-9C3A-83D60B50954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я\Desktop\о той весне\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15212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О той весне</a:t>
            </a:r>
            <a:endParaRPr lang="ru-RU" sz="7200" b="1" dirty="0">
              <a:solidFill>
                <a:schemeClr val="bg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7232848" cy="1152128"/>
          </a:xfrm>
        </p:spPr>
        <p:txBody>
          <a:bodyPr>
            <a:normAutofit fontScale="92500" lnSpcReduction="2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Выполнила: Амирханова Сафина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         ученица 2 г класса МБОУ СОШ №7 г. Туймазы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             Руководитель: Челпанова О.М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53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2002234"/>
          </a:xfrm>
        </p:spPr>
        <p:txBody>
          <a:bodyPr anchor="t">
            <a:noAutofit/>
          </a:bodyPr>
          <a:lstStyle/>
          <a:p>
            <a:pPr indent="432000" algn="l"/>
            <a:r>
              <a:rPr lang="ru-RU" sz="2000" dirty="0" smtClean="0">
                <a:solidFill>
                  <a:srgbClr val="FFFF00"/>
                </a:solidFill>
                <a:effectLst/>
              </a:rPr>
              <a:t>Песня «О той весне» написанная на прекрасные слова очень хорошая, добрая, искренняя. Слушая это произведение, я чувствовала и грусть, и гордость, и благодарность за героическое прошлое наших прадедов, их </a:t>
            </a:r>
            <a:r>
              <a:rPr lang="ru-RU" sz="2000" dirty="0">
                <a:solidFill>
                  <a:srgbClr val="FFFF00"/>
                </a:solidFill>
                <a:effectLst/>
              </a:rPr>
              <a:t>нелёгкий путь к Победе в Великой Отечественной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войне.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Галия\Desktop\о той весне\т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32" y="2348880"/>
            <a:ext cx="7684400" cy="436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951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20688"/>
            <a:ext cx="3960440" cy="5688632"/>
          </a:xfrm>
        </p:spPr>
        <p:txBody>
          <a:bodyPr anchor="t">
            <a:noAutofit/>
          </a:bodyPr>
          <a:lstStyle/>
          <a:p>
            <a:pPr indent="432000" algn="l"/>
            <a:r>
              <a:rPr lang="ru-RU" sz="2000" dirty="0">
                <a:solidFill>
                  <a:srgbClr val="FFFF00"/>
                </a:solidFill>
                <a:effectLst/>
                <a:latin typeface="Arial Black" pitchFamily="34" charset="0"/>
              </a:rPr>
              <a:t>Песня "О той весне" написана в </a:t>
            </a:r>
            <a:r>
              <a:rPr lang="ru-RU" sz="2000" dirty="0" smtClean="0">
                <a:solidFill>
                  <a:srgbClr val="FFFF00"/>
                </a:solidFill>
                <a:effectLst/>
                <a:latin typeface="Arial Black" pitchFamily="34" charset="0"/>
              </a:rPr>
              <a:t>2009 году. Автор </a:t>
            </a:r>
            <a:r>
              <a:rPr lang="ru-RU" sz="2000" dirty="0">
                <a:solidFill>
                  <a:srgbClr val="FFFF00"/>
                </a:solidFill>
                <a:effectLst/>
                <a:latin typeface="Arial Black" pitchFamily="34" charset="0"/>
              </a:rPr>
              <a:t>стихов и музыки - Елена </a:t>
            </a:r>
            <a:r>
              <a:rPr lang="ru-RU" sz="2000" dirty="0" smtClean="0">
                <a:solidFill>
                  <a:srgbClr val="FFFF00"/>
                </a:solidFill>
                <a:effectLst/>
                <a:latin typeface="Arial Black" pitchFamily="34" charset="0"/>
              </a:rPr>
              <a:t>Плотникова, </a:t>
            </a:r>
            <a:r>
              <a:rPr lang="ru-RU" sz="2000" dirty="0">
                <a:solidFill>
                  <a:srgbClr val="FFFF00"/>
                </a:solidFill>
                <a:effectLst/>
                <a:latin typeface="Arial Black" pitchFamily="34" charset="0"/>
              </a:rPr>
              <a:t>композитор, педагог Высшей категории, Лауреат музыкальных конкурсов, автор поэтических </a:t>
            </a:r>
            <a:r>
              <a:rPr lang="ru-RU" sz="2000" dirty="0" smtClean="0">
                <a:solidFill>
                  <a:srgbClr val="FFFF00"/>
                </a:solidFill>
                <a:effectLst/>
                <a:latin typeface="Arial Black" pitchFamily="34" charset="0"/>
              </a:rPr>
              <a:t>сборников.</a:t>
            </a:r>
            <a:br>
              <a:rPr lang="ru-RU" sz="2000" dirty="0" smtClean="0">
                <a:solidFill>
                  <a:srgbClr val="FFFF00"/>
                </a:solidFill>
                <a:effectLst/>
                <a:latin typeface="Arial Black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effectLst/>
                <a:latin typeface="Arial Black" pitchFamily="34" charset="0"/>
              </a:rPr>
              <a:t>     Дед </a:t>
            </a:r>
            <a:r>
              <a:rPr lang="ru-RU" sz="2000" dirty="0">
                <a:solidFill>
                  <a:srgbClr val="FFFF00"/>
                </a:solidFill>
                <a:effectLst/>
                <a:latin typeface="Arial Black" pitchFamily="34" charset="0"/>
              </a:rPr>
              <a:t>и прадед автора песни Елены Ильиничны воевали, дед Николай Николаевич Плотников дошел до Берлина, прадед Фёдор Павлович Пугачев, ушедший на вону 23 июня 41-го, погиб в 1942 году.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Галия\Desktop\о той весне\п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43042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6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1872208"/>
          </a:xfrm>
        </p:spPr>
        <p:txBody>
          <a:bodyPr anchor="t">
            <a:noAutofit/>
          </a:bodyPr>
          <a:lstStyle/>
          <a:p>
            <a:pPr indent="432000" algn="l"/>
            <a:r>
              <a:rPr lang="ru-RU" sz="2000" dirty="0">
                <a:solidFill>
                  <a:srgbClr val="FFFF00"/>
                </a:solidFill>
                <a:effectLst/>
                <a:latin typeface="Arial Black" pitchFamily="34" charset="0"/>
              </a:rPr>
              <a:t>Первое исполнение песни принадлежит московскому вокальному коллективу "</a:t>
            </a:r>
            <a:r>
              <a:rPr lang="ru-RU" sz="20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МультиКейс</a:t>
            </a:r>
            <a:r>
              <a:rPr lang="ru-RU" sz="2000" dirty="0">
                <a:solidFill>
                  <a:srgbClr val="FFFF00"/>
                </a:solidFill>
                <a:effectLst/>
                <a:latin typeface="Arial Black" pitchFamily="34" charset="0"/>
              </a:rPr>
              <a:t>", руководит которым Елена Ильинична </a:t>
            </a:r>
            <a:r>
              <a:rPr lang="ru-RU" sz="2000" dirty="0" smtClean="0">
                <a:solidFill>
                  <a:srgbClr val="FFFF00"/>
                </a:solidFill>
                <a:effectLst/>
                <a:latin typeface="Arial Black" pitchFamily="34" charset="0"/>
              </a:rPr>
              <a:t>Плотникова. </a:t>
            </a:r>
            <a:br>
              <a:rPr lang="ru-RU" sz="2000" dirty="0" smtClean="0">
                <a:solidFill>
                  <a:srgbClr val="FFFF00"/>
                </a:solidFill>
                <a:effectLst/>
                <a:latin typeface="Arial Black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effectLst/>
                <a:latin typeface="Arial Black" pitchFamily="34" charset="0"/>
              </a:rPr>
              <a:t>     С </a:t>
            </a:r>
            <a:r>
              <a:rPr lang="ru-RU" sz="2000" dirty="0">
                <a:solidFill>
                  <a:srgbClr val="FFFF00"/>
                </a:solidFill>
                <a:effectLst/>
                <a:latin typeface="Arial Black" pitchFamily="34" charset="0"/>
              </a:rPr>
              <a:t>2009 года песня звучит на многих концертах и конкурсах по всей стране и за рубежом, выходят записи на аудио-дисках. 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8" name="Picture 4" descr="C:\Users\Галия\Desktop\о той весне\о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768752" cy="41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6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146250"/>
          </a:xfrm>
        </p:spPr>
        <p:txBody>
          <a:bodyPr anchor="t">
            <a:noAutofit/>
          </a:bodyPr>
          <a:lstStyle/>
          <a:p>
            <a:pPr indent="432000" algn="l"/>
            <a:r>
              <a:rPr lang="ru-RU" sz="2000" dirty="0">
                <a:solidFill>
                  <a:srgbClr val="FFFF00"/>
                </a:solidFill>
                <a:effectLst/>
              </a:rPr>
              <a:t>9 мая 2015 года во Владикавказе состоялся Юбилейный Парад Победы, на котором прозвучала песня «О той весне» в исполнении Муниципального хора мальчиков. Песня также сопровождала шествие Бессмертного полка и прозвучала очень мощно и пронзительно от имени Правнуков Великой Победы.</a:t>
            </a:r>
            <a:endParaRPr lang="ru-RU" sz="2000" dirty="0"/>
          </a:p>
        </p:txBody>
      </p:sp>
      <p:pic>
        <p:nvPicPr>
          <p:cNvPr id="1026" name="Picture 2" descr="C:\Users\Галия\Desktop\о той весне\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91" y="2420889"/>
            <a:ext cx="6838277" cy="42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 anchor="t">
            <a:normAutofit fontScale="90000"/>
          </a:bodyPr>
          <a:lstStyle/>
          <a:p>
            <a:pPr indent="432000" algn="l"/>
            <a:r>
              <a:rPr lang="ru-RU" sz="2000" dirty="0">
                <a:solidFill>
                  <a:srgbClr val="FFFF00"/>
                </a:solidFill>
                <a:effectLst/>
              </a:rPr>
              <a:t>Средства музыкальной выразительности просты, ярки и образны.</a:t>
            </a:r>
            <a:br>
              <a:rPr lang="ru-RU" sz="2000" dirty="0">
                <a:solidFill>
                  <a:srgbClr val="FFFF00"/>
                </a:solidFill>
                <a:effectLst/>
              </a:rPr>
            </a:br>
            <a:r>
              <a:rPr lang="ru-RU" sz="2000" dirty="0" smtClean="0">
                <a:solidFill>
                  <a:srgbClr val="FFFF00"/>
                </a:solidFill>
                <a:effectLst/>
              </a:rPr>
              <a:t>      Маршевый </a:t>
            </a:r>
            <a:r>
              <a:rPr lang="ru-RU" sz="2000" dirty="0">
                <a:solidFill>
                  <a:srgbClr val="FFFF00"/>
                </a:solidFill>
                <a:effectLst/>
              </a:rPr>
              <a:t>характер мелодии передается темпом самой мелодии и ритмом. </a:t>
            </a:r>
            <a:br>
              <a:rPr lang="ru-RU" sz="2000" dirty="0">
                <a:solidFill>
                  <a:srgbClr val="FFFF00"/>
                </a:solidFill>
                <a:effectLst/>
              </a:rPr>
            </a:br>
            <a:r>
              <a:rPr lang="ru-RU" sz="2000" dirty="0" smtClean="0">
                <a:solidFill>
                  <a:srgbClr val="FFFF00"/>
                </a:solidFill>
                <a:effectLst/>
              </a:rPr>
              <a:t>      Темп </a:t>
            </a:r>
            <a:r>
              <a:rPr lang="ru-RU" sz="2000" dirty="0">
                <a:solidFill>
                  <a:srgbClr val="FFFF00"/>
                </a:solidFill>
                <a:effectLst/>
              </a:rPr>
              <a:t>песни, написанной в куплетной форме, размеренный, спокойный. Ритм – пунктирный.</a:t>
            </a:r>
            <a:br>
              <a:rPr lang="ru-RU" sz="2000" dirty="0">
                <a:solidFill>
                  <a:srgbClr val="FFFF00"/>
                </a:solidFill>
                <a:effectLst/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Галия\Desktop\о той весне\о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760182" cy="43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12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indent="432000" algn="l"/>
            <a:r>
              <a:rPr lang="ru-RU" sz="2000" dirty="0">
                <a:solidFill>
                  <a:srgbClr val="FFFF00"/>
                </a:solidFill>
                <a:effectLst/>
              </a:rPr>
              <a:t>Минорный лад передает печальный, грустный характер музыки. Тембр звучания – мягкий, прозрачный. Регистр – высокий.</a:t>
            </a:r>
            <a:br>
              <a:rPr lang="ru-RU" sz="2000" dirty="0">
                <a:solidFill>
                  <a:srgbClr val="FFFF00"/>
                </a:solidFill>
                <a:effectLst/>
              </a:rPr>
            </a:br>
            <a:r>
              <a:rPr lang="ru-RU" sz="2000" dirty="0" smtClean="0">
                <a:solidFill>
                  <a:srgbClr val="FFFF00"/>
                </a:solidFill>
                <a:effectLst/>
              </a:rPr>
              <a:t>      Песню </a:t>
            </a:r>
            <a:r>
              <a:rPr lang="ru-RU" sz="2000" dirty="0">
                <a:solidFill>
                  <a:srgbClr val="FFFF00"/>
                </a:solidFill>
                <a:effectLst/>
              </a:rPr>
              <a:t>отличает  образность  и оригинальность текста, а также выразительность  и проникновенность звучания. Запоминающаяся мелодия песни создает печальное, грустное настроение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Галия\Desktop\о той весне\о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63178"/>
            <a:ext cx="6242457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3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 anchor="t">
            <a:normAutofit fontScale="90000"/>
          </a:bodyPr>
          <a:lstStyle/>
          <a:p>
            <a:pPr indent="432000" algn="l"/>
            <a:r>
              <a:rPr lang="ru-RU" sz="2000" dirty="0">
                <a:solidFill>
                  <a:srgbClr val="FFFF00"/>
                </a:solidFill>
                <a:effectLst/>
              </a:rPr>
              <a:t>Песня « О той весне» представлена в двух вариантах: </a:t>
            </a:r>
            <a:br>
              <a:rPr lang="ru-RU" sz="2000" dirty="0">
                <a:solidFill>
                  <a:srgbClr val="FFFF00"/>
                </a:solidFill>
                <a:effectLst/>
              </a:rPr>
            </a:br>
            <a:r>
              <a:rPr lang="ru-RU" sz="2000" dirty="0">
                <a:solidFill>
                  <a:srgbClr val="FFFF00"/>
                </a:solidFill>
                <a:effectLst/>
              </a:rPr>
              <a:t>- в исполнении трех учениц ленинградской школы-интерната № 20 для детей с нарушениями слуха и речи;</a:t>
            </a:r>
            <a:br>
              <a:rPr lang="ru-RU" sz="2000" dirty="0">
                <a:solidFill>
                  <a:srgbClr val="FFFF00"/>
                </a:solidFill>
                <a:effectLst/>
              </a:rPr>
            </a:br>
            <a:r>
              <a:rPr lang="ru-RU" sz="2000" dirty="0">
                <a:solidFill>
                  <a:srgbClr val="FFFF00"/>
                </a:solidFill>
                <a:effectLst/>
              </a:rPr>
              <a:t>- клипом режиссера Бориса </a:t>
            </a:r>
            <a:r>
              <a:rPr lang="ru-RU" sz="2000" dirty="0" err="1">
                <a:solidFill>
                  <a:srgbClr val="FFFF00"/>
                </a:solidFill>
                <a:effectLst/>
              </a:rPr>
              <a:t>Деденёва</a:t>
            </a:r>
            <a:r>
              <a:rPr lang="ru-RU" sz="2000" dirty="0">
                <a:solidFill>
                  <a:srgbClr val="FFFF00"/>
                </a:solidFill>
                <a:effectLst/>
              </a:rPr>
              <a:t> с участием взрослых и юных артистов.</a:t>
            </a:r>
          </a:p>
        </p:txBody>
      </p:sp>
      <p:pic>
        <p:nvPicPr>
          <p:cNvPr id="1026" name="Picture 2" descr="C:\Users\Галия\Desktop\о той весне\о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476"/>
            <a:ext cx="4645024" cy="30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лия\Desktop\о той весне\о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92" y="3717032"/>
            <a:ext cx="4902103" cy="30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 anchor="t">
            <a:noAutofit/>
          </a:bodyPr>
          <a:lstStyle/>
          <a:p>
            <a:pPr indent="432000" algn="l"/>
            <a:r>
              <a:rPr lang="ru-RU" sz="2000" dirty="0">
                <a:solidFill>
                  <a:srgbClr val="FFFF00"/>
                </a:solidFill>
                <a:effectLst/>
              </a:rPr>
              <a:t>Мне больше понравился клип на песню «О той весне» режиссера Бориса </a:t>
            </a:r>
            <a:r>
              <a:rPr lang="ru-RU" sz="2000" dirty="0" err="1">
                <a:solidFill>
                  <a:srgbClr val="FFFF00"/>
                </a:solidFill>
                <a:effectLst/>
              </a:rPr>
              <a:t>Деденева</a:t>
            </a:r>
            <a:r>
              <a:rPr lang="ru-RU" sz="2000" dirty="0">
                <a:solidFill>
                  <a:srgbClr val="FFFF00"/>
                </a:solidFill>
                <a:effectLst/>
              </a:rPr>
              <a:t>. Музыкальный клип был специально снят к Юбилею Победы и показан на Пятом Российском Федеральном канале в мае 2015 года. Песню исполнили дети – певцы хора «</a:t>
            </a:r>
            <a:r>
              <a:rPr lang="ru-RU" sz="2000" dirty="0" err="1">
                <a:solidFill>
                  <a:srgbClr val="FFFF00"/>
                </a:solidFill>
                <a:effectLst/>
              </a:rPr>
              <a:t>МультиКейс</a:t>
            </a:r>
            <a:r>
              <a:rPr lang="ru-RU" sz="2000" dirty="0">
                <a:solidFill>
                  <a:srgbClr val="FFFF00"/>
                </a:solidFill>
                <a:effectLst/>
              </a:rPr>
              <a:t>».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Галия\Desktop\о той весне\о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344816" cy="41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2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я\Desktop\о той весне\о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04" y="4036883"/>
            <a:ext cx="3696072" cy="27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Галия\Desktop\о той весне\о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8" y="1772816"/>
            <a:ext cx="4608512" cy="26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indent="432000" algn="l"/>
            <a:r>
              <a:rPr lang="ru-RU" sz="2000" dirty="0">
                <a:solidFill>
                  <a:srgbClr val="FFFF00"/>
                </a:solidFill>
                <a:effectLst/>
              </a:rPr>
              <a:t>Сюжет переносит юных героев в самое пекло сражения – под взрывы снарядов, на передовую, где навсегда остались миллионы советских солдат. В песне – надежда и вера в свою страну, благодарность за Великий подвиг солдат и офицеров. </a:t>
            </a:r>
            <a:endParaRPr lang="ru-RU" sz="2000" dirty="0"/>
          </a:p>
        </p:txBody>
      </p:sp>
      <p:pic>
        <p:nvPicPr>
          <p:cNvPr id="2050" name="Picture 2" descr="C:\Users\Галия\Desktop\о той весне\о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40" y="1772816"/>
            <a:ext cx="4324195" cy="26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1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246</TotalTime>
  <Words>253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О той весне</vt:lpstr>
      <vt:lpstr>Песня "О той весне" написана в 2009 году. Автор стихов и музыки - Елена Плотникова, композитор, педагог Высшей категории, Лауреат музыкальных конкурсов, автор поэтических сборников.      Дед и прадед автора песни Елены Ильиничны воевали, дед Николай Николаевич Плотников дошел до Берлина, прадед Фёдор Павлович Пугачев, ушедший на вону 23 июня 41-го, погиб в 1942 году.</vt:lpstr>
      <vt:lpstr>Первое исполнение песни принадлежит московскому вокальному коллективу "МультиКейс", руководит которым Елена Ильинична Плотникова.       С 2009 года песня звучит на многих концертах и конкурсах по всей стране и за рубежом, выходят записи на аудио-дисках. </vt:lpstr>
      <vt:lpstr>9 мая 2015 года во Владикавказе состоялся Юбилейный Парад Победы, на котором прозвучала песня «О той весне» в исполнении Муниципального хора мальчиков. Песня также сопровождала шествие Бессмертного полка и прозвучала очень мощно и пронзительно от имени Правнуков Великой Победы.</vt:lpstr>
      <vt:lpstr>Средства музыкальной выразительности просты, ярки и образны.       Маршевый характер мелодии передается темпом самой мелодии и ритмом.        Темп песни, написанной в куплетной форме, размеренный, спокойный. Ритм – пунктирный. </vt:lpstr>
      <vt:lpstr>Минорный лад передает печальный, грустный характер музыки. Тембр звучания – мягкий, прозрачный. Регистр – высокий.       Песню отличает  образность  и оригинальность текста, а также выразительность  и проникновенность звучания. Запоминающаяся мелодия песни создает печальное, грустное настроение.</vt:lpstr>
      <vt:lpstr>Песня « О той весне» представлена в двух вариантах:  - в исполнении трех учениц ленинградской школы-интерната № 20 для детей с нарушениями слуха и речи; - клипом режиссера Бориса Деденёва с участием взрослых и юных артистов.</vt:lpstr>
      <vt:lpstr>Мне больше понравился клип на песню «О той весне» режиссера Бориса Деденева. Музыкальный клип был специально снят к Юбилею Победы и показан на Пятом Российском Федеральном канале в мае 2015 года. Песню исполнили дети – певцы хора «МультиКейс». </vt:lpstr>
      <vt:lpstr>Сюжет переносит юных героев в самое пекло сражения – под взрывы снарядов, на передовую, где навсегда остались миллионы советских солдат. В песне – надежда и вера в свою страну, благодарность за Великий подвиг солдат и офицеров. </vt:lpstr>
      <vt:lpstr>Песня «О той весне» написанная на прекрасные слова очень хорошая, добрая, искренняя. Слушая это произведение, я чувствовала и грусть, и гордость, и благодарность за героическое прошлое наших прадедов, их нелёгкий путь к Победе в Великой Отечественной войне.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той весне</dc:title>
  <dc:creator>Галия</dc:creator>
  <cp:lastModifiedBy>Галия</cp:lastModifiedBy>
  <cp:revision>27</cp:revision>
  <dcterms:created xsi:type="dcterms:W3CDTF">2018-03-13T19:30:48Z</dcterms:created>
  <dcterms:modified xsi:type="dcterms:W3CDTF">2018-03-15T16:06:20Z</dcterms:modified>
</cp:coreProperties>
</file>