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8" r:id="rId3"/>
    <p:sldId id="259" r:id="rId4"/>
    <p:sldId id="260" r:id="rId5"/>
    <p:sldId id="271" r:id="rId6"/>
    <p:sldId id="267" r:id="rId7"/>
    <p:sldId id="264" r:id="rId8"/>
    <p:sldId id="261" r:id="rId9"/>
    <p:sldId id="263" r:id="rId10"/>
    <p:sldId id="265" r:id="rId11"/>
    <p:sldId id="266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7" autoAdjust="0"/>
    <p:restoredTop sz="94660" autoAdjust="0"/>
  </p:normalViewPr>
  <p:slideViewPr>
    <p:cSldViewPr snapToGrid="0">
      <p:cViewPr>
        <p:scale>
          <a:sx n="82" d="100"/>
          <a:sy n="82" d="100"/>
        </p:scale>
        <p:origin x="-846" y="3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640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0" d="100"/>
          <a:sy n="80" d="100"/>
        </p:scale>
        <p:origin x="199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E366F0-48AE-4EAA-8583-81C198249712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8501DA-FAFA-4C54-A55F-6E5CE2E768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8304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7528C-7F8A-4226-AE27-39736885EA47}" type="datetimeFigureOut">
              <a:rPr lang="ru-RU" smtClean="0"/>
              <a:pPr/>
              <a:t>14.03.2018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A8700-21DA-4DB0-A547-0A180E12E9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1909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7528C-7F8A-4226-AE27-39736885EA47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A8700-21DA-4DB0-A547-0A180E12E9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462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7528C-7F8A-4226-AE27-39736885EA47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A8700-21DA-4DB0-A547-0A180E12E9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7310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7528C-7F8A-4226-AE27-39736885EA47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A8700-21DA-4DB0-A547-0A180E12E9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5785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7528C-7F8A-4226-AE27-39736885EA47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A8700-21DA-4DB0-A547-0A180E12E9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4229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7528C-7F8A-4226-AE27-39736885EA47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A8700-21DA-4DB0-A547-0A180E12E9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357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7528C-7F8A-4226-AE27-39736885EA47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A8700-21DA-4DB0-A547-0A180E12E9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252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7528C-7F8A-4226-AE27-39736885EA47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A8700-21DA-4DB0-A547-0A180E12E9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9076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7528C-7F8A-4226-AE27-39736885EA47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A8700-21DA-4DB0-A547-0A180E12E9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0340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7528C-7F8A-4226-AE27-39736885EA47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A8700-21DA-4DB0-A547-0A180E12E9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374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7528C-7F8A-4226-AE27-39736885EA47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A8700-21DA-4DB0-A547-0A180E12E9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114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microsoft.com/office/2007/relationships/hdphoto" Target="../media/hdphoto2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19" Type="http://schemas.microsoft.com/office/2007/relationships/hdphoto" Target="../media/hdphoto3.wdp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http://img-fotki.yandex.ru/get/6429/39663434.334/0_84d36_22c27e1f_M.jpg"/>
          <p:cNvPicPr>
            <a:picLocks noChangeAspect="1" noChangeArrowheads="1"/>
          </p:cNvPicPr>
          <p:nvPr userDrawn="1"/>
        </p:nvPicPr>
        <p:blipFill>
          <a:blip r:embed="rId1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20288294" flipH="1">
            <a:off x="7433563" y="658846"/>
            <a:ext cx="1902016" cy="3228075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7528C-7F8A-4226-AE27-39736885EA47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A8700-21DA-4DB0-A547-0A180E12E9E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8" name="Группа 17"/>
          <p:cNvGrpSpPr/>
          <p:nvPr userDrawn="1"/>
        </p:nvGrpSpPr>
        <p:grpSpPr>
          <a:xfrm>
            <a:off x="-214191" y="-208000"/>
            <a:ext cx="9672584" cy="7040266"/>
            <a:chOff x="-214191" y="-208000"/>
            <a:chExt cx="9672584" cy="7040266"/>
          </a:xfrm>
        </p:grpSpPr>
        <p:pic>
          <p:nvPicPr>
            <p:cNvPr id="7" name="Рисунок 6"/>
            <p:cNvPicPr>
              <a:picLocks noChangeAspect="1"/>
            </p:cNvPicPr>
            <p:nvPr userDrawn="1"/>
          </p:nvPicPr>
          <p:blipFill>
            <a:blip r:embed="rId16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1353321"/>
              <a:ext cx="9458393" cy="4244454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 userDrawn="1"/>
          </p:nvPicPr>
          <p:blipFill>
            <a:blip r:embed="rId18" cstate="email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  <a14:imgEffect>
                        <a14:saturation sat="660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296656">
              <a:off x="-214191" y="5321886"/>
              <a:ext cx="2622187" cy="1510380"/>
            </a:xfrm>
            <a:prstGeom prst="rect">
              <a:avLst/>
            </a:prstGeom>
          </p:spPr>
        </p:pic>
        <p:pic>
          <p:nvPicPr>
            <p:cNvPr id="11" name="Picture 4" descr="http://img-fotki.yandex.ru/get/6429/39663434.334/0_84d36_22c27e1f_M.jpg"/>
            <p:cNvPicPr>
              <a:picLocks noChangeAspect="1" noChangeArrowheads="1"/>
            </p:cNvPicPr>
            <p:nvPr userDrawn="1"/>
          </p:nvPicPr>
          <p:blipFill>
            <a:blip r:embed="rId1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saturation sat="400000"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 rot="7425172">
              <a:off x="6755622" y="-951371"/>
              <a:ext cx="1741333" cy="3228075"/>
            </a:xfrm>
            <a:prstGeom prst="rect">
              <a:avLst/>
            </a:prstGeom>
            <a:noFill/>
          </p:spPr>
        </p:pic>
        <p:pic>
          <p:nvPicPr>
            <p:cNvPr id="13" name="Рисунок 12"/>
            <p:cNvPicPr>
              <a:picLocks noChangeAspect="1"/>
            </p:cNvPicPr>
            <p:nvPr userDrawn="1"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20696">
              <a:off x="7033663" y="104626"/>
              <a:ext cx="2234810" cy="21118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19280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8087" y="5127585"/>
            <a:ext cx="6632293" cy="1377386"/>
          </a:xfrm>
        </p:spPr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Салягатдинова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Аделия</a:t>
            </a:r>
            <a:endParaRPr lang="ru-RU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обучающаяся  3 г класса МБОУ лицей г.Янаул</a:t>
            </a:r>
            <a:endParaRPr lang="ru-RU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:\Users\Дом\Desktop\о той весне\658908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6055" y="150471"/>
            <a:ext cx="8264325" cy="49771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36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95422" y="2685327"/>
            <a:ext cx="8021255" cy="530120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Ученик</a:t>
            </a:r>
            <a:r>
              <a:rPr lang="ru-RU" sz="2400" b="1" dirty="0" smtClean="0">
                <a:solidFill>
                  <a:srgbClr val="002060"/>
                </a:solidFill>
              </a:rPr>
              <a:t>, увидев каску на полке  школьного шкафа, надел ее и вот он уже на поле сражения, рядом с солдатами идет в атаку. Один из </a:t>
            </a:r>
            <a:r>
              <a:rPr lang="ru-RU" sz="2400" b="1" dirty="0" smtClean="0">
                <a:solidFill>
                  <a:srgbClr val="002060"/>
                </a:solidFill>
              </a:rPr>
              <a:t>бойцов </a:t>
            </a:r>
            <a:r>
              <a:rPr lang="ru-RU" sz="2400" b="1" dirty="0" smtClean="0">
                <a:solidFill>
                  <a:srgbClr val="002060"/>
                </a:solidFill>
              </a:rPr>
              <a:t>показывает ему фотографию своей семьи и рассказывает о своих любимых, но вот рядом с ними взрывается снаряд и солдат получает смертельное ранение. На следующем кадре мы видим, как мальчик выносит с поля боя умирающего </a:t>
            </a:r>
            <a:r>
              <a:rPr lang="ru-RU" sz="2400" b="1" dirty="0" smtClean="0">
                <a:solidFill>
                  <a:srgbClr val="002060"/>
                </a:solidFill>
              </a:rPr>
              <a:t>воина</a:t>
            </a:r>
            <a:r>
              <a:rPr lang="ru-RU" sz="2400" b="1" dirty="0" smtClean="0">
                <a:solidFill>
                  <a:srgbClr val="002060"/>
                </a:solidFill>
              </a:rPr>
              <a:t>, </a:t>
            </a:r>
            <a:r>
              <a:rPr lang="ru-RU" sz="2400" b="1" dirty="0" smtClean="0">
                <a:solidFill>
                  <a:srgbClr val="002060"/>
                </a:solidFill>
              </a:rPr>
              <a:t>санитарка перевязывает ему голову.   Но вот силы уже покидают </a:t>
            </a:r>
            <a:r>
              <a:rPr lang="ru-RU" sz="2400" b="1" dirty="0" smtClean="0">
                <a:solidFill>
                  <a:srgbClr val="002060"/>
                </a:solidFill>
              </a:rPr>
              <a:t>бойца</a:t>
            </a:r>
            <a:r>
              <a:rPr lang="ru-RU" sz="2400" b="1" dirty="0" smtClean="0">
                <a:solidFill>
                  <a:srgbClr val="002060"/>
                </a:solidFill>
              </a:rPr>
              <a:t>,  </a:t>
            </a:r>
            <a:r>
              <a:rPr lang="ru-RU" sz="2400" b="1" dirty="0" smtClean="0">
                <a:solidFill>
                  <a:srgbClr val="002060"/>
                </a:solidFill>
              </a:rPr>
              <a:t>и он отдает мальчику  свою  простреленную каску. </a:t>
            </a:r>
          </a:p>
        </p:txBody>
      </p:sp>
      <p:pic>
        <p:nvPicPr>
          <p:cNvPr id="2051" name="Picture 3" descr="H:\Users\Дом\Desktop\о той весне\1462777181_hq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200400" cy="2550770"/>
          </a:xfrm>
          <a:prstGeom prst="rect">
            <a:avLst/>
          </a:prstGeom>
          <a:noFill/>
        </p:spPr>
      </p:pic>
      <p:pic>
        <p:nvPicPr>
          <p:cNvPr id="2052" name="Picture 4" descr="H:\Users\Дом\Desktop\о той весне\im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6589" y="0"/>
            <a:ext cx="3847412" cy="25507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9284" y="228319"/>
            <a:ext cx="4186418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Данный клип невозможно смотреть без слез,  а проникновенное исполнение детей трогает до глубины души. Столько души, трепета, теплого отношения к прадедам чувствуется в этой песне. </a:t>
            </a:r>
          </a:p>
          <a:p>
            <a:pPr marL="0" indent="0" algn="just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В </a:t>
            </a:r>
            <a:r>
              <a:rPr lang="ru-RU" sz="2400" b="1" dirty="0" smtClean="0">
                <a:solidFill>
                  <a:srgbClr val="002060"/>
                </a:solidFill>
              </a:rPr>
              <a:t>песне – надежда </a:t>
            </a:r>
            <a:r>
              <a:rPr lang="ru-RU" sz="2400" b="1" dirty="0" smtClean="0">
                <a:solidFill>
                  <a:srgbClr val="002060"/>
                </a:solidFill>
              </a:rPr>
              <a:t>и вера в свою страну, благодарность за Великий подвиг солдат и </a:t>
            </a:r>
            <a:r>
              <a:rPr lang="ru-RU" sz="2400" b="1" dirty="0" smtClean="0">
                <a:solidFill>
                  <a:srgbClr val="002060"/>
                </a:solidFill>
              </a:rPr>
              <a:t>офицеров</a:t>
            </a:r>
            <a:r>
              <a:rPr lang="ru-RU" sz="2400" b="1" dirty="0" smtClean="0">
                <a:solidFill>
                  <a:srgbClr val="002060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3074" name="Picture 2" descr="H:\Users\Дом\Desktop\о той весне\hq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4988" y="2200636"/>
            <a:ext cx="3813858" cy="2961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80748" y="1713053"/>
            <a:ext cx="4664599" cy="481115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Второй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клип – в  исполнении трио девочек, учениц с нарушениями слуха и речи. Конечно, девочки не сами исполнили песню, это была «плюсовка», они исполнили ее  </a:t>
            </a:r>
            <a:r>
              <a:rPr lang="ru-RU" sz="2400" b="1" dirty="0" err="1" smtClean="0">
                <a:solidFill>
                  <a:srgbClr val="002060"/>
                </a:solidFill>
              </a:rPr>
              <a:t>сурдопереводом</a:t>
            </a:r>
            <a:r>
              <a:rPr lang="ru-RU" sz="2400" b="1" dirty="0" smtClean="0">
                <a:solidFill>
                  <a:srgbClr val="002060"/>
                </a:solidFill>
              </a:rPr>
              <a:t>. Но такое чувство, как будто они сами пели, так трогательно,  душевно! А как им идет военная форма!  </a:t>
            </a:r>
          </a:p>
          <a:p>
            <a:pPr marL="0" indent="0" algn="just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Замечательная песня и прекрасное  </a:t>
            </a:r>
            <a:r>
              <a:rPr lang="ru-RU" sz="2400" b="1" dirty="0" smtClean="0">
                <a:solidFill>
                  <a:srgbClr val="002060"/>
                </a:solidFill>
              </a:rPr>
              <a:t>эмоциональное и душевное </a:t>
            </a:r>
            <a:r>
              <a:rPr lang="ru-RU" sz="2400" b="1" dirty="0" smtClean="0">
                <a:solidFill>
                  <a:srgbClr val="002060"/>
                </a:solidFill>
              </a:rPr>
              <a:t>исполнение.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5122" name="Picture 2" descr="H:\Users\Дом\Desktop\о той весне\mq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8183"/>
            <a:ext cx="3507130" cy="28473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5582" y="494536"/>
            <a:ext cx="4707279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Оба клипа мне </a:t>
            </a:r>
            <a:r>
              <a:rPr lang="ru-RU" sz="2400" b="1" dirty="0" smtClean="0">
                <a:solidFill>
                  <a:srgbClr val="002060"/>
                </a:solidFill>
              </a:rPr>
              <a:t>очень </a:t>
            </a:r>
            <a:r>
              <a:rPr lang="ru-RU" sz="2400" b="1" dirty="0" smtClean="0">
                <a:solidFill>
                  <a:srgbClr val="002060"/>
                </a:solidFill>
              </a:rPr>
              <a:t>понравились, поэтому выбрать </a:t>
            </a:r>
            <a:r>
              <a:rPr lang="ru-RU" sz="2400" b="1" dirty="0">
                <a:solidFill>
                  <a:srgbClr val="002060"/>
                </a:solidFill>
              </a:rPr>
              <a:t>лучшее исполнение </a:t>
            </a:r>
            <a:r>
              <a:rPr lang="ru-RU" sz="2400" b="1" dirty="0" smtClean="0">
                <a:solidFill>
                  <a:srgbClr val="002060"/>
                </a:solidFill>
              </a:rPr>
              <a:t> нелегко!</a:t>
            </a:r>
          </a:p>
          <a:p>
            <a:pPr marL="0" indent="0" algn="just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Я считаю, что </a:t>
            </a:r>
            <a:r>
              <a:rPr lang="ru-RU" sz="2400" b="1" dirty="0" smtClean="0">
                <a:solidFill>
                  <a:srgbClr val="002060"/>
                </a:solidFill>
              </a:rPr>
              <a:t>каждый ансамбль по-своему</a:t>
            </a:r>
            <a:r>
              <a:rPr lang="ru-RU" sz="2400" b="1" dirty="0" smtClean="0">
                <a:solidFill>
                  <a:srgbClr val="002060"/>
                </a:solidFill>
              </a:rPr>
              <a:t> замечательно, </a:t>
            </a:r>
            <a:r>
              <a:rPr lang="ru-RU" sz="2400" b="1" dirty="0" smtClean="0">
                <a:solidFill>
                  <a:srgbClr val="002060"/>
                </a:solidFill>
              </a:rPr>
              <a:t>со старанием </a:t>
            </a:r>
            <a:r>
              <a:rPr lang="ru-RU" sz="2400" b="1" dirty="0" smtClean="0">
                <a:solidFill>
                  <a:srgbClr val="002060"/>
                </a:solidFill>
              </a:rPr>
              <a:t>спел </a:t>
            </a:r>
            <a:r>
              <a:rPr lang="ru-RU" sz="2400" b="1" dirty="0" smtClean="0">
                <a:solidFill>
                  <a:srgbClr val="002060"/>
                </a:solidFill>
              </a:rPr>
              <a:t>песню. 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Эта </a:t>
            </a:r>
            <a:r>
              <a:rPr lang="ru-RU" sz="2400" b="1" dirty="0" smtClean="0">
                <a:solidFill>
                  <a:srgbClr val="002060"/>
                </a:solidFill>
              </a:rPr>
              <a:t>песня заставляет нас еще раз вспомнить об ужасах той страшной войны, о которой мы знаем только из фильмов. Мы обязаны чтить память обо всех погибших, не забывать, какой ценой завоевана победа. </a:t>
            </a:r>
          </a:p>
          <a:p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6146" name="Picture 2" descr="H:\Users\Дом\Desktop\о той весне\PEdHkg2s8Q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18324" y="1620455"/>
            <a:ext cx="3675205" cy="4560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 algn="ctr">
              <a:buNone/>
            </a:pPr>
            <a:r>
              <a:rPr lang="ru-RU" sz="7800" dirty="0" smtClean="0">
                <a:solidFill>
                  <a:srgbClr val="002060"/>
                </a:solidFill>
              </a:rPr>
              <a:t>БЛАГОДАРЮ     ЗА </a:t>
            </a:r>
            <a:r>
              <a:rPr lang="ru-RU" sz="7800" dirty="0" smtClean="0">
                <a:solidFill>
                  <a:srgbClr val="002060"/>
                </a:solidFill>
              </a:rPr>
              <a:t>ВНИМАНИЕ!</a:t>
            </a:r>
            <a:endParaRPr lang="ru-RU" sz="7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5193" y="173620"/>
            <a:ext cx="6153573" cy="437523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Музыкальное </a:t>
            </a:r>
            <a:r>
              <a:rPr lang="ru-RU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произведение «О той весне…»  написала в </a:t>
            </a:r>
            <a:r>
              <a:rPr lang="ru-RU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2008 году  </a:t>
            </a:r>
            <a:r>
              <a:rPr lang="ru-RU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Елена Ильинична </a:t>
            </a:r>
            <a:r>
              <a:rPr lang="ru-RU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Плотникова – композитор</a:t>
            </a:r>
            <a:r>
              <a:rPr lang="ru-RU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, педагог </a:t>
            </a:r>
            <a:r>
              <a:rPr lang="ru-RU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высшей </a:t>
            </a:r>
            <a:r>
              <a:rPr lang="ru-RU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категории, лауреат музыкальных конкурсов, автор поэтических сборников</a:t>
            </a:r>
            <a:r>
              <a:rPr lang="ru-RU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«</a:t>
            </a:r>
            <a:r>
              <a:rPr lang="ru-RU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О той весне…»-это современная </a:t>
            </a:r>
            <a:r>
              <a:rPr lang="ru-RU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песня о Великой </a:t>
            </a:r>
            <a:r>
              <a:rPr lang="ru-RU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Отечественной войне, это словно взгляд из настоящего глазами современных детей  на героическое прошлое  их прадедов, их нелегкий путь к Победе в Великой Отечественной войне.</a:t>
            </a:r>
            <a:endParaRPr lang="ru-RU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pic>
        <p:nvPicPr>
          <p:cNvPr id="2050" name="Picture 2" descr="H:\Users\Дом\Desktop\о той весне\imgpreview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86008" y="2361235"/>
            <a:ext cx="2457992" cy="32409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1492" y="170445"/>
            <a:ext cx="5278057" cy="414691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Мы, дети,  знаем </a:t>
            </a:r>
            <a:r>
              <a:rPr lang="ru-RU" sz="2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о той войне из фильмов, из книг, из рассказов родственников. Почти у каждого в семье  есть </a:t>
            </a:r>
            <a:r>
              <a:rPr lang="ru-RU" sz="2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кто-то, </a:t>
            </a:r>
            <a:r>
              <a:rPr lang="ru-RU" sz="2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кто не вернулся с войны. Много и тех, кто пришел в родной дом с Победой. Дед и прадед автора песни воевали, дед Николай Николаевич Плотников дошел до Берлина, прадед Федор Павлович </a:t>
            </a:r>
            <a:r>
              <a:rPr lang="ru-RU" sz="2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Пугачев (ушедший </a:t>
            </a:r>
            <a:r>
              <a:rPr lang="ru-RU" sz="2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на войну  в первых днях начала войны-23.06.1941г.) погиб в 1942 году. </a:t>
            </a:r>
            <a:endParaRPr lang="ru-RU" sz="26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pic>
        <p:nvPicPr>
          <p:cNvPr id="3076" name="Picture 4" descr="H:\Users\Дом\Desktop\о той весне\27441d0335ba3785d53a98cc526f0cd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365" y="1794076"/>
            <a:ext cx="3044141" cy="2651206"/>
          </a:xfrm>
          <a:prstGeom prst="rect">
            <a:avLst/>
          </a:prstGeom>
          <a:noFill/>
        </p:spPr>
      </p:pic>
      <p:pic>
        <p:nvPicPr>
          <p:cNvPr id="3077" name="Picture 5" descr="H:\Users\Дом\Desktop\о той весне\imgpreview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45215" y="4583575"/>
            <a:ext cx="3090441" cy="19213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8345" y="601881"/>
            <a:ext cx="5926238" cy="541695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       Мой </a:t>
            </a:r>
            <a:r>
              <a:rPr lang="ru-RU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прадедушка </a:t>
            </a:r>
            <a:r>
              <a:rPr lang="ru-RU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Миниахметов</a:t>
            </a:r>
            <a:r>
              <a:rPr lang="ru-RU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Мингарай</a:t>
            </a:r>
            <a:r>
              <a:rPr lang="ru-RU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Миниахметович</a:t>
            </a:r>
            <a:r>
              <a:rPr lang="ru-RU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тоже воевал.  И примерно 10 лет назад стало известно, что он был награжден орденом « За боевые  заслуги» Указом Президиума Верховного Совета СССР от 23 июля 1944г.  Удостоверение к медали вручили в </a:t>
            </a:r>
            <a:r>
              <a:rPr lang="ru-RU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Янаульском</a:t>
            </a:r>
            <a:r>
              <a:rPr lang="ru-RU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военкомате его дочери, сестре моей бабушки, Марии </a:t>
            </a:r>
            <a:r>
              <a:rPr lang="ru-RU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Мингараевне</a:t>
            </a:r>
            <a:r>
              <a:rPr lang="ru-RU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. </a:t>
            </a:r>
            <a:endParaRPr lang="ru-RU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pic>
        <p:nvPicPr>
          <p:cNvPr id="1026" name="Picture 2" descr="H:\Users\Дом\Desktop\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5388" y="2129742"/>
            <a:ext cx="2818612" cy="35071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559" y="413514"/>
            <a:ext cx="6790722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dirty="0">
                <a:solidFill>
                  <a:srgbClr val="002060"/>
                </a:solidFill>
                <a:cs typeface="Times New Roman" panose="02020603050405020304" pitchFamily="18" charset="0"/>
              </a:rPr>
              <a:t>Слушая эту песню,  я представляю, как мой прадед воевал против фашистов и очень жаль, что он,   как и 27 миллионов солдат, погибших в  этой войне, не видели мир после войны, не      слышали нашу безмерную      благодарность…</a:t>
            </a:r>
          </a:p>
          <a:p>
            <a:pPr algn="just"/>
            <a:endParaRPr lang="ru-RU" dirty="0"/>
          </a:p>
        </p:txBody>
      </p:sp>
      <p:pic>
        <p:nvPicPr>
          <p:cNvPr id="4" name="Picture 2" descr="H:\Users\Дом\Desktop\о той весне\imgpreview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2438" y="3136741"/>
            <a:ext cx="5788530" cy="35187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9042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95556" y="416687"/>
            <a:ext cx="3374711" cy="336823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С 2009г. песня звучит  на многих концертах и конкурсах по всей стране и за рубежом. </a:t>
            </a:r>
            <a:endParaRPr lang="ru-RU" sz="2400" dirty="0" smtClean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Picture 4" descr="H:\Users\Дом\Desktop\imgpre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3495556" cy="2835797"/>
          </a:xfrm>
          <a:prstGeom prst="rect">
            <a:avLst/>
          </a:prstGeom>
          <a:noFill/>
        </p:spPr>
      </p:pic>
      <p:pic>
        <p:nvPicPr>
          <p:cNvPr id="3077" name="Picture 5" descr="H:\Users\Дом\Desktop\1460283605_bcd617f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01205" y="3275636"/>
            <a:ext cx="3842795" cy="358236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95423" y="2943497"/>
            <a:ext cx="4178461" cy="252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90000"/>
              </a:lnSpc>
              <a:spcBef>
                <a:spcPts val="1000"/>
              </a:spcBef>
            </a:pPr>
            <a:r>
              <a:rPr lang="ru-RU" sz="2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Песня </a:t>
            </a:r>
            <a:r>
              <a:rPr lang="ru-RU" sz="2600" b="1" dirty="0">
                <a:solidFill>
                  <a:srgbClr val="002060"/>
                </a:solidFill>
                <a:cs typeface="Times New Roman" panose="02020603050405020304" pitchFamily="18" charset="0"/>
              </a:rPr>
              <a:t>также сопровождала шествие Бессмертного полка и прозвучала очень мощно и пронзительно от имени Правнуков Великой Победы.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237" y="0"/>
            <a:ext cx="7886700" cy="1325563"/>
          </a:xfrm>
        </p:spPr>
        <p:txBody>
          <a:bodyPr/>
          <a:lstStyle/>
          <a:p>
            <a:pPr algn="ctr"/>
            <a:r>
              <a:rPr lang="ru-RU" b="1" i="1" dirty="0">
                <a:solidFill>
                  <a:srgbClr val="002060"/>
                </a:solidFill>
              </a:rPr>
              <a:t>Музыкальные краски:</a:t>
            </a:r>
            <a:br>
              <a:rPr lang="ru-RU" b="1" i="1" dirty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6998" y="694481"/>
            <a:ext cx="6447098" cy="505813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Лад-минор</a:t>
            </a:r>
            <a:endParaRPr lang="ru-RU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Ритм- острый, </a:t>
            </a:r>
            <a:r>
              <a:rPr lang="ru-RU" b="1" dirty="0" smtClean="0">
                <a:solidFill>
                  <a:srgbClr val="002060"/>
                </a:solidFill>
              </a:rPr>
              <a:t>пунктирный, синкопированный</a:t>
            </a:r>
            <a:endParaRPr lang="ru-RU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Темп- умеренный, </a:t>
            </a:r>
            <a:r>
              <a:rPr lang="en-US" b="1" dirty="0" smtClean="0">
                <a:solidFill>
                  <a:srgbClr val="002060"/>
                </a:solidFill>
              </a:rPr>
              <a:t>moderato</a:t>
            </a:r>
            <a:endParaRPr lang="ru-RU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Мелодия- </a:t>
            </a:r>
            <a:r>
              <a:rPr lang="ru-RU" b="1" dirty="0" smtClean="0">
                <a:solidFill>
                  <a:srgbClr val="002060"/>
                </a:solidFill>
              </a:rPr>
              <a:t>скачкообразная</a:t>
            </a:r>
            <a:endParaRPr lang="ru-RU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Динамика- </a:t>
            </a:r>
            <a:r>
              <a:rPr lang="ru-RU" b="1" dirty="0" smtClean="0">
                <a:solidFill>
                  <a:srgbClr val="002060"/>
                </a:solidFill>
              </a:rPr>
              <a:t>меццо-форте</a:t>
            </a:r>
            <a:endParaRPr lang="ru-RU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Тембр- аккомпанируют инструменты </a:t>
            </a:r>
            <a:r>
              <a:rPr lang="ru-RU" b="1" dirty="0" smtClean="0">
                <a:solidFill>
                  <a:srgbClr val="002060"/>
                </a:solidFill>
              </a:rPr>
              <a:t>оркестра</a:t>
            </a:r>
            <a:endParaRPr lang="ru-RU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Регистр- </a:t>
            </a:r>
            <a:r>
              <a:rPr lang="ru-RU" b="1" dirty="0" smtClean="0">
                <a:solidFill>
                  <a:srgbClr val="002060"/>
                </a:solidFill>
              </a:rPr>
              <a:t>средний</a:t>
            </a:r>
            <a:endParaRPr lang="ru-RU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Штрихи- нон </a:t>
            </a:r>
            <a:r>
              <a:rPr lang="ru-RU" b="1" dirty="0" smtClean="0">
                <a:solidFill>
                  <a:srgbClr val="002060"/>
                </a:solidFill>
              </a:rPr>
              <a:t>легато</a:t>
            </a:r>
            <a:endParaRPr lang="ru-RU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Форма- </a:t>
            </a:r>
            <a:r>
              <a:rPr lang="ru-RU" b="1" dirty="0" err="1" smtClean="0">
                <a:solidFill>
                  <a:srgbClr val="002060"/>
                </a:solidFill>
              </a:rPr>
              <a:t>двухчастная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</a:rPr>
              <a:t>куплетно</a:t>
            </a:r>
            <a:r>
              <a:rPr lang="ru-RU" b="1" dirty="0" smtClean="0">
                <a:solidFill>
                  <a:srgbClr val="002060"/>
                </a:solidFill>
              </a:rPr>
              <a:t>- </a:t>
            </a:r>
            <a:r>
              <a:rPr lang="ru-RU" b="1" dirty="0" err="1" smtClean="0">
                <a:solidFill>
                  <a:srgbClr val="002060"/>
                </a:solidFill>
              </a:rPr>
              <a:t>припевная</a:t>
            </a:r>
            <a:r>
              <a:rPr lang="ru-RU" b="1" dirty="0" smtClean="0">
                <a:solidFill>
                  <a:srgbClr val="002060"/>
                </a:solidFill>
              </a:rPr>
              <a:t> ( 2 куплета и припев)</a:t>
            </a:r>
            <a:endParaRPr lang="en-US" b="1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1027" name="Picture 3" descr="H:\Users\Дом\Desktop\о той весне\imgpreview (1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548" y="2476982"/>
            <a:ext cx="2627452" cy="15737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49123" y="2531637"/>
            <a:ext cx="8079130" cy="357657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     Первое </a:t>
            </a:r>
            <a:r>
              <a:rPr lang="ru-RU" sz="2400" b="1" dirty="0" smtClean="0">
                <a:solidFill>
                  <a:srgbClr val="002060"/>
                </a:solidFill>
              </a:rPr>
              <a:t>исполнение песни принадлежит московскому вокальному коллективу «</a:t>
            </a:r>
            <a:r>
              <a:rPr lang="ru-RU" sz="2400" b="1" dirty="0" err="1" smtClean="0">
                <a:solidFill>
                  <a:srgbClr val="002060"/>
                </a:solidFill>
              </a:rPr>
              <a:t>МультиКейс</a:t>
            </a:r>
            <a:r>
              <a:rPr lang="ru-RU" sz="2400" b="1" dirty="0" smtClean="0">
                <a:solidFill>
                  <a:srgbClr val="002060"/>
                </a:solidFill>
              </a:rPr>
              <a:t>», руководит которым Елена Плотникова, автор данной прекрасной пронзительной  песни.   </a:t>
            </a:r>
            <a:r>
              <a:rPr lang="ru-RU" sz="2400" b="1" dirty="0" smtClean="0">
                <a:solidFill>
                  <a:srgbClr val="002060"/>
                </a:solidFill>
              </a:rPr>
              <a:t>   </a:t>
            </a:r>
          </a:p>
          <a:p>
            <a:pPr marL="0" indent="0" algn="just">
              <a:buNone/>
            </a:pP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    </a:t>
            </a:r>
            <a:r>
              <a:rPr lang="ru-RU" sz="2400" b="1" dirty="0" smtClean="0">
                <a:solidFill>
                  <a:srgbClr val="002060"/>
                </a:solidFill>
              </a:rPr>
              <a:t>Дети  </a:t>
            </a:r>
            <a:r>
              <a:rPr lang="ru-RU" sz="2400" b="1" dirty="0" smtClean="0">
                <a:solidFill>
                  <a:srgbClr val="002060"/>
                </a:solidFill>
              </a:rPr>
              <a:t>исполнили песню великолепно,   вкладывая всю свою душу. Под белыми свитерами у детей видны красные шарфики, которые ассоциируются с красным галстуком. Таким образом они чувствовали себя поближе к тем временам  и считали   себя частичкой Победы.</a:t>
            </a:r>
          </a:p>
          <a:p>
            <a:endParaRPr lang="ru-RU" sz="2400" dirty="0" smtClean="0"/>
          </a:p>
          <a:p>
            <a:endParaRPr lang="ru-RU" sz="2400" dirty="0" smtClean="0"/>
          </a:p>
        </p:txBody>
      </p:sp>
      <p:pic>
        <p:nvPicPr>
          <p:cNvPr id="1026" name="Picture 2" descr="H:\Users\Дом\Desktop\о той весне\gdfApS0Flt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3183038" cy="2387279"/>
          </a:xfrm>
          <a:prstGeom prst="rect">
            <a:avLst/>
          </a:prstGeom>
          <a:noFill/>
        </p:spPr>
      </p:pic>
      <p:pic>
        <p:nvPicPr>
          <p:cNvPr id="4098" name="Picture 2" descr="H:\Users\Дом\Desktop\о той весне\SQm4FJycp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7732" y="0"/>
            <a:ext cx="2986268" cy="24580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79676" y="2349662"/>
            <a:ext cx="8137002" cy="382730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b="1" dirty="0" smtClean="0">
                <a:solidFill>
                  <a:srgbClr val="002060"/>
                </a:solidFill>
              </a:rPr>
              <a:t>Сюжет переносит наших героев в самое пекло </a:t>
            </a:r>
            <a:r>
              <a:rPr lang="ru-RU" b="1" dirty="0" smtClean="0">
                <a:solidFill>
                  <a:srgbClr val="002060"/>
                </a:solidFill>
              </a:rPr>
              <a:t>сражения – под </a:t>
            </a:r>
            <a:r>
              <a:rPr lang="ru-RU" b="1" dirty="0" smtClean="0">
                <a:solidFill>
                  <a:srgbClr val="002060"/>
                </a:solidFill>
              </a:rPr>
              <a:t>взрывы снарядов, на передовую, где навсегда остались миллионы советских  солдат. На время обычные школьники превратились в настоящих актеров. Съемки проходили  в реальных </a:t>
            </a:r>
            <a:r>
              <a:rPr lang="ru-RU" b="1" dirty="0" smtClean="0">
                <a:solidFill>
                  <a:srgbClr val="002060"/>
                </a:solidFill>
              </a:rPr>
              <a:t>условиях – на </a:t>
            </a:r>
            <a:r>
              <a:rPr lang="ru-RU" b="1" dirty="0" smtClean="0">
                <a:solidFill>
                  <a:srgbClr val="002060"/>
                </a:solidFill>
              </a:rPr>
              <a:t>поле. Дети, которые о войне знают только по рассказам родителей, смогли не только сыграть но и прожить историю «о той весне».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H:\Users\Дом\Desktop\о той весне\imgpreview (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33689" y="0"/>
            <a:ext cx="3110311" cy="2268638"/>
          </a:xfrm>
          <a:prstGeom prst="rect">
            <a:avLst/>
          </a:prstGeom>
          <a:noFill/>
        </p:spPr>
      </p:pic>
      <p:pic>
        <p:nvPicPr>
          <p:cNvPr id="2051" name="Picture 3" descr="H:\Users\Дом\Desktop\о той весне\imgpreview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148314" cy="2268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476</TotalTime>
  <Words>720</Words>
  <Application>Microsoft Office PowerPoint</Application>
  <PresentationFormat>Экран (4:3)</PresentationFormat>
  <Paragraphs>31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Музыкальные краски: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Артём Кулаков</dc:creator>
  <cp:lastModifiedBy>гузелия</cp:lastModifiedBy>
  <cp:revision>48</cp:revision>
  <dcterms:created xsi:type="dcterms:W3CDTF">2014-07-11T17:45:23Z</dcterms:created>
  <dcterms:modified xsi:type="dcterms:W3CDTF">2018-03-14T16:23:51Z</dcterms:modified>
</cp:coreProperties>
</file>