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57" r:id="rId4"/>
    <p:sldId id="259" r:id="rId5"/>
    <p:sldId id="291" r:id="rId6"/>
    <p:sldId id="285" r:id="rId7"/>
    <p:sldId id="288" r:id="rId8"/>
    <p:sldId id="293" r:id="rId9"/>
    <p:sldId id="292" r:id="rId10"/>
    <p:sldId id="287" r:id="rId11"/>
    <p:sldId id="281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9" d="100"/>
          <a:sy n="89" d="100"/>
        </p:scale>
        <p:origin x="360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Самая</a:t>
            </a:r>
            <a:r>
              <a:rPr lang="ru-RU" baseline="0" dirty="0" smtClean="0"/>
              <a:t> популярная песня о ВОВ в наши дни</a:t>
            </a:r>
            <a:endParaRPr lang="ru-RU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 той весне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2"/>
                <c:pt idx="0">
                  <c:v>какая песня самая популярная</c:v>
                </c:pt>
                <c:pt idx="1">
                  <c:v>какую вы бы хотели сейчас исполнить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33</c:v>
                </c:pt>
                <c:pt idx="1">
                  <c:v>33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2"/>
                <c:pt idx="0">
                  <c:v>какая песня самая популярная</c:v>
                </c:pt>
                <c:pt idx="1">
                  <c:v>какую вы бы хотели сейчас исполнить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другие песни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2"/>
                <c:pt idx="0">
                  <c:v>какая песня самая популярная</c:v>
                </c:pt>
                <c:pt idx="1">
                  <c:v>какую вы бы хотели сейчас исполнить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12</c:v>
                </c:pt>
                <c:pt idx="1">
                  <c:v>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08515392"/>
        <c:axId val="408516568"/>
      </c:barChart>
      <c:catAx>
        <c:axId val="408515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08516568"/>
        <c:crosses val="autoZero"/>
        <c:auto val="1"/>
        <c:lblAlgn val="ctr"/>
        <c:lblOffset val="100"/>
        <c:noMultiLvlLbl val="0"/>
      </c:catAx>
      <c:valAx>
        <c:axId val="408516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085153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666EC9A-7EA0-4C47-9DF6-BF1605355558}" type="datetimeFigureOut">
              <a:rPr lang="ru-RU" smtClean="0"/>
              <a:t>24.02.2018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CB00216-642D-4BBD-8275-75EC4A60F0CE}" type="slidenum">
              <a:rPr lang="ru-RU" smtClean="0"/>
              <a:t>‹#›</a:t>
            </a:fld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Прямоугольник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56" name="Прямоугольник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Прямоугольник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Прямоугольник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Прямоугольник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666EC9A-7EA0-4C47-9DF6-BF1605355558}" type="datetimeFigureOut">
              <a:rPr lang="ru-RU" smtClean="0"/>
              <a:t>24.02.2018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CB00216-642D-4BBD-8275-75EC4A60F0C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666EC9A-7EA0-4C47-9DF6-BF1605355558}" type="datetimeFigureOut">
              <a:rPr lang="ru-RU" smtClean="0"/>
              <a:t>24.02.2018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CB00216-642D-4BBD-8275-75EC4A60F0C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666EC9A-7EA0-4C47-9DF6-BF1605355558}" type="datetimeFigureOut">
              <a:rPr lang="ru-RU" smtClean="0"/>
              <a:t>24.02.2018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CB00216-642D-4BBD-8275-75EC4A60F0C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лилиния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Полилиния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Полилиния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Полилиния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Полилиния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Полилиния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Полилиния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Полилиния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Полилиния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Полилиния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Полилиния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Полилиния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Полилиния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Полилиния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666EC9A-7EA0-4C47-9DF6-BF1605355558}" type="datetimeFigureOut">
              <a:rPr lang="ru-RU" smtClean="0"/>
              <a:t>24.02.2018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CB00216-642D-4BBD-8275-75EC4A60F0CE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666EC9A-7EA0-4C47-9DF6-BF1605355558}" type="datetimeFigureOut">
              <a:rPr lang="ru-RU" smtClean="0"/>
              <a:t>24.02.2018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CB00216-642D-4BBD-8275-75EC4A60F0C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666EC9A-7EA0-4C47-9DF6-BF1605355558}" type="datetimeFigureOut">
              <a:rPr lang="ru-RU" smtClean="0"/>
              <a:t>24.02.2018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CB00216-642D-4BBD-8275-75EC4A60F0CE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Прямоугольник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Прямоугольник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Прямоугольник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666EC9A-7EA0-4C47-9DF6-BF1605355558}" type="datetimeFigureOut">
              <a:rPr lang="ru-RU" smtClean="0"/>
              <a:t>24.02.2018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CB00216-642D-4BBD-8275-75EC4A60F0C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666EC9A-7EA0-4C47-9DF6-BF1605355558}" type="datetimeFigureOut">
              <a:rPr lang="ru-RU" smtClean="0"/>
              <a:t>24.02.2018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CB00216-642D-4BBD-8275-75EC4A60F0C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666EC9A-7EA0-4C47-9DF6-BF1605355558}" type="datetimeFigureOut">
              <a:rPr lang="ru-RU" smtClean="0"/>
              <a:t>24.02.2018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CB00216-642D-4BBD-8275-75EC4A60F0C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grpSp>
        <p:nvGrpSpPr>
          <p:cNvPr id="14" name="Группа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Группа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5666EC9A-7EA0-4C47-9DF6-BF1605355558}" type="datetimeFigureOut">
              <a:rPr lang="ru-RU" smtClean="0"/>
              <a:t>24.02.2018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5CB00216-642D-4BBD-8275-75EC4A60F0C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Прямоугольник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5666EC9A-7EA0-4C47-9DF6-BF1605355558}" type="datetimeFigureOut">
              <a:rPr lang="ru-RU" smtClean="0"/>
              <a:t>24.02.2018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5CB00216-642D-4BBD-8275-75EC4A60F0CE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35696" y="4343400"/>
            <a:ext cx="7772400" cy="1975104"/>
          </a:xfrm>
        </p:spPr>
        <p:txBody>
          <a:bodyPr/>
          <a:lstStyle/>
          <a:p>
            <a:r>
              <a:rPr lang="ru-RU" sz="4400" i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</a:rPr>
              <a:t>«О той весне»</a:t>
            </a:r>
            <a:br>
              <a:rPr lang="ru-RU" sz="4400" i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</a:rPr>
            </a:br>
            <a:endParaRPr lang="ru-RU" sz="4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Mon Amour Two" pitchFamily="2" charset="0"/>
              </a:rPr>
              <a:t>Творческий проект</a:t>
            </a:r>
            <a:endParaRPr lang="ru-RU" sz="40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7583" y="6093296"/>
            <a:ext cx="74671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Mon Amour Two" pitchFamily="2" charset="0"/>
              </a:rPr>
              <a:t>Выполнил ученик </a:t>
            </a:r>
            <a:r>
              <a:rPr lang="ru-RU" sz="2800" dirty="0">
                <a:solidFill>
                  <a:schemeClr val="bg2">
                    <a:lumMod val="40000"/>
                    <a:lumOff val="60000"/>
                  </a:schemeClr>
                </a:solidFill>
                <a:latin typeface="Mon Amour Two" pitchFamily="2" charset="0"/>
              </a:rPr>
              <a:t>3</a:t>
            </a:r>
            <a:r>
              <a:rPr lang="ru-RU" sz="28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Mon Amour Two" pitchFamily="2" charset="0"/>
              </a:rPr>
              <a:t>в класса  Мурат </a:t>
            </a:r>
            <a:r>
              <a:rPr lang="ru-RU" sz="2800" dirty="0" err="1" smtClean="0">
                <a:solidFill>
                  <a:schemeClr val="bg2">
                    <a:lumMod val="40000"/>
                    <a:lumOff val="60000"/>
                  </a:schemeClr>
                </a:solidFill>
                <a:latin typeface="Mon Amour Two" pitchFamily="2" charset="0"/>
              </a:rPr>
              <a:t>Вахитов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3020"/>
            <a:ext cx="5651002" cy="3539996"/>
          </a:xfrm>
          <a:prstGeom prst="rect">
            <a:avLst/>
          </a:prstGeom>
        </p:spPr>
      </p:pic>
      <p:pic>
        <p:nvPicPr>
          <p:cNvPr id="4" name="Picture 2" descr="http://magicworld66.ru/images/000439_141167547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593" y="662940"/>
            <a:ext cx="4086225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Мультикейс (детский ансамбль) – И все о той весне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51010" y="555160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41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0"/>
            <a:ext cx="10764688" cy="6858000"/>
          </a:xfrm>
        </p:spPr>
      </p:pic>
    </p:spTree>
    <p:extLst>
      <p:ext uri="{BB962C8B-B14F-4D97-AF65-F5344CB8AC3E}">
        <p14:creationId xmlns:p14="http://schemas.microsoft.com/office/powerpoint/2010/main" val="58906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4" descr="http://lenagold.narod.ru/fon/clipart/v/vozd/vozd73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67" y="1277489"/>
            <a:ext cx="7772400" cy="4303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x-lines.ru/letters/i/cyrillicdreamy/1863/f2452c/42/0/4nkpdy6ozuembwcqfoopdb6tomemhego1membwf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615" y="4077072"/>
            <a:ext cx="55340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http://x-lines.ru/letters/i/cyrillicdreamy/1863/f2452c/42/0/4nqpbxqoswopbx6oz5em5wcy4napbcsozdemzwf64gy7ddbyfaonhebq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966" y="4941168"/>
            <a:ext cx="47593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7737">
            <a:off x="-520397" y="5325744"/>
            <a:ext cx="47625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550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3984" y="-747464"/>
            <a:ext cx="7772400" cy="914400"/>
          </a:xfrm>
        </p:spPr>
        <p:txBody>
          <a:bodyPr/>
          <a:lstStyle/>
          <a:p>
            <a:r>
              <a:rPr lang="ru-RU" i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</a:rPr>
              <a:t>        </a:t>
            </a:r>
            <a:endParaRPr lang="ru-RU" sz="6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4400" y="166936"/>
            <a:ext cx="7772400" cy="6188624"/>
          </a:xfrm>
        </p:spPr>
        <p:txBody>
          <a:bodyPr>
            <a:noAutofit/>
          </a:bodyPr>
          <a:lstStyle/>
          <a:p>
            <a:r>
              <a:rPr lang="ru-RU" sz="1800" dirty="0"/>
              <a:t>Песня "О той весне" написана в самом начале 21 века - автор стихов и музыки - Елена Плотникова. Год создания –2009. Эта песня - словно взгляд из настоящего глазами современных детей - на героическое прошлое их прадедов, их нелёгкий путь к Победе в Великой Отечественной войне. Дети знают о той войне из фильмов, книг, из рассказов родственников. Почти у каждого в семье есть кто-то, кто не вернулся с войны. Много и тех, кто пришел в родной дом с Победой. Дед и прадед автора песни Елены Ильиничны воевали, дед Николай Николаевич Плотников дошел до Берлина, прадед Фёдор Павлович Пугачев, ушедший на вону 23 июня 41-го, погиб в 1942 году. В песне - надежда и вера в свою страну, благодарность за Великий подвиг солдат и офицеров. Первое исполнение песни принадлежит московскому вокальному коллективу "</a:t>
            </a:r>
            <a:r>
              <a:rPr lang="ru-RU" sz="1800" dirty="0" smtClean="0"/>
              <a:t>Мульти Кейс</a:t>
            </a:r>
            <a:r>
              <a:rPr lang="ru-RU" sz="1800" dirty="0"/>
              <a:t>", руководит которым Елена Ильинична Плотникова (композитор, педагог Высшей категории, Лауреат музыкальных конкурсов, автор поэтических сборников) С 2009 года песня звучит на многих концертах и конкурсах по всей стране и за рубежом, выходят записи на аудио-дисках. 9 мая 2015 года во Владикавказе состоялся Юбилейный Парад Победы, на котором прозвучала песня «О той весне» в исполнении Муниципального хора мальчиков. Песня также сопровождала шествие Бессмертного полка и прозвучала очень мощно и пронзительно от имени Правнуков Великой Победы. К Юбилею Победы в мае 2015 года на Пятом Российском Федеральном телеканале снят клип на песню "О той весне" режиссера Бориса </a:t>
            </a:r>
            <a:r>
              <a:rPr lang="ru-RU" sz="1800" dirty="0" err="1"/>
              <a:t>Деденёва</a:t>
            </a:r>
            <a:r>
              <a:rPr lang="ru-RU" sz="1800" dirty="0"/>
              <a:t> с участием взрослых и юных </a:t>
            </a:r>
            <a:r>
              <a:rPr lang="ru-RU" sz="1800" dirty="0" smtClean="0"/>
              <a:t>артистов</a:t>
            </a:r>
            <a:r>
              <a:rPr lang="ru-RU" sz="1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1546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</a:rPr>
              <a:t> </a:t>
            </a:r>
            <a:r>
              <a:rPr lang="ru-RU" i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</a:rPr>
              <a:t>     </a:t>
            </a:r>
            <a:endParaRPr lang="ru-RU" sz="6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0"/>
            <a:ext cx="8748464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512064"/>
            <a:ext cx="7772400" cy="5230816"/>
          </a:xfrm>
        </p:spPr>
        <p:txBody>
          <a:bodyPr>
            <a:normAutofit fontScale="85000" lnSpcReduction="20000"/>
          </a:bodyPr>
          <a:lstStyle/>
          <a:p>
            <a:r>
              <a:rPr lang="ru-RU" dirty="0">
                <a:solidFill>
                  <a:srgbClr val="FFFF00"/>
                </a:solidFill>
              </a:rPr>
              <a:t>Эта песня  - словно взгляд из настоящего глазами </a:t>
            </a:r>
          </a:p>
          <a:p>
            <a:r>
              <a:rPr lang="ru-RU" dirty="0">
                <a:solidFill>
                  <a:srgbClr val="FFFF00"/>
                </a:solidFill>
              </a:rPr>
              <a:t>современных детей - на героическое прошлое их прадедов, </a:t>
            </a:r>
          </a:p>
          <a:p>
            <a:r>
              <a:rPr lang="ru-RU" dirty="0">
                <a:solidFill>
                  <a:srgbClr val="FFFF00"/>
                </a:solidFill>
              </a:rPr>
              <a:t>их нелёгкий путь к Победе в Великой Отечественной войне. </a:t>
            </a:r>
          </a:p>
          <a:p>
            <a:r>
              <a:rPr lang="ru-RU" dirty="0">
                <a:solidFill>
                  <a:srgbClr val="FFFF00"/>
                </a:solidFill>
              </a:rPr>
              <a:t>Дети знают о той войне из фильмов, книг, из рассказов родственников.</a:t>
            </a:r>
          </a:p>
          <a:p>
            <a:r>
              <a:rPr lang="ru-RU" dirty="0">
                <a:solidFill>
                  <a:srgbClr val="FFFF00"/>
                </a:solidFill>
              </a:rPr>
              <a:t> Почти у каждого в семье есть кто-то, кто не вернулся с войны. </a:t>
            </a:r>
          </a:p>
          <a:p>
            <a:r>
              <a:rPr lang="ru-RU" dirty="0">
                <a:solidFill>
                  <a:srgbClr val="FFFF00"/>
                </a:solidFill>
              </a:rPr>
              <a:t>Много и тех, кто пришел в родной дом с Победой.</a:t>
            </a:r>
          </a:p>
          <a:p>
            <a:r>
              <a:rPr lang="ru-RU" dirty="0">
                <a:solidFill>
                  <a:srgbClr val="FFFF00"/>
                </a:solidFill>
              </a:rPr>
              <a:t>В песне - надежда и вера в свою страну, </a:t>
            </a:r>
          </a:p>
          <a:p>
            <a:r>
              <a:rPr lang="ru-RU" dirty="0">
                <a:solidFill>
                  <a:srgbClr val="FFFF00"/>
                </a:solidFill>
              </a:rPr>
              <a:t>благодарность за Великий подвиг солдат и офицеров.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2973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 flipV="1">
            <a:off x="1115616" y="116632"/>
            <a:ext cx="7772400" cy="432048"/>
          </a:xfrm>
        </p:spPr>
        <p:txBody>
          <a:bodyPr/>
          <a:lstStyle/>
          <a:p>
            <a:endParaRPr lang="ru-RU" sz="6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0"/>
            <a:ext cx="8748464" cy="6858000"/>
          </a:xfrm>
          <a:prstGeom prst="rect">
            <a:avLst/>
          </a:prstGeom>
        </p:spPr>
      </p:pic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914400" y="548680"/>
            <a:ext cx="7772400" cy="5806880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>
                <a:solidFill>
                  <a:srgbClr val="00B0F0"/>
                </a:solidFill>
              </a:rPr>
              <a:t>Елена Плотникова закончила отделение эстрадной музыки СПб Академии культуры по специальности «Искусство эстрады» с присвоением квалификации «Руководитель эстрадного ансамбля, вокалист».</a:t>
            </a:r>
          </a:p>
          <a:p>
            <a:r>
              <a:rPr lang="ru-RU" b="1" dirty="0">
                <a:solidFill>
                  <a:srgbClr val="00B0F0"/>
                </a:solidFill>
              </a:rPr>
              <a:t>Елена Ильинична – педагог дополнительного образования Высшей квалификационной категории в музыкальных коллективах с большим опытом работы, </a:t>
            </a:r>
            <a:br>
              <a:rPr lang="ru-RU" b="1" dirty="0">
                <a:solidFill>
                  <a:srgbClr val="00B0F0"/>
                </a:solidFill>
              </a:rPr>
            </a:br>
            <a:r>
              <a:rPr lang="ru-RU" b="1" dirty="0">
                <a:solidFill>
                  <a:srgbClr val="00B0F0"/>
                </a:solidFill>
              </a:rPr>
              <a:t>закончила курсы повышения квалификации «Сценарно-режиссерское мастерство» и «Модель профессиональной деятельности педагогов дополнительного </a:t>
            </a:r>
            <a:r>
              <a:rPr lang="ru-RU" b="1" dirty="0" smtClean="0">
                <a:solidFill>
                  <a:srgbClr val="00B0F0"/>
                </a:solidFill>
              </a:rPr>
              <a:t>образования ». Лауреат </a:t>
            </a:r>
            <a:r>
              <a:rPr lang="ru-RU" b="1" dirty="0">
                <a:solidFill>
                  <a:srgbClr val="00B0F0"/>
                </a:solidFill>
              </a:rPr>
              <a:t>и обладатель специальных дипломов жюри конкурса педагогического мастерства "Признание"  в номинациях "Мастер-виртуоз" и "Учитель-ученик".</a:t>
            </a:r>
            <a:endParaRPr lang="ru-RU" dirty="0">
              <a:solidFill>
                <a:srgbClr val="00B0F0"/>
              </a:solidFill>
            </a:endParaRPr>
          </a:p>
          <a:p>
            <a:r>
              <a:rPr lang="ru-RU" b="1" dirty="0">
                <a:solidFill>
                  <a:srgbClr val="00B0F0"/>
                </a:solidFill>
              </a:rPr>
              <a:t>Лауреат Всероссийской Премии Детское Признание.</a:t>
            </a:r>
            <a:endParaRPr lang="ru-RU" dirty="0">
              <a:solidFill>
                <a:srgbClr val="00B0F0"/>
              </a:solidFill>
            </a:endParaRPr>
          </a:p>
          <a:p>
            <a:r>
              <a:rPr lang="ru-RU" b="1" dirty="0">
                <a:solidFill>
                  <a:srgbClr val="00B0F0"/>
                </a:solidFill>
              </a:rPr>
              <a:t>Ее песни звучат в теле- и радио-эфирах, она автор гимнов многих творческих фестивалей, в Москве вышли сборники стихов и песен Елены Плотниковой, куда вошли стихи и песни для детей и взрослых.</a:t>
            </a:r>
            <a:endParaRPr lang="ru-RU" dirty="0">
              <a:solidFill>
                <a:srgbClr val="00B0F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223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88640"/>
            <a:ext cx="7772400" cy="936104"/>
          </a:xfrm>
        </p:spPr>
        <p:txBody>
          <a:bodyPr/>
          <a:lstStyle/>
          <a:p>
            <a:r>
              <a:rPr lang="ru-RU" sz="5400" i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</a:rPr>
              <a:t>Музыкальные краски</a:t>
            </a:r>
            <a:endParaRPr lang="ru-RU" sz="5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24744"/>
            <a:ext cx="8820472" cy="5733256"/>
          </a:xfrm>
        </p:spPr>
      </p:pic>
      <p:sp>
        <p:nvSpPr>
          <p:cNvPr id="6" name="TextBox 5"/>
          <p:cNvSpPr txBox="1"/>
          <p:nvPr/>
        </p:nvSpPr>
        <p:spPr>
          <a:xfrm>
            <a:off x="897532" y="1628800"/>
            <a:ext cx="6036461" cy="44935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Характер- </a:t>
            </a:r>
            <a:r>
              <a:rPr lang="ru-RU" dirty="0" smtClean="0"/>
              <a:t> </a:t>
            </a:r>
            <a:r>
              <a:rPr lang="ru-RU" dirty="0"/>
              <a:t>светлый, взволнованный, с большим чувством.</a:t>
            </a:r>
          </a:p>
          <a:p>
            <a:endParaRPr lang="ru-RU" dirty="0"/>
          </a:p>
          <a:p>
            <a:r>
              <a:rPr lang="ru-RU" dirty="0"/>
              <a:t>Лад- минор</a:t>
            </a:r>
          </a:p>
          <a:p>
            <a:endParaRPr lang="ru-RU" dirty="0"/>
          </a:p>
          <a:p>
            <a:r>
              <a:rPr lang="ru-RU" dirty="0"/>
              <a:t>Темп- умеренный</a:t>
            </a:r>
          </a:p>
          <a:p>
            <a:endParaRPr lang="ru-RU" dirty="0"/>
          </a:p>
          <a:p>
            <a:r>
              <a:rPr lang="ru-RU" dirty="0"/>
              <a:t>Динамика- спокойная</a:t>
            </a:r>
          </a:p>
          <a:p>
            <a:endParaRPr lang="ru-RU" dirty="0"/>
          </a:p>
          <a:p>
            <a:r>
              <a:rPr lang="ru-RU" dirty="0"/>
              <a:t>Штрихи- легато</a:t>
            </a:r>
          </a:p>
          <a:p>
            <a:endParaRPr lang="ru-RU" dirty="0"/>
          </a:p>
          <a:p>
            <a:r>
              <a:rPr lang="ru-RU" dirty="0"/>
              <a:t>Мелодия- </a:t>
            </a:r>
            <a:r>
              <a:rPr lang="ru-RU" dirty="0" err="1"/>
              <a:t>плавная,развитая</a:t>
            </a:r>
            <a:r>
              <a:rPr lang="ru-RU" dirty="0"/>
              <a:t>, красивая, трогательная</a:t>
            </a:r>
          </a:p>
          <a:p>
            <a:r>
              <a:rPr lang="ru-RU" dirty="0"/>
              <a:t>                                     </a:t>
            </a:r>
            <a:r>
              <a:rPr lang="ru-RU" sz="3200" dirty="0"/>
              <a:t>Форма произведения</a:t>
            </a:r>
          </a:p>
          <a:p>
            <a:endParaRPr lang="ru-RU" sz="2000" dirty="0"/>
          </a:p>
          <a:p>
            <a:r>
              <a:rPr lang="ru-RU" dirty="0"/>
              <a:t> </a:t>
            </a:r>
            <a:r>
              <a:rPr lang="ru-RU" dirty="0" smtClean="0"/>
              <a:t>песня написана </a:t>
            </a:r>
            <a:r>
              <a:rPr lang="ru-RU" dirty="0"/>
              <a:t>в </a:t>
            </a:r>
            <a:r>
              <a:rPr lang="ru-RU" dirty="0" smtClean="0"/>
              <a:t> </a:t>
            </a:r>
            <a:r>
              <a:rPr lang="ru-RU" dirty="0"/>
              <a:t>двухчастной </a:t>
            </a:r>
            <a:r>
              <a:rPr lang="ru-RU" dirty="0" smtClean="0"/>
              <a:t>форме (</a:t>
            </a:r>
            <a:r>
              <a:rPr lang="ru-RU" dirty="0" err="1" smtClean="0"/>
              <a:t>куплнтной</a:t>
            </a:r>
            <a:r>
              <a:rPr lang="ru-RU" dirty="0" smtClean="0"/>
              <a:t>)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1690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</a:rPr>
              <a:t>Домра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-963488"/>
            <a:ext cx="8748464" cy="8568952"/>
          </a:xfrm>
        </p:spPr>
      </p:pic>
      <p:sp>
        <p:nvSpPr>
          <p:cNvPr id="3" name="TextBox 2"/>
          <p:cNvSpPr txBox="1"/>
          <p:nvPr/>
        </p:nvSpPr>
        <p:spPr>
          <a:xfrm>
            <a:off x="400989" y="-11469"/>
            <a:ext cx="8725787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FF00"/>
                </a:solidFill>
              </a:rPr>
              <a:t>Этот ролик я впервые увидел по телевизору. Мне сразу </a:t>
            </a:r>
          </a:p>
          <a:p>
            <a:r>
              <a:rPr lang="ru-RU" sz="2400" dirty="0" smtClean="0">
                <a:solidFill>
                  <a:srgbClr val="FFFF00"/>
                </a:solidFill>
              </a:rPr>
              <a:t>понравилась эта песня. Она вызвала бурю эмоций. Сразу же </a:t>
            </a:r>
          </a:p>
          <a:p>
            <a:r>
              <a:rPr lang="ru-RU" sz="2400" dirty="0" smtClean="0">
                <a:solidFill>
                  <a:srgbClr val="FFFF00"/>
                </a:solidFill>
              </a:rPr>
              <a:t>захотелось ее выучить.</a:t>
            </a:r>
            <a:endParaRPr lang="ru-RU" sz="2400" dirty="0">
              <a:solidFill>
                <a:srgbClr val="FFFF00"/>
              </a:solidFill>
            </a:endParaRPr>
          </a:p>
          <a:p>
            <a:r>
              <a:rPr lang="ru-RU" sz="2400" dirty="0" smtClean="0">
                <a:solidFill>
                  <a:srgbClr val="FFFF00"/>
                </a:solidFill>
              </a:rPr>
              <a:t>Она и о войне, и о нас. Особенно этот ролик. Когда я его вижу,</a:t>
            </a:r>
          </a:p>
          <a:p>
            <a:r>
              <a:rPr lang="ru-RU" sz="2400" dirty="0" smtClean="0">
                <a:solidFill>
                  <a:srgbClr val="FFFF00"/>
                </a:solidFill>
              </a:rPr>
              <a:t> мне кажется, что это я попал на фронт и помогаю солдатам.</a:t>
            </a:r>
          </a:p>
          <a:p>
            <a:r>
              <a:rPr lang="ru-RU" sz="2400" dirty="0" smtClean="0">
                <a:solidFill>
                  <a:srgbClr val="FFFF00"/>
                </a:solidFill>
              </a:rPr>
              <a:t> Даже слезы появляются на глазах </a:t>
            </a:r>
          </a:p>
          <a:p>
            <a:r>
              <a:rPr lang="ru-RU" sz="2400" dirty="0" smtClean="0">
                <a:solidFill>
                  <a:srgbClr val="FFFF00"/>
                </a:solidFill>
              </a:rPr>
              <a:t>Я думаю, что именно благодаря этому ролику песня стала такой</a:t>
            </a:r>
          </a:p>
          <a:p>
            <a:r>
              <a:rPr lang="ru-RU" sz="2400" dirty="0" smtClean="0">
                <a:solidFill>
                  <a:srgbClr val="FFFF00"/>
                </a:solidFill>
              </a:rPr>
              <a:t> популярной. </a:t>
            </a:r>
          </a:p>
          <a:p>
            <a:r>
              <a:rPr lang="ru-RU" sz="2400" dirty="0" smtClean="0">
                <a:solidFill>
                  <a:srgbClr val="FFFF00"/>
                </a:solidFill>
              </a:rPr>
              <a:t>Так как многие ребята представили себя там, на фронте.</a:t>
            </a:r>
          </a:p>
          <a:p>
            <a:r>
              <a:rPr lang="ru-RU" sz="2400" dirty="0" smtClean="0">
                <a:solidFill>
                  <a:srgbClr val="FFFF00"/>
                </a:solidFill>
              </a:rPr>
              <a:t> И война стала казаться не каким то далеким событием, а </a:t>
            </a:r>
          </a:p>
          <a:p>
            <a:r>
              <a:rPr lang="ru-RU" sz="2400" dirty="0" smtClean="0">
                <a:solidFill>
                  <a:srgbClr val="FFFF00"/>
                </a:solidFill>
              </a:rPr>
              <a:t>реальным.</a:t>
            </a:r>
          </a:p>
          <a:p>
            <a:r>
              <a:rPr lang="ru-RU" sz="2400" dirty="0" smtClean="0">
                <a:solidFill>
                  <a:srgbClr val="FFFF00"/>
                </a:solidFill>
              </a:rPr>
              <a:t> Я люблю читать исторические книги. Мне хочется как можно</a:t>
            </a:r>
          </a:p>
          <a:p>
            <a:r>
              <a:rPr lang="ru-RU" sz="2400" dirty="0" smtClean="0">
                <a:solidFill>
                  <a:srgbClr val="FFFF00"/>
                </a:solidFill>
              </a:rPr>
              <a:t> больше знать об истории моей страны и моей семьи.</a:t>
            </a:r>
          </a:p>
          <a:p>
            <a:r>
              <a:rPr lang="ru-RU" sz="2400" dirty="0" smtClean="0">
                <a:solidFill>
                  <a:srgbClr val="FFFF00"/>
                </a:solidFill>
              </a:rPr>
              <a:t> Я собрал свою родословную. И буду продолжать эту работу</a:t>
            </a:r>
          </a:p>
        </p:txBody>
      </p:sp>
    </p:spTree>
    <p:extLst>
      <p:ext uri="{BB962C8B-B14F-4D97-AF65-F5344CB8AC3E}">
        <p14:creationId xmlns:p14="http://schemas.microsoft.com/office/powerpoint/2010/main" val="3078423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756576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3705" y="532021"/>
            <a:ext cx="8889165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FF00"/>
                </a:solidFill>
              </a:rPr>
              <a:t>Этот ролик я увидел впервые. Он мне тоже понравился.</a:t>
            </a:r>
          </a:p>
          <a:p>
            <a:r>
              <a:rPr lang="ru-RU" sz="2400" dirty="0" smtClean="0">
                <a:solidFill>
                  <a:srgbClr val="FFFF00"/>
                </a:solidFill>
              </a:rPr>
              <a:t> Когда я его увидел мне сразу представились дети</a:t>
            </a:r>
          </a:p>
          <a:p>
            <a:r>
              <a:rPr lang="ru-RU" sz="2400" dirty="0" smtClean="0">
                <a:solidFill>
                  <a:srgbClr val="FFFF00"/>
                </a:solidFill>
              </a:rPr>
              <a:t> с ограниченными возможностями. Ведь они не могут услышать </a:t>
            </a:r>
          </a:p>
          <a:p>
            <a:r>
              <a:rPr lang="ru-RU" sz="2400" dirty="0">
                <a:solidFill>
                  <a:srgbClr val="FFFF00"/>
                </a:solidFill>
              </a:rPr>
              <a:t>п</a:t>
            </a:r>
            <a:r>
              <a:rPr lang="ru-RU" sz="2400" dirty="0" smtClean="0">
                <a:solidFill>
                  <a:srgbClr val="FFFF00"/>
                </a:solidFill>
              </a:rPr>
              <a:t>есню. А в этом ролике и им дана возможность услышать то, </a:t>
            </a:r>
          </a:p>
          <a:p>
            <a:r>
              <a:rPr lang="ru-RU" sz="2400" dirty="0" smtClean="0">
                <a:solidFill>
                  <a:srgbClr val="FFFF00"/>
                </a:solidFill>
              </a:rPr>
              <a:t>что нравится многим их сверстникам, исполнять ее</a:t>
            </a:r>
          </a:p>
          <a:p>
            <a:r>
              <a:rPr lang="ru-RU" sz="2400" dirty="0" smtClean="0">
                <a:solidFill>
                  <a:srgbClr val="FFFF00"/>
                </a:solidFill>
              </a:rPr>
              <a:t> Девочки исполняют песню с душой.</a:t>
            </a:r>
          </a:p>
          <a:p>
            <a:r>
              <a:rPr lang="ru-RU" sz="2400" dirty="0" smtClean="0">
                <a:solidFill>
                  <a:srgbClr val="FFFF00"/>
                </a:solidFill>
              </a:rPr>
              <a:t> Еще мне понравился этот монумент «Пусть всегда будет солнце»</a:t>
            </a:r>
            <a:endParaRPr lang="ru-RU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995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33794"/>
            <a:ext cx="9284280" cy="6824206"/>
          </a:xfrm>
        </p:spPr>
      </p:pic>
      <p:sp>
        <p:nvSpPr>
          <p:cNvPr id="5" name="TextBox 4"/>
          <p:cNvSpPr txBox="1"/>
          <p:nvPr/>
        </p:nvSpPr>
        <p:spPr>
          <a:xfrm>
            <a:off x="673589" y="969264"/>
            <a:ext cx="8540415" cy="25237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7030A0"/>
                </a:solidFill>
              </a:rPr>
              <a:t>Когда в школе объявили конкурс хоров на военную тему мы сразу выбрали </a:t>
            </a:r>
            <a:endParaRPr lang="ru-RU" sz="2000" dirty="0" smtClean="0">
              <a:solidFill>
                <a:srgbClr val="7030A0"/>
              </a:solidFill>
            </a:endParaRPr>
          </a:p>
          <a:p>
            <a:r>
              <a:rPr lang="ru-RU" sz="2000" dirty="0" smtClean="0">
                <a:solidFill>
                  <a:srgbClr val="7030A0"/>
                </a:solidFill>
              </a:rPr>
              <a:t>эту </a:t>
            </a:r>
            <a:r>
              <a:rPr lang="ru-RU" sz="2000" dirty="0">
                <a:solidFill>
                  <a:srgbClr val="7030A0"/>
                </a:solidFill>
              </a:rPr>
              <a:t>песню. Она понравилась всем ребятам . Мы много репетировали </a:t>
            </a:r>
            <a:r>
              <a:rPr lang="ru-RU" sz="2000" dirty="0" smtClean="0">
                <a:solidFill>
                  <a:srgbClr val="7030A0"/>
                </a:solidFill>
              </a:rPr>
              <a:t>.</a:t>
            </a:r>
          </a:p>
          <a:p>
            <a:r>
              <a:rPr lang="ru-RU" sz="2000" dirty="0" smtClean="0">
                <a:solidFill>
                  <a:srgbClr val="7030A0"/>
                </a:solidFill>
              </a:rPr>
              <a:t> </a:t>
            </a:r>
            <a:r>
              <a:rPr lang="ru-RU" sz="2000" dirty="0">
                <a:solidFill>
                  <a:srgbClr val="7030A0"/>
                </a:solidFill>
              </a:rPr>
              <a:t>И заняли первое место в конкурсе. Потом девочки из нашего класса </a:t>
            </a:r>
            <a:r>
              <a:rPr lang="ru-RU" sz="2000" dirty="0" smtClean="0">
                <a:solidFill>
                  <a:srgbClr val="7030A0"/>
                </a:solidFill>
              </a:rPr>
              <a:t>пели</a:t>
            </a:r>
          </a:p>
          <a:p>
            <a:r>
              <a:rPr lang="ru-RU" sz="2000" dirty="0" smtClean="0">
                <a:solidFill>
                  <a:srgbClr val="7030A0"/>
                </a:solidFill>
              </a:rPr>
              <a:t> </a:t>
            </a:r>
            <a:r>
              <a:rPr lang="ru-RU" sz="2000" dirty="0">
                <a:solidFill>
                  <a:srgbClr val="7030A0"/>
                </a:solidFill>
              </a:rPr>
              <a:t>эту песню на городском конкурсе и тоже победили. Сейчас эта песня </a:t>
            </a:r>
            <a:r>
              <a:rPr lang="ru-RU" sz="2000" dirty="0" smtClean="0">
                <a:solidFill>
                  <a:srgbClr val="7030A0"/>
                </a:solidFill>
              </a:rPr>
              <a:t>одна</a:t>
            </a:r>
          </a:p>
          <a:p>
            <a:r>
              <a:rPr lang="ru-RU" sz="2000" dirty="0" smtClean="0">
                <a:solidFill>
                  <a:srgbClr val="7030A0"/>
                </a:solidFill>
              </a:rPr>
              <a:t> </a:t>
            </a:r>
            <a:r>
              <a:rPr lang="ru-RU" sz="2000" dirty="0">
                <a:solidFill>
                  <a:srgbClr val="7030A0"/>
                </a:solidFill>
              </a:rPr>
              <a:t>из самых популярных в нашей гимназии</a:t>
            </a:r>
          </a:p>
          <a:p>
            <a:r>
              <a:rPr lang="ru-RU" sz="2000" dirty="0">
                <a:solidFill>
                  <a:srgbClr val="7030A0"/>
                </a:solidFill>
              </a:rPr>
              <a:t>Мы всей школой поем ее на уроках музыки</a:t>
            </a:r>
            <a:r>
              <a:rPr lang="ru-RU" sz="2000" dirty="0" smtClean="0">
                <a:solidFill>
                  <a:srgbClr val="7030A0"/>
                </a:solidFill>
              </a:rPr>
              <a:t>.</a:t>
            </a:r>
          </a:p>
          <a:p>
            <a:r>
              <a:rPr lang="ru-RU" sz="2000" dirty="0" smtClean="0">
                <a:solidFill>
                  <a:srgbClr val="7030A0"/>
                </a:solidFill>
              </a:rPr>
              <a:t> </a:t>
            </a:r>
            <a:r>
              <a:rPr lang="ru-RU" sz="2000" dirty="0">
                <a:solidFill>
                  <a:srgbClr val="7030A0"/>
                </a:solidFill>
              </a:rPr>
              <a:t>Я провел социологический опрос</a:t>
            </a:r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638418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</a:rPr>
              <a:t>Социологический опрос</a:t>
            </a:r>
            <a:endParaRPr lang="ru-RU" dirty="0"/>
          </a:p>
        </p:txBody>
      </p:sp>
      <p:graphicFrame>
        <p:nvGraphicFramePr>
          <p:cNvPr id="13" name="Объект 1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9594141"/>
              </p:ext>
            </p:extLst>
          </p:nvPr>
        </p:nvGraphicFramePr>
        <p:xfrm>
          <a:off x="914400" y="1784350"/>
          <a:ext cx="77724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4757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Метро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Метро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466</TotalTime>
  <Words>728</Words>
  <Application>Microsoft Office PowerPoint</Application>
  <PresentationFormat>Экран (4:3)</PresentationFormat>
  <Paragraphs>64</Paragraphs>
  <Slides>11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Consolas</vt:lpstr>
      <vt:lpstr>Corbel</vt:lpstr>
      <vt:lpstr>Mon Amour Two</vt:lpstr>
      <vt:lpstr>Wingdings</vt:lpstr>
      <vt:lpstr>Wingdings 2</vt:lpstr>
      <vt:lpstr>Wingdings 3</vt:lpstr>
      <vt:lpstr>Метро</vt:lpstr>
      <vt:lpstr>«О той весне» </vt:lpstr>
      <vt:lpstr>        </vt:lpstr>
      <vt:lpstr>      </vt:lpstr>
      <vt:lpstr>Презентация PowerPoint</vt:lpstr>
      <vt:lpstr>Музыкальные краски</vt:lpstr>
      <vt:lpstr>Домра</vt:lpstr>
      <vt:lpstr>Презентация PowerPoint</vt:lpstr>
      <vt:lpstr>Презентация PowerPoint</vt:lpstr>
      <vt:lpstr>Социологический опрос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Фортепиано- мой любимый        инструмент</dc:title>
  <dc:creator>evgeniya</dc:creator>
  <cp:lastModifiedBy>Пользователь Windows</cp:lastModifiedBy>
  <cp:revision>40</cp:revision>
  <dcterms:created xsi:type="dcterms:W3CDTF">2017-03-15T16:48:05Z</dcterms:created>
  <dcterms:modified xsi:type="dcterms:W3CDTF">2018-02-24T08:58:41Z</dcterms:modified>
</cp:coreProperties>
</file>