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9" r:id="rId4"/>
    <p:sldId id="260" r:id="rId5"/>
    <p:sldId id="257" r:id="rId6"/>
    <p:sldId id="261"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62" autoAdjust="0"/>
    <p:restoredTop sz="94660"/>
  </p:normalViewPr>
  <p:slideViewPr>
    <p:cSldViewPr>
      <p:cViewPr varScale="1">
        <p:scale>
          <a:sx n="106" d="100"/>
          <a:sy n="106" d="100"/>
        </p:scale>
        <p:origin x="-84"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4FE60B-6374-49FE-9522-59A27D55F2CB}" type="datetimeFigureOut">
              <a:rPr lang="ru-RU"/>
              <a:pPr>
                <a:defRPr/>
              </a:pPr>
              <a:t>23.02.2018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79B804A-EDF4-4052-B6C6-4A07DE6561B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20AC323-0ED2-4627-9F85-1DA14510B8F5}" type="datetimeFigureOut">
              <a:rPr lang="ru-RU"/>
              <a:pPr>
                <a:defRPr/>
              </a:pPr>
              <a:t>23.02.2018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F60632-1EA9-41FE-A3FA-B4F77D822192}" type="slidenum">
              <a:rPr lang="ru-RU"/>
              <a:pPr>
                <a:defRPr/>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73D8F5-005B-4027-BBD5-73EAEC2DC6B4}" type="datetimeFigureOut">
              <a:rPr lang="ru-RU"/>
              <a:pPr>
                <a:defRPr/>
              </a:pPr>
              <a:t>23.02.2018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7E02699-A311-4E1F-969F-8CE48056B638}" type="slidenum">
              <a:rPr lang="ru-RU"/>
              <a:pPr>
                <a:defRPr/>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C4FBA6-A83E-486A-A89E-0A2AC448946C}" type="datetimeFigureOut">
              <a:rPr lang="ru-RU"/>
              <a:pPr>
                <a:defRPr/>
              </a:pPr>
              <a:t>23.02.2018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CF4DB4-97A7-4B86-A2E5-31985C86A8BB}"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84A7C9F-320B-4E89-B36D-87953EC164BD}" type="datetimeFigureOut">
              <a:rPr lang="ru-RU"/>
              <a:pPr>
                <a:defRPr/>
              </a:pPr>
              <a:t>23.02.2018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6B34C47-C35E-4E43-ADDB-D542A2C005D2}"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612EC0F-30D5-4AC1-811C-9BC493D0D164}" type="datetimeFigureOut">
              <a:rPr lang="ru-RU"/>
              <a:pPr>
                <a:defRPr/>
              </a:pPr>
              <a:t>23.02.2018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BF236A-11AB-4A41-B2D5-A9FD7A0B61EC}" type="slidenum">
              <a:rPr lang="ru-RU"/>
              <a:pPr>
                <a:defRPr/>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0337125-0054-46CE-A7B5-EF5972044A53}" type="datetimeFigureOut">
              <a:rPr lang="ru-RU"/>
              <a:pPr>
                <a:defRPr/>
              </a:pPr>
              <a:t>23.02.2018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9855551-EAFC-45E1-8BCE-036CC27EE877}"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E89DB04-6334-4768-9DD3-6133F6F765FA}" type="datetimeFigureOut">
              <a:rPr lang="ru-RU"/>
              <a:pPr>
                <a:defRPr/>
              </a:pPr>
              <a:t>23.02.2018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DE6622F-D7A1-4D6A-84ED-403BDBACD25E}" type="slidenum">
              <a:rPr lang="ru-RU"/>
              <a:pPr>
                <a:defRPr/>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5E5931A-6D66-4629-BB59-54F3428E4132}" type="datetimeFigureOut">
              <a:rPr lang="ru-RU"/>
              <a:pPr>
                <a:defRPr/>
              </a:pPr>
              <a:t>23.02.2018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3A54A84-2DC4-4DAE-8CF6-11651435C94E}"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2B014D6-670C-4D84-8789-909168CF77EA}" type="datetimeFigureOut">
              <a:rPr lang="ru-RU"/>
              <a:pPr>
                <a:defRPr/>
              </a:pPr>
              <a:t>23.02.2018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4D3DF15-8FEC-43CB-9BB9-3F812B542AAD}"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3FD6B4A-BA2B-4382-B9C4-0513AE38F51D}" type="datetimeFigureOut">
              <a:rPr lang="ru-RU"/>
              <a:pPr>
                <a:defRPr/>
              </a:pPr>
              <a:t>23.02.2018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C1388D6-6224-4B07-80C5-AECD812ECD45}" type="slidenum">
              <a:rPr lang="ru-RU"/>
              <a:pPr>
                <a:defRPr/>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1C670E3-7965-4D78-B0E6-D91C2BB9BE29}" type="datetimeFigureOut">
              <a:rPr lang="ru-RU"/>
              <a:pPr>
                <a:defRPr/>
              </a:pPr>
              <a:t>23.02.2018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4D80E6C-595A-466D-B848-031B24717D31}"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650416-B333-4D94-88D9-D286BAE8C508}" type="datetimeFigureOut">
              <a:rPr lang="ru-RU"/>
              <a:pPr>
                <a:defRPr/>
              </a:pPr>
              <a:t>23.02.2018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A820E87-F49F-4D36-99CA-B2446C2964F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571500"/>
            <a:ext cx="8929688" cy="954088"/>
          </a:xfrm>
          <a:prstGeom prst="rect">
            <a:avLst/>
          </a:prstGeom>
          <a:noFill/>
          <a:ln w="9525">
            <a:noFill/>
            <a:miter lim="800000"/>
            <a:headEnd/>
            <a:tailEnd/>
          </a:ln>
        </p:spPr>
        <p:txBody>
          <a:bodyPr anchor="ctr">
            <a:spAutoFit/>
          </a:bodyPr>
          <a:lstStyle/>
          <a:p>
            <a:pPr algn="ctr"/>
            <a:r>
              <a:rPr lang="ru-RU" sz="2800" b="1">
                <a:latin typeface="Times New Roman" pitchFamily="18" charset="0"/>
                <a:cs typeface="Times New Roman" pitchFamily="18" charset="0"/>
              </a:rPr>
              <a:t>«Дистанционная Акмуллинская олимпиада по музыке для одаренных детей» </a:t>
            </a:r>
            <a:endParaRPr lang="ru-RU" sz="2800" b="1"/>
          </a:p>
        </p:txBody>
      </p:sp>
      <p:sp>
        <p:nvSpPr>
          <p:cNvPr id="14338" name="Rectangle 2"/>
          <p:cNvSpPr>
            <a:spLocks noChangeArrowheads="1"/>
          </p:cNvSpPr>
          <p:nvPr/>
        </p:nvSpPr>
        <p:spPr bwMode="auto">
          <a:xfrm>
            <a:off x="2286000" y="1716088"/>
            <a:ext cx="4429125" cy="457200"/>
          </a:xfrm>
          <a:prstGeom prst="rect">
            <a:avLst/>
          </a:prstGeom>
          <a:noFill/>
          <a:ln w="9525">
            <a:noFill/>
            <a:miter lim="800000"/>
            <a:headEnd/>
            <a:tailEnd/>
          </a:ln>
        </p:spPr>
        <p:txBody>
          <a:bodyPr anchor="ctr">
            <a:spAutoFit/>
          </a:bodyPr>
          <a:lstStyle/>
          <a:p>
            <a:pPr algn="ctr"/>
            <a:r>
              <a:rPr lang="en-US" sz="2400" b="1">
                <a:latin typeface="Times New Roman" pitchFamily="18" charset="0"/>
                <a:cs typeface="Times New Roman" pitchFamily="18" charset="0"/>
              </a:rPr>
              <a:t>III</a:t>
            </a:r>
            <a:r>
              <a:rPr lang="ru-RU" sz="2400" b="1">
                <a:latin typeface="Times New Roman" pitchFamily="18" charset="0"/>
                <a:cs typeface="Times New Roman" pitchFamily="18" charset="0"/>
              </a:rPr>
              <a:t> тур</a:t>
            </a:r>
          </a:p>
        </p:txBody>
      </p:sp>
      <p:sp>
        <p:nvSpPr>
          <p:cNvPr id="14339" name="TextBox 8"/>
          <p:cNvSpPr txBox="1">
            <a:spLocks noChangeArrowheads="1"/>
          </p:cNvSpPr>
          <p:nvPr/>
        </p:nvSpPr>
        <p:spPr bwMode="auto">
          <a:xfrm>
            <a:off x="2312988" y="2857500"/>
            <a:ext cx="4473575" cy="1187450"/>
          </a:xfrm>
          <a:prstGeom prst="rect">
            <a:avLst/>
          </a:prstGeom>
          <a:noFill/>
          <a:ln w="9525">
            <a:noFill/>
            <a:miter lim="800000"/>
            <a:headEnd/>
            <a:tailEnd/>
          </a:ln>
        </p:spPr>
        <p:txBody>
          <a:bodyPr wrap="none">
            <a:spAutoFit/>
          </a:bodyPr>
          <a:lstStyle/>
          <a:p>
            <a:pPr algn="ctr"/>
            <a:r>
              <a:rPr lang="ru-RU" sz="2400" b="1">
                <a:latin typeface="Times New Roman" pitchFamily="18" charset="0"/>
                <a:cs typeface="Times New Roman" pitchFamily="18" charset="0"/>
              </a:rPr>
              <a:t>Выполнила ученица 1 б класса</a:t>
            </a:r>
          </a:p>
          <a:p>
            <a:pPr algn="ctr"/>
            <a:r>
              <a:rPr lang="ru-RU" sz="2400" b="1">
                <a:latin typeface="Times New Roman" pitchFamily="18" charset="0"/>
                <a:cs typeface="Times New Roman" pitchFamily="18" charset="0"/>
              </a:rPr>
              <a:t>МБОУ СОШ №7 г.Туймазы</a:t>
            </a:r>
          </a:p>
          <a:p>
            <a:pPr algn="ctr"/>
            <a:r>
              <a:rPr lang="ru-RU" sz="2400" b="1">
                <a:latin typeface="Times New Roman" pitchFamily="18" charset="0"/>
                <a:cs typeface="Times New Roman" pitchFamily="18" charset="0"/>
              </a:rPr>
              <a:t>Биккулова Виолетта</a:t>
            </a:r>
          </a:p>
        </p:txBody>
      </p:sp>
      <p:sp>
        <p:nvSpPr>
          <p:cNvPr id="10" name="TextBox 9"/>
          <p:cNvSpPr txBox="1"/>
          <p:nvPr/>
        </p:nvSpPr>
        <p:spPr>
          <a:xfrm>
            <a:off x="1143000" y="4500563"/>
            <a:ext cx="7286625" cy="457200"/>
          </a:xfrm>
          <a:prstGeom prst="rect">
            <a:avLst/>
          </a:prstGeom>
          <a:noFill/>
        </p:spPr>
        <p:txBody>
          <a:bodyPr>
            <a:spAutoFit/>
          </a:bodyPr>
          <a:lstStyle/>
          <a:p>
            <a:pPr algn="ctr">
              <a:defRPr/>
            </a:pPr>
            <a:r>
              <a:rPr lang="ru-RU" sz="2400" b="1">
                <a:effectLst>
                  <a:outerShdw blurRad="38100" dist="38100" dir="2700000" algn="tl">
                    <a:srgbClr val="FFFFFF"/>
                  </a:outerShdw>
                </a:effectLst>
                <a:latin typeface="Times New Roman" pitchFamily="18" charset="0"/>
                <a:cs typeface="Times New Roman" pitchFamily="18" charset="0"/>
              </a:rPr>
              <a:t>Музыкальное произведение «О той весне»</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Прямоугольник 5"/>
          <p:cNvSpPr>
            <a:spLocks noChangeArrowheads="1"/>
          </p:cNvSpPr>
          <p:nvPr/>
        </p:nvSpPr>
        <p:spPr bwMode="auto">
          <a:xfrm>
            <a:off x="5292725" y="908050"/>
            <a:ext cx="3706813" cy="4772025"/>
          </a:xfrm>
          <a:prstGeom prst="rect">
            <a:avLst/>
          </a:prstGeom>
          <a:noFill/>
          <a:ln w="9525">
            <a:noFill/>
            <a:miter lim="800000"/>
            <a:headEnd/>
            <a:tailEnd/>
          </a:ln>
        </p:spPr>
        <p:txBody>
          <a:bodyPr>
            <a:spAutoFit/>
          </a:bodyPr>
          <a:lstStyle/>
          <a:p>
            <a:pPr algn="just"/>
            <a:r>
              <a:rPr lang="ru-RU" sz="1400"/>
              <a:t>Важное место занимают песни военных лет, вдохновляющие на справедливую борьбу с врагом, которого надо уничтожить, чтобы спасти родину, будущее наших детей, счастье и цивилизацию мира. Эти песни были стимулом, особым подъемом и надеждой на победу над врагом. </a:t>
            </a:r>
          </a:p>
          <a:p>
            <a:pPr algn="just"/>
            <a:r>
              <a:rPr lang="ru-RU" sz="1400"/>
              <a:t>Одним из таких произведений является песня «О той весне», написанная в самом начале 21 века - автор стихов и музыки - Елена Плотникова. Год создания –2009. Эта песня - словно взгляд из настоящего глазами современных детей - на героическое прошлое их прадедов, их нелёгкий путь к Победе в Великой Отечественной войне. Дети знают о той войне из фильмов, книг, из рассказов родственников. Почти у каждого в семье есть кто-то, кто не вернулся с войны. Много и тех, кто пришел в родной дом с Победой. </a:t>
            </a:r>
          </a:p>
        </p:txBody>
      </p:sp>
      <p:sp>
        <p:nvSpPr>
          <p:cNvPr id="8" name="Прямоугольник 7"/>
          <p:cNvSpPr/>
          <p:nvPr/>
        </p:nvSpPr>
        <p:spPr>
          <a:xfrm>
            <a:off x="5292725" y="214313"/>
            <a:ext cx="3600450" cy="641350"/>
          </a:xfrm>
          <a:prstGeom prst="rect">
            <a:avLst/>
          </a:prstGeom>
        </p:spPr>
        <p:txBody>
          <a:bodyPr>
            <a:spAutoFit/>
          </a:bodyPr>
          <a:lstStyle/>
          <a:p>
            <a:pPr algn="ctr">
              <a:defRPr/>
            </a:pPr>
            <a:r>
              <a:rPr lang="ru-RU" b="1">
                <a:effectLst>
                  <a:outerShdw blurRad="38100" dist="38100" dir="2700000" algn="tl">
                    <a:srgbClr val="FFFFFF"/>
                  </a:outerShdw>
                </a:effectLst>
                <a:latin typeface="Times New Roman" pitchFamily="18" charset="0"/>
                <a:cs typeface="Times New Roman" pitchFamily="18" charset="0"/>
              </a:rPr>
              <a:t> </a:t>
            </a:r>
            <a:r>
              <a:rPr lang="ru-RU" b="1">
                <a:effectLst>
                  <a:outerShdw blurRad="38100" dist="38100" dir="2700000" algn="tl">
                    <a:srgbClr val="FFFFFF"/>
                  </a:outerShdw>
                </a:effectLst>
              </a:rPr>
              <a:t>Музыкальное произведение             «О той весне»</a:t>
            </a:r>
          </a:p>
        </p:txBody>
      </p:sp>
      <p:sp>
        <p:nvSpPr>
          <p:cNvPr id="15363" name="AutoShape 5" descr="img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4" name="AutoShape 7" descr="img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5" name="AutoShape 9" descr="img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6" name="AutoShape 11" descr="img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7" name="AutoShape 17"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8" name="AutoShape 19"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69" name="AutoShape 21"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70" name="AutoShape 23"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71" name="AutoShape 25"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5372" name="AutoShape 27" descr="img_user_file_565853656aa19_9"/>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15373" name="Рисунок 4" descr="caption.jpg"/>
          <p:cNvPicPr>
            <a:picLocks noChangeAspect="1"/>
          </p:cNvPicPr>
          <p:nvPr/>
        </p:nvPicPr>
        <p:blipFill>
          <a:blip r:embed="rId2"/>
          <a:srcRect/>
          <a:stretch>
            <a:fillRect/>
          </a:stretch>
        </p:blipFill>
        <p:spPr bwMode="auto">
          <a:xfrm>
            <a:off x="107950" y="765175"/>
            <a:ext cx="4932363" cy="4968875"/>
          </a:xfrm>
          <a:prstGeom prst="rect">
            <a:avLst/>
          </a:prstGeom>
          <a:noFill/>
          <a:ln w="9525">
            <a:noFill/>
            <a:miter lim="800000"/>
            <a:headEnd/>
            <a:tailEnd/>
          </a:ln>
        </p:spPr>
      </p:pic>
      <p:sp>
        <p:nvSpPr>
          <p:cNvPr id="15374" name="Заголовок 1"/>
          <p:cNvSpPr>
            <a:spLocks/>
          </p:cNvSpPr>
          <p:nvPr/>
        </p:nvSpPr>
        <p:spPr bwMode="auto">
          <a:xfrm>
            <a:off x="395288" y="1268413"/>
            <a:ext cx="2916237" cy="719137"/>
          </a:xfrm>
          <a:prstGeom prst="rect">
            <a:avLst/>
          </a:prstGeom>
          <a:noFill/>
          <a:ln w="9525">
            <a:noFill/>
            <a:miter lim="800000"/>
            <a:headEnd/>
            <a:tailEnd/>
          </a:ln>
        </p:spPr>
        <p:txBody>
          <a:bodyPr anchor="ctr"/>
          <a:lstStyle/>
          <a:p>
            <a:pPr algn="ctr" eaLnBrk="0" hangingPunct="0"/>
            <a:r>
              <a:rPr lang="ru-RU" sz="2400" b="1" i="1">
                <a:solidFill>
                  <a:srgbClr val="FFC000"/>
                </a:solidFill>
                <a:latin typeface="Calibri" pitchFamily="34" charset="0"/>
              </a:rPr>
              <a:t>«О ТОЙ ВЕСНЕ…»</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3"/>
          <p:cNvSpPr>
            <a:spLocks noChangeArrowheads="1"/>
          </p:cNvSpPr>
          <p:nvPr/>
        </p:nvSpPr>
        <p:spPr bwMode="auto">
          <a:xfrm>
            <a:off x="3563938" y="404813"/>
            <a:ext cx="5472112" cy="5959475"/>
          </a:xfrm>
          <a:prstGeom prst="rect">
            <a:avLst/>
          </a:prstGeom>
          <a:noFill/>
          <a:ln w="9525">
            <a:noFill/>
            <a:miter lim="800000"/>
            <a:headEnd/>
            <a:tailEnd/>
          </a:ln>
        </p:spPr>
        <p:txBody>
          <a:bodyPr>
            <a:spAutoFit/>
          </a:bodyPr>
          <a:lstStyle/>
          <a:p>
            <a:r>
              <a:rPr lang="ru-RU"/>
              <a:t>         </a:t>
            </a:r>
            <a:r>
              <a:rPr lang="ru-RU" sz="1400"/>
              <a:t>В песне - надежда и вера в свою страну, благодарность за Великий подвиг солдат и офицеров. Первое исполнение песни принадлежит московскому вокальному коллективу "МультиКейс", руководит которым Елена Ильинична Плотникова (композитор, педагог Высшей категории, Лауреат музыкальных конкурсов, автор поэтических сборников) С 2009 года песня звучит на многих концертах и конкурсах по всей стране и за рубежом, выходят записи на аудио-дисках. 9 мая 2015 года во Владикавказе состоялся Юбилейный Парад Победы, на котором прозвучала песня «О той весне» в исполнении Муниципального хора мальчиков. Песня также сопровождала шествие Бессмертного полка и прозвучала очень мощно и пронзительно от имени Правнуков Великой Победы. К Юбилею Победы в мае 2015 года на Пятом Российском Федеральном телеканале снят клип на песню "О той весне" режиссера Бориса Деденёва с участием взрослых и юных артистов, получивший множество отзывов от людей разных возрастов и профессий. </a:t>
            </a:r>
          </a:p>
          <a:p>
            <a:r>
              <a:rPr lang="ru-RU" sz="1400"/>
              <a:t>         Обратим внимание на содержание текста, на характер музыки, ритмический рисунок запева и припева. В первом куплете говорится о том, что в кинотеатре смотрят фильм о войне. Идут бои, от ран и обид стонет земля, и каждый сидящий в зале вспоминает от своих родных, кто воевал в этих боях. Пунктирный ритм в запеве создает тревогу, напряженность, скорбь, безысходность. В припеве ритмический рисунок меняется на более мягкий, вальсовый, полетный.</a:t>
            </a:r>
            <a:r>
              <a:rPr lang="ru-RU"/>
              <a:t> </a:t>
            </a:r>
          </a:p>
        </p:txBody>
      </p:sp>
      <p:pic>
        <p:nvPicPr>
          <p:cNvPr id="16386" name="Содержимое 3" descr="615375_1.jpg"/>
          <p:cNvPicPr>
            <a:picLocks noChangeAspect="1"/>
          </p:cNvPicPr>
          <p:nvPr/>
        </p:nvPicPr>
        <p:blipFill>
          <a:blip r:embed="rId2"/>
          <a:srcRect/>
          <a:stretch>
            <a:fillRect/>
          </a:stretch>
        </p:blipFill>
        <p:spPr bwMode="auto">
          <a:xfrm>
            <a:off x="179388" y="1052513"/>
            <a:ext cx="3311525" cy="4525962"/>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5"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0" name="AutoShape 7"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1" name="AutoShape 9"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2" name="AutoShape 11"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3" name="AutoShape 13"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4" name="AutoShape 17"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5" name="AutoShape 19"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6" name="AutoShape 21"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7" name="AutoShape 23" descr="img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8" name="AutoShape 25" descr="img8"/>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19" name="AutoShape 31"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20" name="AutoShape 16" descr="pic?url=https%3A%2F%2Fcontent-26"/>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7421" name="AutoShape 18" descr="0689285"/>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17422" name="Содержимое 3" descr="1345211370_061150.jpg"/>
          <p:cNvPicPr>
            <a:picLocks noChangeAspect="1"/>
          </p:cNvPicPr>
          <p:nvPr/>
        </p:nvPicPr>
        <p:blipFill>
          <a:blip r:embed="rId2"/>
          <a:srcRect/>
          <a:stretch>
            <a:fillRect/>
          </a:stretch>
        </p:blipFill>
        <p:spPr bwMode="auto">
          <a:xfrm>
            <a:off x="971550" y="1484313"/>
            <a:ext cx="7273925" cy="5075237"/>
          </a:xfrm>
          <a:prstGeom prst="rect">
            <a:avLst/>
          </a:prstGeom>
          <a:noFill/>
          <a:ln w="9525">
            <a:noFill/>
            <a:miter lim="800000"/>
            <a:headEnd/>
            <a:tailEnd/>
          </a:ln>
        </p:spPr>
      </p:pic>
      <p:sp>
        <p:nvSpPr>
          <p:cNvPr id="17423" name="Заголовок 1"/>
          <p:cNvSpPr>
            <a:spLocks/>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r>
              <a:rPr lang="ru-RU" sz="4000">
                <a:latin typeface="Calibri" pitchFamily="34" charset="0"/>
              </a:rPr>
              <a:t/>
            </a:r>
            <a:br>
              <a:rPr lang="ru-RU" sz="4000">
                <a:latin typeface="Calibri" pitchFamily="34" charset="0"/>
              </a:rPr>
            </a:br>
            <a:r>
              <a:rPr lang="ru-RU" sz="4000" b="1" i="1">
                <a:solidFill>
                  <a:srgbClr val="C00000"/>
                </a:solidFill>
                <a:latin typeface="Calibri" pitchFamily="34" charset="0"/>
              </a:rPr>
              <a:t>Кино идет, </a:t>
            </a:r>
            <a:br>
              <a:rPr lang="ru-RU" sz="4000" b="1" i="1">
                <a:solidFill>
                  <a:srgbClr val="C00000"/>
                </a:solidFill>
                <a:latin typeface="Calibri" pitchFamily="34" charset="0"/>
              </a:rPr>
            </a:br>
            <a:r>
              <a:rPr lang="ru-RU" sz="4000" b="1" i="1">
                <a:solidFill>
                  <a:srgbClr val="C00000"/>
                </a:solidFill>
                <a:latin typeface="Calibri" pitchFamily="34" charset="0"/>
              </a:rPr>
              <a:t>Воюет взвод, </a:t>
            </a:r>
            <a:br>
              <a:rPr lang="ru-RU" sz="4000" b="1" i="1">
                <a:solidFill>
                  <a:srgbClr val="C00000"/>
                </a:solidFill>
                <a:latin typeface="Calibri" pitchFamily="34" charset="0"/>
              </a:rPr>
            </a:br>
            <a:endParaRPr lang="ru-RU" sz="4000" b="1" i="1">
              <a:solidFill>
                <a:srgbClr val="C00000"/>
              </a:solidFill>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71563" y="4572000"/>
            <a:ext cx="7286625" cy="830263"/>
          </a:xfrm>
          <a:prstGeom prst="rect">
            <a:avLst/>
          </a:prstGeom>
        </p:spPr>
        <p:txBody>
          <a:bodyPr>
            <a:spAutoFit/>
          </a:bodyPr>
          <a:lstStyle/>
          <a:p>
            <a:pPr indent="457200" algn="just" fontAlgn="auto">
              <a:spcBef>
                <a:spcPts val="0"/>
              </a:spcBef>
              <a:spcAft>
                <a:spcPts val="0"/>
              </a:spcAft>
              <a:defRPr/>
            </a:pPr>
            <a:endParaRPr lang="ru-RU" sz="1600" dirty="0">
              <a:latin typeface="Times New Roman" pitchFamily="18" charset="0"/>
              <a:cs typeface="Times New Roman" pitchFamily="18" charset="0"/>
            </a:endParaRPr>
          </a:p>
          <a:p>
            <a:pPr fontAlgn="auto">
              <a:spcBef>
                <a:spcPts val="0"/>
              </a:spcBef>
              <a:spcAft>
                <a:spcPts val="0"/>
              </a:spcAft>
              <a:defRPr/>
            </a:pPr>
            <a:endParaRPr lang="ru-RU" sz="1600" dirty="0">
              <a:latin typeface="+mn-lt"/>
              <a:cs typeface="+mn-cs"/>
            </a:endParaRPr>
          </a:p>
          <a:p>
            <a:pPr fontAlgn="auto">
              <a:spcBef>
                <a:spcPts val="0"/>
              </a:spcBef>
              <a:spcAft>
                <a:spcPts val="0"/>
              </a:spcAft>
              <a:defRPr/>
            </a:pPr>
            <a:r>
              <a:rPr lang="ru-RU" sz="1600" dirty="0">
                <a:latin typeface="+mn-lt"/>
                <a:cs typeface="+mn-cs"/>
              </a:rPr>
              <a:t> </a:t>
            </a:r>
          </a:p>
        </p:txBody>
      </p:sp>
      <p:sp>
        <p:nvSpPr>
          <p:cNvPr id="18434" name="Прямоугольник 5"/>
          <p:cNvSpPr>
            <a:spLocks noChangeArrowheads="1"/>
          </p:cNvSpPr>
          <p:nvPr/>
        </p:nvSpPr>
        <p:spPr bwMode="auto">
          <a:xfrm>
            <a:off x="4643438" y="260350"/>
            <a:ext cx="4348162" cy="6261100"/>
          </a:xfrm>
          <a:prstGeom prst="rect">
            <a:avLst/>
          </a:prstGeom>
          <a:noFill/>
          <a:ln w="9525">
            <a:noFill/>
            <a:miter lim="800000"/>
            <a:headEnd/>
            <a:tailEnd/>
          </a:ln>
        </p:spPr>
        <p:txBody>
          <a:bodyPr>
            <a:spAutoFit/>
          </a:bodyPr>
          <a:lstStyle/>
          <a:p>
            <a:r>
              <a:rPr lang="ru-RU" sz="1400"/>
              <a:t>      Песню исполнили дети – юные певцы хора. Сюжет переносит наших героев в самое пекло сражения – под взрывы снарядов, на передовую, где навсегда остались миллионы советских солдат. На время обычные школьники превратились в настоящих актёров. </a:t>
            </a:r>
          </a:p>
          <a:p>
            <a:r>
              <a:rPr lang="ru-RU" sz="1400"/>
              <a:t>       Прослушав данную песню хочется с добротой и благодарностью обратиться к людям старшего поколения, которые дорогою ценою защищали свою Родину от фашистских захватчиков.</a:t>
            </a:r>
          </a:p>
          <a:p>
            <a:r>
              <a:rPr lang="ru-RU" sz="1400"/>
              <a:t>      Великая Отечественная война- лучший пример тому, что в победе над фашизмом главную роль сыграло могучее единство духа советского многонационального народа. Дружба и сплоченность народов всех республик стала важным источником победы над врагами. Каждый человек, независимо от его национальности, стремился принять участие в защите Родины с оружием в руках. Войны всех национальностей сражались мужественно и храбро, проявляли отвагу и героизм на любом участке фронта. Для всех одинаково дороги были каждый населенный пункт нашей Родины. До последней капли крови сражались за каждую деревеньку, за каждый кусочек родной Земли. Много подвигов совершили в годы войны солдаты и офицеры многонационального советского народа.</a:t>
            </a:r>
          </a:p>
        </p:txBody>
      </p:sp>
      <p:sp>
        <p:nvSpPr>
          <p:cNvPr id="18435" name="AutoShape 6" descr="0_114eac_de29f39f_ori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36" name="AutoShape 8" descr="0_114eac_de29f39f_ori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37" name="AutoShape 10" descr="0_114eac_de29f39f_ori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38" name="AutoShape 12" descr="0_114eac_de29f39f_ori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39" name="AutoShape 14" descr="img15"/>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0" name="AutoShape 16" descr="img15"/>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1" name="AutoShape 18" descr="img15"/>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2" name="AutoShape 20" descr="img15"/>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3" name="AutoShape 22" descr="2a5ca62d67377726"/>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4" name="AutoShape 24" descr="2a5ca62d67377726"/>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5" name="AutoShape 26" descr="img2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6" name="AutoShape 28" descr="img2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7" name="AutoShape 30" descr="img2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8" name="AutoShape 34" descr="img21"/>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sp>
        <p:nvSpPr>
          <p:cNvPr id="18449" name="AutoShape 38" descr="y_68f3a660"/>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ru-RU"/>
          </a:p>
        </p:txBody>
      </p:sp>
      <p:pic>
        <p:nvPicPr>
          <p:cNvPr id="18450" name="Содержимое 3" descr="1429776757_1.jpg"/>
          <p:cNvPicPr>
            <a:picLocks noChangeAspect="1"/>
          </p:cNvPicPr>
          <p:nvPr/>
        </p:nvPicPr>
        <p:blipFill>
          <a:blip r:embed="rId2"/>
          <a:srcRect/>
          <a:stretch>
            <a:fillRect/>
          </a:stretch>
        </p:blipFill>
        <p:spPr bwMode="auto">
          <a:xfrm>
            <a:off x="179388" y="692150"/>
            <a:ext cx="4321175" cy="5329238"/>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Содержимое 3" descr="127336951782169415.gif"/>
          <p:cNvPicPr>
            <a:picLocks noGrp="1" noChangeAspect="1"/>
          </p:cNvPicPr>
          <p:nvPr>
            <p:ph type="body" idx="1"/>
          </p:nvPr>
        </p:nvPicPr>
        <p:blipFill>
          <a:blip r:embed="rId2"/>
          <a:srcRect/>
          <a:stretch>
            <a:fillRect/>
          </a:stretch>
        </p:blipFill>
        <p:spPr>
          <a:xfrm>
            <a:off x="1187450" y="1484313"/>
            <a:ext cx="7272338" cy="4752975"/>
          </a:xfrm>
        </p:spPr>
      </p:pic>
      <p:sp>
        <p:nvSpPr>
          <p:cNvPr id="19458" name="Заголовок 1"/>
          <p:cNvSpPr>
            <a:spLocks noGrp="1"/>
          </p:cNvSpPr>
          <p:nvPr>
            <p:ph type="title"/>
          </p:nvPr>
        </p:nvSpPr>
        <p:spPr/>
        <p:txBody>
          <a:bodyPr/>
          <a:lstStyle/>
          <a:p>
            <a:r>
              <a:rPr lang="ru-RU" b="1" i="1" smtClean="0"/>
              <a:t>И все о той весне </a:t>
            </a:r>
          </a:p>
        </p:txBody>
      </p:sp>
    </p:spTree>
  </p:cSld>
  <p:clrMapOvr>
    <a:masterClrMapping/>
  </p:clrMapOvr>
  <p:transition>
    <p:dissolv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5117</TotalTime>
  <Words>514</Words>
  <Application>Microsoft Office PowerPoint</Application>
  <PresentationFormat>Экран (4:3)</PresentationFormat>
  <Paragraphs>20</Paragraphs>
  <Slides>6</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6</vt:i4>
      </vt:variant>
    </vt:vector>
  </HeadingPairs>
  <TitlesOfParts>
    <vt:vector size="10" baseType="lpstr">
      <vt:lpstr>Arial</vt:lpstr>
      <vt:lpstr>Calibri</vt:lpstr>
      <vt:lpstr>Times New Roman</vt:lpstr>
      <vt:lpstr>Тема Office</vt:lpstr>
      <vt:lpstr>Слайд 1</vt:lpstr>
      <vt:lpstr>Слайд 2</vt:lpstr>
      <vt:lpstr>Слайд 3</vt:lpstr>
      <vt:lpstr>Слайд 4</vt:lpstr>
      <vt:lpstr>Слайд 5</vt:lpstr>
      <vt:lpstr>И все о той весне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«Дистанционная Акмуллинская олимпиада по музыке для одаренных детей»</dc:title>
  <dc:creator>user</dc:creator>
  <cp:lastModifiedBy>Виола</cp:lastModifiedBy>
  <cp:revision>49</cp:revision>
  <dcterms:created xsi:type="dcterms:W3CDTF">2014-11-04T09:37:33Z</dcterms:created>
  <dcterms:modified xsi:type="dcterms:W3CDTF">2018-02-22T19:35:05Z</dcterms:modified>
</cp:coreProperties>
</file>