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8" r:id="rId2"/>
    <p:sldId id="284" r:id="rId3"/>
    <p:sldId id="285" r:id="rId4"/>
    <p:sldId id="269" r:id="rId5"/>
    <p:sldId id="287" r:id="rId6"/>
    <p:sldId id="283" r:id="rId7"/>
    <p:sldId id="265" r:id="rId8"/>
    <p:sldId id="264" r:id="rId9"/>
    <p:sldId id="267" r:id="rId10"/>
    <p:sldId id="288" r:id="rId11"/>
    <p:sldId id="268" r:id="rId12"/>
    <p:sldId id="270" r:id="rId13"/>
    <p:sldId id="271" r:id="rId14"/>
    <p:sldId id="289" r:id="rId15"/>
    <p:sldId id="272" r:id="rId16"/>
    <p:sldId id="273" r:id="rId17"/>
    <p:sldId id="274" r:id="rId18"/>
    <p:sldId id="277" r:id="rId19"/>
    <p:sldId id="276" r:id="rId20"/>
    <p:sldId id="278" r:id="rId21"/>
    <p:sldId id="279" r:id="rId22"/>
    <p:sldId id="280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282" r:id="rId36"/>
    <p:sldId id="302" r:id="rId37"/>
    <p:sldId id="303" r:id="rId38"/>
    <p:sldId id="304" r:id="rId39"/>
    <p:sldId id="305" r:id="rId40"/>
    <p:sldId id="306" r:id="rId41"/>
    <p:sldId id="307" r:id="rId42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68D36"/>
    <a:srgbClr val="F9CB0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80" d="100"/>
          <a:sy n="80" d="100"/>
        </p:scale>
        <p:origin x="-1092" y="-13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6B6D-9C6C-4A44-B2E0-6F404E52261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07DE1-26F1-4BE1-956C-0AED76059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3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нжелика\Desktop\временно\МОЙ САЙТ\0_1553ea_da3b8356_orig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207" y="265212"/>
            <a:ext cx="3551756" cy="9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.artfile.ru/1600x1200_429826_%5bwww.ArtFile.ru%5d.jpg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55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827584" y="0"/>
            <a:ext cx="7920880" cy="5715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img-fotki.yandex.ru/get/6445/139440740.73/0_a17a4_3a746e6f_XL.png"/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526"/>
            <a:ext cx="684000" cy="572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6429/139440740.78/0_a47dc_291cfe3_XL.pn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27" y="-7526"/>
            <a:ext cx="69982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-fotki.yandex.ru/get/4608/131624064.168/0_81b35_6e2f5ad_XL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927" y="13743"/>
            <a:ext cx="101711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5557" y="4297660"/>
            <a:ext cx="3528392" cy="1008112"/>
          </a:xfrm>
        </p:spPr>
        <p:txBody>
          <a:bodyPr>
            <a:normAutofit fontScale="7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Челпанова Светлана,</a:t>
            </a:r>
          </a:p>
          <a:p>
            <a:pPr algn="r"/>
            <a:r>
              <a:rPr lang="ru-RU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ченица 8 б класса </a:t>
            </a:r>
          </a:p>
          <a:p>
            <a:pPr algn="r"/>
            <a:r>
              <a:rPr lang="ru-RU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7 г. Туймазы</a:t>
            </a:r>
            <a:endParaRPr lang="ru-RU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63636" y="2281436"/>
            <a:ext cx="5842992" cy="952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«Мы помним!»</a:t>
            </a:r>
            <a:endParaRPr lang="ru-RU" sz="6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706628" y="3649587"/>
            <a:ext cx="1437372" cy="20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6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2909859" y="3433564"/>
            <a:ext cx="5187600" cy="20882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Open Sans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кажется порою, что джигиты,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кровавых не пришедшие полей,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могилах братских не были зарыты,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превратились в белых журавлей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43" y="481236"/>
            <a:ext cx="2547937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123749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1968 году стихотворение «Журавли» в переводе Наума Гребнева было напечатано в журнале «Новый мир» и начиналось словами: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5212"/>
            <a:ext cx="19018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1609" y="3793604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Прочитав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«Журавли», возбуждённый Бернес позвонил поэту-переводчику Науму Гребневу и сказал, что хочет сделать песню. По телефону, сразу же, обсудили некоторые изменения в тексте будущей песни, и Гребнев заменил, в том числе слово «джигиты» на «солдаты».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2917" y="1674049"/>
            <a:ext cx="54455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Сам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Бернес в войну никогда не участвовал в боях, но он ездил выступать с концертами на передовую. И особенно ему удавались песни, посвящённые войне. Очевидно, что война тоже была его личной темой.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92917" y="967505"/>
            <a:ext cx="5469026" cy="664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 Бернес</a:t>
            </a:r>
            <a:endParaRPr lang="ru-RU" sz="4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835696" y="1417340"/>
            <a:ext cx="5760640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4300" y="1421263"/>
            <a:ext cx="72453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переводчиком мы сочли пожелания певца справедливыми, и вместо „джигиты“ написали „солдаты“.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Это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бы расширило адрес песни, придало ей общечеловеческое звучание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Расул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Гамзатов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835696" y="1417340"/>
            <a:ext cx="5760640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604872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стихами, включающими изменения для будущей песни, певец обратился к Яну Френкелю, с которым до этого много сотрудничал, и попросил сочинить музыку. Сочинить музыку удалось далеко не сразу. Только два месяца спустя, когда композитор написал вступительный вокализ, работа пошла легче. </a:t>
            </a:r>
          </a:p>
        </p:txBody>
      </p:sp>
    </p:spTree>
    <p:extLst>
      <p:ext uri="{BB962C8B-B14F-4D97-AF65-F5344CB8AC3E}">
        <p14:creationId xmlns:p14="http://schemas.microsoft.com/office/powerpoint/2010/main" val="26625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835696" y="1417340"/>
            <a:ext cx="5760640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407410"/>
            <a:ext cx="72591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же позвонил Бернесу. Он сразу же приехал, послушал песню и… расплакался.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Он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был человеком сентиментальным, но нередко случалось, что он плакал, когда ему что-либо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нравилось</a:t>
            </a:r>
          </a:p>
          <a:p>
            <a:pPr algn="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 Френкель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9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835696" y="1417340"/>
            <a:ext cx="5760640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1425" y="3649588"/>
            <a:ext cx="7601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Бернес записывал «Журавлей» будучи тяжело больным. Эта запись стала последней в его жизни.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25" y="923322"/>
            <a:ext cx="2304256" cy="24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5853" y="1710596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Для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композитора Яна Френкеля война тоже была личной темой. В 1941—1942 годах он учился в зенитном училище и позднее был тяжело ранен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92917" y="967505"/>
            <a:ext cx="5469026" cy="664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 Френкель</a:t>
            </a:r>
            <a:endParaRPr lang="ru-RU" sz="4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835696" y="1417340"/>
            <a:ext cx="5760640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985292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Бернес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того как услышал музыку, торопил всех, как можно скорее записать песню. </a:t>
            </a:r>
            <a:endParaRPr lang="ru-RU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Как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 Ян, он предчувствовал свою кончину и точку в своей жизни хотел поставить именно этой песней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для Бернеса была неимоверно тяжела. Но он мужественно вынес всё и записал «Журавлей». </a:t>
            </a:r>
            <a:endParaRPr lang="ru-RU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действительно, она стала последней песней в его жизни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Песня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вышла на миньоне «Последние записи» вскоре после смерти Бернеса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835696" y="1417340"/>
            <a:ext cx="5760640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4117" y="1129308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Через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лет после появления песни «Журавли» в СССР, в местах боёв 1941—1945 годов, стали возводить стелы и памятники, центральным образом которых были летящие журавли. Так, журавли из песни стали символом памяти о погибших в Великую Отечественную войну, например памятник «Журавли» в Саратове или мемориал «Журавли» в Санкт-Петербурге. В Дагестане первый памятник «Белым журавлям» был торжественно открыт в высокогорном Гунибе 6 августа 1986 года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894"/>
            <a:ext cx="8460432" cy="57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4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835696" y="1417340"/>
            <a:ext cx="5760640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5924" y="1633364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октября в России отмечают Праздник Белых Журавлей, учрежденный Расулом Гамзатовым как праздник поэзии и как память о павших на полях сражений во всех войнах. По задумке поэта праздник должен способствовать укреплению традиций дружбы народов и культур России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55889" y="3127158"/>
            <a:ext cx="5158095" cy="952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«Журавли»</a:t>
            </a:r>
            <a:endParaRPr lang="ru-RU" sz="6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225652"/>
            <a:ext cx="6956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42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Сл. Р. Гамзатова, в пер. Н. Гребнева</a:t>
            </a:r>
          </a:p>
          <a:p>
            <a:r>
              <a:rPr lang="ru-RU" sz="2400" b="1" dirty="0" smtClean="0">
                <a:solidFill>
                  <a:srgbClr val="242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Муз. Я. Френкеля</a:t>
            </a:r>
          </a:p>
          <a:p>
            <a:r>
              <a:rPr lang="ru-RU" sz="2400" b="1" dirty="0" smtClean="0">
                <a:solidFill>
                  <a:srgbClr val="242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Первый исполнитель – Марк Бернес, 1968 г.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62" y="100337"/>
            <a:ext cx="8309431" cy="3021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1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8" y="19832"/>
            <a:ext cx="8437502" cy="569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6" y="1"/>
            <a:ext cx="84651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7" y="51226"/>
            <a:ext cx="8437503" cy="56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55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00148"/>
            <a:ext cx="7272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Песня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 очень популярной и в последующем исполнялась многими артистами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Исполнял песню Юрий Гуляев, Муслим Магомаев, ансамбль им. А.В. Александрова, Дмитрий Хворостовский, Евгений Дятлов, другие исполнители.</a:t>
            </a:r>
          </a:p>
          <a:p>
            <a:pPr lvl="0" algn="just"/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Но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же лучшим исполнением остается исполнение Марка Бернеса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Возможно, Марк Бернес видел все ужасы войны, ему более близки все эти переживания, поэтому в его звучании песня звучит более искренне.</a:t>
            </a:r>
          </a:p>
          <a:p>
            <a:pPr lvl="0" algn="just"/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Именно голос Марка Бернеса подарил песне «Журавли» бессмертие.</a:t>
            </a:r>
          </a:p>
          <a:p>
            <a:pPr lvl="0" algn="just"/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Марк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Бернес умер 16 августа 1969 года, и, по его просьбе, на похоронах звучали "Журавли". </a:t>
            </a:r>
            <a:endParaRPr lang="ru-RU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А через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лет, в 1989 году, эта же песня провожала в последний путь Яна Френкеля.</a:t>
            </a:r>
          </a:p>
        </p:txBody>
      </p:sp>
    </p:spTree>
    <p:extLst>
      <p:ext uri="{BB962C8B-B14F-4D97-AF65-F5344CB8AC3E}">
        <p14:creationId xmlns:p14="http://schemas.microsoft.com/office/powerpoint/2010/main" val="29803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7220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/>
            <a:r>
              <a:rPr lang="ru-RU" sz="2000" b="1" u="sng" dirty="0">
                <a:solidFill>
                  <a:srgbClr val="000000"/>
                </a:solidFill>
                <a:latin typeface="Times New Roman"/>
              </a:rPr>
              <a:t>Жанр произведения: 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Лирико-патриотическая песня. (Иначе нарушится эмоциональный настрой размышления.)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indent="449580" algn="just" fontAlgn="base"/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основе ритмического рисунка лежат восьмые длительности с опорой на сильную долю, мелодия напоминает колыбельную своим убаюкивающим, плавным голосоведением (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5-8).</a:t>
            </a:r>
          </a:p>
          <a:p>
            <a:pPr indent="449580" algn="just" fontAlgn="base"/>
            <a:r>
              <a:rPr lang="ru-RU" sz="2000" b="1" u="sng" dirty="0" smtClean="0">
                <a:solidFill>
                  <a:srgbClr val="000000"/>
                </a:solidFill>
                <a:latin typeface="Times New Roman"/>
              </a:rPr>
              <a:t>Темп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Andantino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 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indent="449580" algn="just" fontAlgn="base"/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Песня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написана в куплетной форме с фортепианным аккомпанементом.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indent="449580" algn="just" fontAlgn="base"/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Партия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фортепиано в среднем голосе (разделе А) дублирует мелодию.  Аккомпанемент в данном произведении придает смысловую окраску мелодии. </a:t>
            </a:r>
            <a:endParaRPr lang="ru-RU" sz="2000" dirty="0">
              <a:solidFill>
                <a:srgbClr val="000000"/>
              </a:solidFill>
            </a:endParaRPr>
          </a:p>
          <a:p>
            <a:pPr indent="449580" algn="just" fontAlgn="base"/>
            <a:r>
              <a:rPr lang="ru-RU" sz="2000" b="1" u="sng" dirty="0" smtClean="0">
                <a:solidFill>
                  <a:srgbClr val="000000"/>
                </a:solidFill>
                <a:latin typeface="Times New Roman"/>
              </a:rPr>
              <a:t>Лад</a:t>
            </a:r>
            <a:r>
              <a:rPr lang="ru-RU" sz="2000" b="1" u="sng" dirty="0">
                <a:solidFill>
                  <a:srgbClr val="000000"/>
                </a:solidFill>
                <a:latin typeface="Times New Roman"/>
              </a:rPr>
              <a:t>: 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Минорный.</a:t>
            </a:r>
            <a:endParaRPr lang="ru-RU" sz="2000" dirty="0">
              <a:solidFill>
                <a:srgbClr val="000000"/>
              </a:solidFill>
            </a:endParaRPr>
          </a:p>
          <a:p>
            <a:pPr indent="449580" algn="just" fontAlgn="base"/>
            <a:r>
              <a:rPr lang="ru-RU" sz="2000" b="1" u="sng" dirty="0">
                <a:solidFill>
                  <a:srgbClr val="000000"/>
                </a:solidFill>
                <a:latin typeface="Times New Roman"/>
              </a:rPr>
              <a:t>Тональность: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Ми минор. Присутствуют отклонения в параллельный Соль мажор. </a:t>
            </a:r>
            <a:endParaRPr lang="ru-RU" sz="2000" dirty="0">
              <a:solidFill>
                <a:srgbClr val="000000"/>
              </a:solidFill>
            </a:endParaRPr>
          </a:p>
          <a:p>
            <a:pPr indent="449580" algn="just" fontAlgn="base"/>
            <a:r>
              <a:rPr lang="ru-RU" sz="2000" b="1" u="sng" dirty="0" smtClean="0">
                <a:solidFill>
                  <a:srgbClr val="000000"/>
                </a:solidFill>
                <a:latin typeface="Times New Roman"/>
              </a:rPr>
              <a:t>Гармонический </a:t>
            </a:r>
            <a:r>
              <a:rPr lang="ru-RU" sz="2000" b="1" u="sng" dirty="0">
                <a:solidFill>
                  <a:srgbClr val="000000"/>
                </a:solidFill>
                <a:latin typeface="Times New Roman"/>
              </a:rPr>
              <a:t>язык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прост и состоит в основном из основных аккордов Т,S,D,VI ступени.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3204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/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Простая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мелодия?—простая. Искусная? — искусная. </a:t>
            </a: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indent="449580" algn="just" fontAlgn="base"/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Начинается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она исподволь; фон, настроение задает фортепианное вступление. Тихий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вокализ,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короткие мотивы отдалены друг от друга — попытка что-то обнаружить, восстановить, представить. </a:t>
            </a: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indent="449580" algn="just" fontAlgn="base"/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Мне кажется» — начинает нащупываться, что-то медленно осознается; тесное пространство мелодии предельно спрессовано,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речитация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в низком регистре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indent="449580" algn="just" fontAlgn="base"/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Все-таки мелодия находит в себе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силы и взмывает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вверх: «превратились в белых журавлей». </a:t>
            </a: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indent="449580" algn="just" fontAlgn="base"/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припеве — горечь, боль, непоправимость утраты. Стремление ввысь, хочется просветления. </a:t>
            </a: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indent="449580" algn="just" fontAlgn="base"/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Но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печаль преобладает и приходится спускаться вниз, к тонике. «Мы замолкаем, глядя в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небеса» - вокализ.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23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9228"/>
            <a:ext cx="770485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/>
            <a:r>
              <a:rPr lang="ru-RU" sz="2300" dirty="0" smtClean="0">
                <a:solidFill>
                  <a:srgbClr val="000000"/>
                </a:solidFill>
                <a:latin typeface="Times New Roman"/>
              </a:rPr>
              <a:t>Музыкальные </a:t>
            </a:r>
            <a:r>
              <a:rPr lang="ru-RU" sz="2300" dirty="0">
                <a:solidFill>
                  <a:srgbClr val="000000"/>
                </a:solidFill>
                <a:latin typeface="Times New Roman"/>
              </a:rPr>
              <a:t>средства скупы, однокрасочны, но мягки и не навязчивы: гармонический минор, безостановочные задумчивые триоли; обострение выразительности проявляется </a:t>
            </a:r>
            <a:r>
              <a:rPr lang="ru-RU" sz="2300" dirty="0" smtClean="0">
                <a:solidFill>
                  <a:srgbClr val="000000"/>
                </a:solidFill>
                <a:latin typeface="Times New Roman"/>
              </a:rPr>
              <a:t>подспудно. </a:t>
            </a:r>
          </a:p>
          <a:p>
            <a:pPr indent="449580" algn="just" fontAlgn="base"/>
            <a:r>
              <a:rPr lang="ru-RU" sz="2300" dirty="0" smtClean="0">
                <a:solidFill>
                  <a:srgbClr val="000000"/>
                </a:solidFill>
                <a:latin typeface="Times New Roman"/>
              </a:rPr>
              <a:t>Во </a:t>
            </a:r>
            <a:r>
              <a:rPr lang="ru-RU" sz="2300" dirty="0">
                <a:solidFill>
                  <a:srgbClr val="000000"/>
                </a:solidFill>
                <a:latin typeface="Times New Roman"/>
              </a:rPr>
              <a:t>втором куплете аккордовая насыщенность сопровождения диктует протестующий тон повествованию: не хочется верить в то, что случилось вопреки логике, здравому смыслу, добру.</a:t>
            </a:r>
          </a:p>
          <a:p>
            <a:pPr indent="449580" algn="just" fontAlgn="base"/>
            <a:r>
              <a:rPr lang="ru-RU" sz="2300" dirty="0">
                <a:solidFill>
                  <a:srgbClr val="000000"/>
                </a:solidFill>
                <a:latin typeface="Times New Roman"/>
              </a:rPr>
              <a:t>И теперь мы не только оплакиваем, но и гордимся, славим тех, кто боролся за наше счастье, за справедливость</a:t>
            </a:r>
            <a:r>
              <a:rPr lang="ru-RU" sz="23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0" indent="449580" algn="just" fontAlgn="base"/>
            <a:r>
              <a:rPr lang="ru-RU" sz="2300" dirty="0">
                <a:solidFill>
                  <a:srgbClr val="000000"/>
                </a:solidFill>
                <a:latin typeface="Times New Roman"/>
              </a:rPr>
              <a:t>Каждый исполнитель добавляет в песню частицу своего личного опыта. Вносит коррективы время. И живет песня, утешает, сочувствует, будит нашу совесть, не дает застыть памяти</a:t>
            </a:r>
            <a:r>
              <a:rPr lang="ru-RU" sz="23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3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26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1568" y="206231"/>
            <a:ext cx="604867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/>
            <a:r>
              <a:rPr lang="ru-RU" sz="2300" dirty="0" smtClean="0">
                <a:solidFill>
                  <a:srgbClr val="000000"/>
                </a:solidFill>
                <a:latin typeface="Times New Roman"/>
              </a:rPr>
              <a:t>Я считаю, что песня «Журавли» посвящена и моим прадедам, которых я никогда не видела. Знаю только из рассказов бабушки и папы.</a:t>
            </a:r>
          </a:p>
          <a:p>
            <a:pPr indent="449580" algn="just" fontAlgn="base"/>
            <a:r>
              <a:rPr lang="ru-RU" sz="2300" dirty="0" smtClean="0">
                <a:solidFill>
                  <a:srgbClr val="000000"/>
                </a:solidFill>
                <a:latin typeface="Times New Roman"/>
              </a:rPr>
              <a:t>С папиной стороны оба прадеда не вернулись с войны. Прабабушки получили похоронки. Знаем места захоронения: Смоленская область и Харьковская область. Мечтаем с папой побывать на местах боев.</a:t>
            </a:r>
          </a:p>
          <a:p>
            <a:pPr indent="449580" algn="just" fontAlgn="base"/>
            <a:r>
              <a:rPr lang="ru-RU" sz="2300" dirty="0" smtClean="0">
                <a:solidFill>
                  <a:srgbClr val="000000"/>
                </a:solidFill>
                <a:latin typeface="Times New Roman"/>
              </a:rPr>
              <a:t>С маминой стороны один прадед умер в годы репрессий, а другой – вернулся с войны живой. Прожил долгую жизнь и умер в 1992 году.</a:t>
            </a:r>
          </a:p>
          <a:p>
            <a:pPr indent="449580" algn="just" fontAlgn="base"/>
            <a:r>
              <a:rPr lang="ru-RU" sz="2300" dirty="0" smtClean="0">
                <a:solidFill>
                  <a:srgbClr val="000000"/>
                </a:solidFill>
                <a:latin typeface="Times New Roman"/>
              </a:rPr>
              <a:t>Эта песня о них, кто отдал свою жизнь, чтобы я могла жить.</a:t>
            </a:r>
            <a:endParaRPr lang="ru-RU" sz="23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2" y="1816357"/>
            <a:ext cx="21812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5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" y="0"/>
            <a:ext cx="913666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21196"/>
            <a:ext cx="511256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Песня «Молитва» написана в 1996 году Анатолием </a:t>
            </a:r>
            <a:r>
              <a:rPr lang="ru-RU" sz="2300" b="1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Доровских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для Людмилы Гурченко.</a:t>
            </a:r>
          </a:p>
          <a:p>
            <a:pPr algn="just"/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«Молитва» стала гимном матерей бойцов афганской и чеченской войн.</a:t>
            </a:r>
          </a:p>
          <a:p>
            <a:pPr algn="just"/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Песня также берет за душу. </a:t>
            </a:r>
          </a:p>
          <a:p>
            <a:pPr algn="just"/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В словах и в музыке отражается материнская трагедия.</a:t>
            </a:r>
          </a:p>
          <a:p>
            <a:pPr algn="just"/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Песня трогательная и сильная.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3204"/>
            <a:ext cx="2095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3" y="3638569"/>
            <a:ext cx="3635361" cy="204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6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5252"/>
            <a:ext cx="74888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Песня 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«Молитва» вошла в диск «Жизнь как дым…»,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2004г. 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Песня долгое время не допускалась в радио- и </a:t>
            </a:r>
            <a:r>
              <a:rPr lang="ru-RU" sz="2300" b="1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телеэфиры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. </a:t>
            </a:r>
          </a:p>
          <a:p>
            <a:pPr algn="just"/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В 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апреле-мае 2005 года на песню А. </a:t>
            </a:r>
            <a:r>
              <a:rPr lang="ru-RU" sz="2300" b="1" dirty="0" err="1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Доровских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«Молитва» был снят клип. Режиссёр видео — Фёдор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Бондарчук.</a:t>
            </a:r>
            <a:endParaRPr lang="ru-RU" sz="2300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just"/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Более 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широкую известность песня приобрела после смерти актрисы, ставшей её первой исполнительницей. В частности, "Молитву" в образе Л. Гурченко исполнили Ю.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Савичева, 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Э. </a:t>
            </a:r>
            <a:r>
              <a:rPr lang="ru-RU" sz="2300" b="1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Блёданс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, 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А. </a:t>
            </a:r>
            <a:r>
              <a:rPr lang="ru-RU" sz="2300" b="1" dirty="0" err="1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Агурбаш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в рамках проекта "Один в один!", О. </a:t>
            </a:r>
            <a:r>
              <a:rPr lang="ru-RU" sz="2300" b="1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Кормухина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, 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Т.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Гвердцители, </a:t>
            </a:r>
            <a:r>
              <a:rPr lang="ru-RU" sz="2300" b="1" dirty="0" err="1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Наргиз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Закирова.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4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7300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 В проекте Первого канала "Список выпусков телепередачи «Достояние республики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»"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в выпуске, посвящённом творчеству Л. Гурченко, по итогам голосования телезрителей и зрителей в студии лучшей песней из репертуара Людмилы Гурченко признана композиция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«Молитва»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07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31917" y="1201316"/>
            <a:ext cx="7587302" cy="43204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нашего народа песня «Журавли» - она всегда звучит в дни, когда мы вспоминаем наших отцов, дедов, прадедов погибших на полях сражений и подаривших нам жизнь и свободу.</a:t>
            </a:r>
          </a:p>
          <a:p>
            <a:pPr algn="just"/>
            <a:r>
              <a:rPr lang="ru-RU" sz="24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Песня </a:t>
            </a:r>
            <a:r>
              <a:rPr lang="ru-RU" sz="2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ее глубокими трагическими стихами и красивейшим грустным вокализом воспринимается большинством как реквием или молитва и считается одной из лучших песен о Великой Отечественной войне. </a:t>
            </a:r>
            <a:endParaRPr lang="ru-RU" sz="2400" dirty="0" smtClean="0">
              <a:ln w="22225">
                <a:solidFill>
                  <a:schemeClr val="tx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песне «Журавли» нет различия национальности и партийности, это </a:t>
            </a:r>
            <a:r>
              <a:rPr lang="ru-RU" sz="24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песня-реквием </a:t>
            </a:r>
            <a:r>
              <a:rPr lang="ru-RU" sz="2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усопшим. Таковой она и </a:t>
            </a:r>
            <a:r>
              <a:rPr lang="ru-RU" sz="24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останется.</a:t>
            </a:r>
            <a:endParaRPr lang="ru-RU" sz="2400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5252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Эту песню я посвятила бы моей бабушке Светлане, которую знаю только по рассказам моей сестры, родителей и родственников.</a:t>
            </a:r>
          </a:p>
          <a:p>
            <a:pPr algn="just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В этой песне она как будто просит вернуть ей сына живым и невредимым из той ужасной войны.</a:t>
            </a:r>
          </a:p>
          <a:p>
            <a:pPr algn="just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Войны, в которой пришлось побывать мальчишкам, чьи родители знали о войне только по рассказам своих мам и отцов, если они вернулись из войны 1941-1945г.</a:t>
            </a:r>
          </a:p>
        </p:txBody>
      </p:sp>
    </p:spTree>
    <p:extLst>
      <p:ext uri="{BB962C8B-B14F-4D97-AF65-F5344CB8AC3E}">
        <p14:creationId xmlns:p14="http://schemas.microsoft.com/office/powerpoint/2010/main" val="854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2010247"/>
            <a:ext cx="3168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</a:t>
            </a:r>
            <a:r>
              <a:rPr lang="ru-RU" sz="2800" b="1" dirty="0" smtClean="0">
                <a:solidFill>
                  <a:srgbClr val="EEECE1">
                    <a:lumMod val="25000"/>
                  </a:srgbClr>
                </a:solidFill>
                <a:latin typeface="Times New Roman"/>
              </a:rPr>
              <a:t>Ах</a:t>
            </a:r>
            <a:r>
              <a:rPr lang="ru-RU" sz="2800" b="1" dirty="0">
                <a:solidFill>
                  <a:srgbClr val="EEECE1">
                    <a:lumMod val="25000"/>
                  </a:srgbClr>
                </a:solidFill>
                <a:latin typeface="Times New Roman"/>
              </a:rPr>
              <a:t>, сынок – </a:t>
            </a:r>
            <a:r>
              <a:rPr lang="ru-RU" sz="2800" b="1" dirty="0" smtClean="0">
                <a:solidFill>
                  <a:srgbClr val="EEECE1">
                    <a:lumMod val="25000"/>
                  </a:srgbClr>
                </a:solidFill>
                <a:latin typeface="Times New Roman"/>
              </a:rPr>
              <a:t>это </a:t>
            </a:r>
            <a:r>
              <a:rPr lang="ru-RU" sz="2800" b="1" dirty="0">
                <a:solidFill>
                  <a:srgbClr val="EEECE1">
                    <a:lumMod val="25000"/>
                  </a:srgbClr>
                </a:solidFill>
                <a:latin typeface="Times New Roman"/>
              </a:rPr>
              <a:t>мой папа Алексей </a:t>
            </a:r>
            <a:r>
              <a:rPr lang="ru-RU" sz="2800" b="1" dirty="0" smtClean="0">
                <a:solidFill>
                  <a:srgbClr val="EEECE1">
                    <a:lumMod val="25000"/>
                  </a:srgbClr>
                </a:solidFill>
                <a:latin typeface="Times New Roman"/>
              </a:rPr>
              <a:t>Геннадьевич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Новая папка\Новая папка (2)\они сражались\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731"/>
            <a:ext cx="4104456" cy="564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5906"/>
            <a:ext cx="756084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</a:t>
            </a:r>
            <a:r>
              <a:rPr lang="ru-RU" sz="2100" b="1" dirty="0">
                <a:solidFill>
                  <a:srgbClr val="EEECE1">
                    <a:lumMod val="25000"/>
                  </a:srgbClr>
                </a:solidFill>
                <a:latin typeface="Times New Roman"/>
              </a:rPr>
              <a:t>Во время торжественного открытия 39-го Московского международного кинофестиваля состоялась премьера песни «Верните память» в великолепном исполнении певицы </a:t>
            </a:r>
            <a:r>
              <a:rPr lang="ru-RU" sz="2100" b="1" dirty="0" err="1">
                <a:solidFill>
                  <a:srgbClr val="EEECE1">
                    <a:lumMod val="25000"/>
                  </a:srgbClr>
                </a:solidFill>
                <a:latin typeface="Times New Roman"/>
              </a:rPr>
              <a:t>Наргиз</a:t>
            </a:r>
            <a:r>
              <a:rPr lang="ru-RU" sz="2100" b="1" dirty="0">
                <a:solidFill>
                  <a:srgbClr val="EEECE1">
                    <a:lumMod val="25000"/>
                  </a:srgbClr>
                </a:solidFill>
                <a:latin typeface="Times New Roman"/>
              </a:rPr>
              <a:t>. Авторами музыки являются Мария Захарова и Марал </a:t>
            </a:r>
            <a:r>
              <a:rPr lang="ru-RU" sz="2100" b="1" dirty="0" err="1">
                <a:solidFill>
                  <a:srgbClr val="EEECE1">
                    <a:lumMod val="25000"/>
                  </a:srgbClr>
                </a:solidFill>
                <a:latin typeface="Times New Roman"/>
              </a:rPr>
              <a:t>Якшиева</a:t>
            </a:r>
            <a:r>
              <a:rPr lang="ru-RU" sz="2100" b="1" dirty="0">
                <a:solidFill>
                  <a:srgbClr val="EEECE1">
                    <a:lumMod val="25000"/>
                  </a:srgbClr>
                </a:solidFill>
                <a:latin typeface="Times New Roman"/>
              </a:rPr>
              <a:t>, автором текста – Мария Захарова, аранжировку осуществил Максим Фадеев.</a:t>
            </a:r>
            <a:endParaRPr lang="ru-RU" sz="21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1" b="11756"/>
          <a:stretch/>
        </p:blipFill>
        <p:spPr bwMode="auto">
          <a:xfrm>
            <a:off x="1763688" y="2335467"/>
            <a:ext cx="5948895" cy="335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4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5906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</a:t>
            </a:r>
            <a:r>
              <a:rPr lang="ru-RU" sz="2100" b="1" dirty="0" smtClean="0">
                <a:solidFill>
                  <a:srgbClr val="EEECE1">
                    <a:lumMod val="25000"/>
                  </a:srgbClr>
                </a:solidFill>
                <a:latin typeface="Times New Roman"/>
              </a:rPr>
              <a:t>Музыка напоминает мелодии старых песен советских композиторов.</a:t>
            </a:r>
          </a:p>
          <a:p>
            <a:pPr lvl="0" algn="just"/>
            <a:r>
              <a:rPr lang="ru-RU" sz="2100" b="1" dirty="0" smtClean="0">
                <a:solidFill>
                  <a:srgbClr val="EEECE1">
                    <a:lumMod val="25000"/>
                  </a:srgbClr>
                </a:solidFill>
                <a:latin typeface="Times New Roman"/>
              </a:rPr>
              <a:t>    Песня звучит как поминальная песня о погибших в войне. Вспоминается не только солдаты Великой Отечественной войны, но и солдаты локальных войн.</a:t>
            </a:r>
            <a:endParaRPr lang="ru-RU" sz="21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" b="3771"/>
          <a:stretch/>
        </p:blipFill>
        <p:spPr bwMode="auto">
          <a:xfrm>
            <a:off x="1763688" y="2372475"/>
            <a:ext cx="6353944" cy="33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8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5906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</a:t>
            </a:r>
            <a:r>
              <a:rPr lang="ru-RU" sz="2100" b="1" dirty="0">
                <a:solidFill>
                  <a:srgbClr val="EEECE1">
                    <a:lumMod val="25000"/>
                  </a:srgbClr>
                </a:solidFill>
                <a:latin typeface="Times New Roman"/>
              </a:rPr>
              <a:t>Мария Захарова на своей странице в </a:t>
            </a:r>
            <a:r>
              <a:rPr lang="ru-RU" sz="2100" b="1" dirty="0" err="1">
                <a:solidFill>
                  <a:srgbClr val="EEECE1">
                    <a:lumMod val="25000"/>
                  </a:srgbClr>
                </a:solidFill>
                <a:latin typeface="Times New Roman"/>
              </a:rPr>
              <a:t>Фейсбуке</a:t>
            </a:r>
            <a:r>
              <a:rPr lang="ru-RU" sz="2100" b="1" dirty="0">
                <a:solidFill>
                  <a:srgbClr val="EEECE1">
                    <a:lumMod val="25000"/>
                  </a:srgbClr>
                </a:solidFill>
                <a:latin typeface="Times New Roman"/>
              </a:rPr>
              <a:t> написала об этой песне:  «Она посвящена нашим в Сирии, а конкретно истории героя России Пешкова». </a:t>
            </a:r>
            <a:endParaRPr lang="ru-RU" sz="2100" b="1" dirty="0" smtClean="0">
              <a:solidFill>
                <a:srgbClr val="EEECE1">
                  <a:lumMod val="25000"/>
                </a:srgbClr>
              </a:solidFill>
              <a:latin typeface="Times New Roman"/>
            </a:endParaRPr>
          </a:p>
          <a:p>
            <a:pPr lvl="0" algn="just"/>
            <a:r>
              <a:rPr lang="ru-RU" sz="2100" b="1" dirty="0">
                <a:solidFill>
                  <a:srgbClr val="EEECE1">
                    <a:lumMod val="25000"/>
                  </a:srgbClr>
                </a:solidFill>
                <a:latin typeface="Times New Roman"/>
              </a:rPr>
              <a:t> </a:t>
            </a:r>
            <a:r>
              <a:rPr lang="ru-RU" sz="2100" b="1" dirty="0" smtClean="0">
                <a:solidFill>
                  <a:srgbClr val="EEECE1">
                    <a:lumMod val="25000"/>
                  </a:srgbClr>
                </a:solidFill>
                <a:latin typeface="Times New Roman"/>
              </a:rPr>
              <a:t>   Но </a:t>
            </a:r>
            <a:r>
              <a:rPr lang="ru-RU" sz="2100" b="1" dirty="0">
                <a:solidFill>
                  <a:srgbClr val="EEECE1">
                    <a:lumMod val="25000"/>
                  </a:srgbClr>
                </a:solidFill>
                <a:latin typeface="Times New Roman"/>
              </a:rPr>
              <a:t>в тексте песни нет ни единого упоминания ни о Сирии, ни о российских военных, ни о Герое России Олеге Пешкове.</a:t>
            </a:r>
            <a:endParaRPr lang="ru-RU" sz="21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" b="3771"/>
          <a:stretch/>
        </p:blipFill>
        <p:spPr bwMode="auto">
          <a:xfrm>
            <a:off x="1763688" y="2372475"/>
            <a:ext cx="6353944" cy="33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1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625252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454545"/>
                </a:solidFill>
                <a:latin typeface="comic sans ms"/>
              </a:rPr>
              <a:t>        </a:t>
            </a:r>
            <a:r>
              <a:rPr lang="ru-RU" sz="2000" b="1" dirty="0" smtClean="0">
                <a:solidFill>
                  <a:srgbClr val="454545"/>
                </a:solidFill>
                <a:latin typeface="comic sans ms"/>
              </a:rPr>
              <a:t>23 </a:t>
            </a:r>
            <a:r>
              <a:rPr lang="ru-RU" sz="2000" b="1" dirty="0">
                <a:solidFill>
                  <a:srgbClr val="454545"/>
                </a:solidFill>
                <a:latin typeface="comic sans ms"/>
              </a:rPr>
              <a:t>февраля 2016 года я опубликовала свое стихотворение в </a:t>
            </a:r>
            <a:r>
              <a:rPr lang="ru-RU" sz="2000" b="1" dirty="0" err="1">
                <a:solidFill>
                  <a:srgbClr val="454545"/>
                </a:solidFill>
                <a:latin typeface="comic sans ms"/>
              </a:rPr>
              <a:t>соцсетях</a:t>
            </a:r>
            <a:r>
              <a:rPr lang="ru-RU" sz="2000" b="1" dirty="0">
                <a:solidFill>
                  <a:srgbClr val="454545"/>
                </a:solidFill>
                <a:latin typeface="comic sans ms"/>
              </a:rPr>
              <a:t>. И люди как будто почувствовали: да это же песня. Я-то знала, что это песня, но никто больше не знал! Мужчины начали мне присылать свои </a:t>
            </a:r>
            <a:r>
              <a:rPr lang="ru-RU" sz="2000" b="1" dirty="0" err="1">
                <a:solidFill>
                  <a:srgbClr val="454545"/>
                </a:solidFill>
                <a:latin typeface="comic sans ms"/>
              </a:rPr>
              <a:t>аудиоверсии</a:t>
            </a:r>
            <a:r>
              <a:rPr lang="ru-RU" sz="2000" b="1" dirty="0">
                <a:solidFill>
                  <a:srgbClr val="454545"/>
                </a:solidFill>
                <a:latin typeface="comic sans ms"/>
              </a:rPr>
              <a:t>. Но все было не то, я интуитивно понимала, что должен быть женский вокал. И петь должна женщина, которая через себя это все пропустит так, как будто это трагедия матери, жены, дочери. И спустя примерно год одна женщина – Марала </a:t>
            </a:r>
            <a:r>
              <a:rPr lang="ru-RU" sz="2000" b="1" dirty="0" err="1">
                <a:solidFill>
                  <a:srgbClr val="454545"/>
                </a:solidFill>
                <a:latin typeface="comic sans ms"/>
              </a:rPr>
              <a:t>Якшиева</a:t>
            </a:r>
            <a:r>
              <a:rPr lang="ru-RU" sz="2000" b="1" dirty="0">
                <a:solidFill>
                  <a:srgbClr val="454545"/>
                </a:solidFill>
                <a:latin typeface="comic sans ms"/>
              </a:rPr>
              <a:t> - мне отправила свой вариант. И в этой версии я что-то такое услышала… Я ей написала в ответ: знаете, у меня ведь есть моя мелодия. Она ее положила на ноты, наиграла и через сутки прислала. Я послушала и поняла: вот, это оно!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553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265212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454545"/>
                </a:solidFill>
                <a:latin typeface="comic sans ms"/>
              </a:rPr>
              <a:t>        </a:t>
            </a:r>
            <a:r>
              <a:rPr lang="ru-RU" sz="2000" b="1" dirty="0">
                <a:solidFill>
                  <a:srgbClr val="454545"/>
                </a:solidFill>
                <a:latin typeface="comic sans ms"/>
              </a:rPr>
              <a:t>Это была весна 2017 года, март. Затем прошел еще месяц – и совершенно случайно мы пересеклись с продюсером Максом Фадеевым, с которым ранее я никогда не виделась. Обменялись какими-то фразами, и он мне напоследок сказал: «Если я когда-нибудь смогу вам чем-нибудь помочь, обращайтесь». Я набралась наглости и говорю: «У меня есть проект песни, не могли бы вы мне помочь записать ее? Профессионально ее оформить». Направила ему </a:t>
            </a:r>
            <a:r>
              <a:rPr lang="ru-RU" sz="2000" b="1" dirty="0" err="1">
                <a:solidFill>
                  <a:srgbClr val="454545"/>
                </a:solidFill>
                <a:latin typeface="comic sans ms"/>
              </a:rPr>
              <a:t>аудиотрек</a:t>
            </a:r>
            <a:r>
              <a:rPr lang="ru-RU" sz="2000" b="1" dirty="0">
                <a:solidFill>
                  <a:srgbClr val="454545"/>
                </a:solidFill>
                <a:latin typeface="comic sans ms"/>
              </a:rPr>
              <a:t>. Он перезванивает ровно через пять минут – столько длился этот трек, и говорит: «Я беру эту песню себе и её будет исполнять </a:t>
            </a:r>
            <a:r>
              <a:rPr lang="ru-RU" sz="2000" b="1" dirty="0" err="1">
                <a:solidFill>
                  <a:srgbClr val="454545"/>
                </a:solidFill>
                <a:latin typeface="comic sans ms"/>
              </a:rPr>
              <a:t>Наргиз</a:t>
            </a:r>
            <a:r>
              <a:rPr lang="ru-RU" sz="2000" b="1" dirty="0">
                <a:solidFill>
                  <a:srgbClr val="454545"/>
                </a:solidFill>
                <a:latin typeface="comic sans ms"/>
              </a:rPr>
              <a:t>». Сказать, что я была в шоке, это ничего не сказать. И где-то в начале мая 2017-го он мне прислал вариант этой песни. Ее исполняла девушка – не </a:t>
            </a:r>
            <a:r>
              <a:rPr lang="ru-RU" sz="2000" b="1" dirty="0" err="1">
                <a:solidFill>
                  <a:srgbClr val="454545"/>
                </a:solidFill>
                <a:latin typeface="comic sans ms"/>
              </a:rPr>
              <a:t>Наргиз</a:t>
            </a:r>
            <a:r>
              <a:rPr lang="ru-RU" sz="2000" b="1" dirty="0">
                <a:solidFill>
                  <a:srgbClr val="454545"/>
                </a:solidFill>
                <a:latin typeface="comic sans ms"/>
              </a:rPr>
              <a:t>, но в близкой стилистике. Максим сказал, что, когда </a:t>
            </a:r>
            <a:r>
              <a:rPr lang="ru-RU" sz="2000" b="1" dirty="0" err="1">
                <a:solidFill>
                  <a:srgbClr val="454545"/>
                </a:solidFill>
                <a:latin typeface="comic sans ms"/>
              </a:rPr>
              <a:t>Наргиз</a:t>
            </a:r>
            <a:r>
              <a:rPr lang="ru-RU" sz="2000" b="1" dirty="0">
                <a:solidFill>
                  <a:srgbClr val="454545"/>
                </a:solidFill>
                <a:latin typeface="comic sans ms"/>
              </a:rPr>
              <a:t> вернется с гастролей, она сама её запишет. Дальше будет принято решение, где с ней выступить.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456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265212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454545"/>
                </a:solidFill>
                <a:latin typeface="comic sans ms"/>
              </a:rPr>
              <a:t>        </a:t>
            </a:r>
            <a:r>
              <a:rPr lang="ru-RU" sz="2000" b="1" dirty="0">
                <a:solidFill>
                  <a:srgbClr val="454545"/>
                </a:solidFill>
                <a:latin typeface="comic sans ms"/>
              </a:rPr>
              <a:t>Но на этом чудеса не закончились! Прошла еще, наверное, пара недель – и мне позвонил Никита Сергеевич Михалков: «Слушай, ты мне что-то рассказывала про свое стихотворение, песню. Можешь направить, я послушаю?». Я говорю: «Зачем?» Отвечает: «Знаешь, мы делаем сейчас кинофестиваль, и я что-то такое ищу и никак не могу найти». Я говорю: «Как-то странно, что Вы это ищете у меня – у нас страна полна продюсеров, композиторов, величайших исполнителей. Вы не там ищете!» Он говорит: «Знаешь, ты скинь». А я еще, помню, спросила: «А у Вас какого числа открытие?» «22 июня». Я: «Так это же День Памяти, скорби…». И я взяла и… скинула ему другую песню. Он перезвонил мне через полчаса и сказал, ну да, песня нормальная. Может быть, мы ее на закрытие возьмем. И всё.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29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265212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454545"/>
                </a:solidFill>
                <a:latin typeface="comic sans ms"/>
              </a:rPr>
              <a:t>        </a:t>
            </a:r>
            <a:r>
              <a:rPr lang="ru-RU" sz="2800" b="1" dirty="0">
                <a:solidFill>
                  <a:srgbClr val="454545"/>
                </a:solidFill>
                <a:latin typeface="comic sans ms"/>
              </a:rPr>
              <a:t>И уже повесив трубку, я подумала, что нужно все же рискнуть и направить ему вот ту самую песню. Так и сделала. И тут же, через пять минут, Михалков мне перезванивает и сообщает, что берет её на открытие кинофестиваля. И говорит, что найдет кого-нибудь, кто эту песню исполнит. Пришлось признаваться: «Никита Сергеевич, её уже будет исполнять </a:t>
            </a:r>
            <a:r>
              <a:rPr lang="ru-RU" sz="2800" b="1" dirty="0" err="1">
                <a:solidFill>
                  <a:srgbClr val="454545"/>
                </a:solidFill>
                <a:latin typeface="comic sans ms"/>
              </a:rPr>
              <a:t>Наргиз</a:t>
            </a:r>
            <a:r>
              <a:rPr lang="ru-RU" sz="2800" b="1" dirty="0">
                <a:solidFill>
                  <a:srgbClr val="454545"/>
                </a:solidFill>
                <a:latin typeface="comic sans ms"/>
              </a:rPr>
              <a:t>». Рассказала про </a:t>
            </a:r>
            <a:r>
              <a:rPr lang="ru-RU" sz="2800" b="1" dirty="0" err="1">
                <a:solidFill>
                  <a:srgbClr val="454545"/>
                </a:solidFill>
                <a:latin typeface="comic sans ms"/>
              </a:rPr>
              <a:t>Наргиз</a:t>
            </a:r>
            <a:r>
              <a:rPr lang="ru-RU" sz="2800" b="1" dirty="0">
                <a:solidFill>
                  <a:srgbClr val="454545"/>
                </a:solidFill>
                <a:latin typeface="comic sans ms"/>
              </a:rPr>
              <a:t>, он попросил контакты.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630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110395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454545"/>
                </a:solidFill>
                <a:latin typeface="comic sans ms"/>
              </a:rPr>
              <a:t>      </a:t>
            </a:r>
            <a:r>
              <a:rPr lang="ru-RU" sz="1400" b="1" dirty="0" smtClean="0">
                <a:solidFill>
                  <a:srgbClr val="454545"/>
                </a:solidFill>
                <a:latin typeface="comic sans ms"/>
              </a:rPr>
              <a:t>  </a:t>
            </a:r>
            <a:r>
              <a:rPr lang="ru-RU" sz="2400" b="1" dirty="0">
                <a:solidFill>
                  <a:srgbClr val="454545"/>
                </a:solidFill>
                <a:latin typeface="comic sans ms"/>
              </a:rPr>
              <a:t>И тут я понимаю, что сейчас вся эта картина, совершенно нереалистичная, растает как дым по одной простой причине. До открытия фестиваля три недели, а у артиста такого масштаба, как </a:t>
            </a:r>
            <a:r>
              <a:rPr lang="ru-RU" sz="2400" b="1" dirty="0" err="1">
                <a:solidFill>
                  <a:srgbClr val="454545"/>
                </a:solidFill>
                <a:latin typeface="comic sans ms"/>
              </a:rPr>
              <a:t>Наргиз</a:t>
            </a:r>
            <a:r>
              <a:rPr lang="ru-RU" sz="2400" b="1" dirty="0">
                <a:solidFill>
                  <a:srgbClr val="454545"/>
                </a:solidFill>
                <a:latin typeface="comic sans ms"/>
              </a:rPr>
              <a:t>, график расписан на год вперед. Не может быть, чтобы в этот конкретный день у неё не было бы каких-то обязательств. Звоню Максу Фадееву, рассказываю всю эту историю. Он говорит: дай мне 15 минут. Эти пятнадцать минут были одними из самых запоминающихся ожиданий в моей жизни. Он перезванивает и говорит: «</a:t>
            </a:r>
            <a:r>
              <a:rPr lang="ru-RU" sz="2400" b="1" dirty="0" err="1">
                <a:solidFill>
                  <a:srgbClr val="454545"/>
                </a:solidFill>
                <a:latin typeface="comic sans ms"/>
              </a:rPr>
              <a:t>Наргиз</a:t>
            </a:r>
            <a:r>
              <a:rPr lang="ru-RU" sz="2400" b="1" dirty="0">
                <a:solidFill>
                  <a:srgbClr val="454545"/>
                </a:solidFill>
                <a:latin typeface="comic sans ms"/>
              </a:rPr>
              <a:t> будет в Москве. Мы поставили ей в график, и она будет исполнять твою песню на кинофестивале».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969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4" y="26101"/>
            <a:ext cx="8440996" cy="569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8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553244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454545"/>
                </a:solidFill>
                <a:latin typeface="comic sans ms"/>
              </a:rPr>
              <a:t>        </a:t>
            </a:r>
            <a:r>
              <a:rPr lang="ru-RU" sz="3200" b="1" dirty="0">
                <a:solidFill>
                  <a:srgbClr val="454545"/>
                </a:solidFill>
                <a:latin typeface="comic sans ms"/>
              </a:rPr>
              <a:t>Получается, что каждый видит в ней что-то свое. Для кого-то это история </a:t>
            </a:r>
            <a:r>
              <a:rPr lang="ru-RU" sz="3200" b="1" dirty="0" err="1">
                <a:solidFill>
                  <a:srgbClr val="454545"/>
                </a:solidFill>
                <a:latin typeface="comic sans ms"/>
              </a:rPr>
              <a:t>Афгана</a:t>
            </a:r>
            <a:r>
              <a:rPr lang="ru-RU" sz="3200" b="1" dirty="0">
                <a:solidFill>
                  <a:srgbClr val="454545"/>
                </a:solidFill>
                <a:latin typeface="comic sans ms"/>
              </a:rPr>
              <a:t>. Для кого-то – история контртеррористических операций на Северном Кавказе. Для кого-то – история конкретных десантников. Для кого-то – история Великой Отечественной войны</a:t>
            </a:r>
            <a:r>
              <a:rPr lang="ru-RU" sz="3200" b="1" dirty="0" smtClean="0">
                <a:solidFill>
                  <a:srgbClr val="454545"/>
                </a:solidFill>
                <a:latin typeface="comic sans ms"/>
              </a:rPr>
              <a:t>.</a:t>
            </a:r>
          </a:p>
          <a:p>
            <a:pPr algn="just"/>
            <a:r>
              <a:rPr lang="ru-RU" sz="3200" b="1" dirty="0" smtClean="0">
                <a:solidFill>
                  <a:srgbClr val="454545"/>
                </a:solidFill>
                <a:latin typeface="comic sans ms"/>
              </a:rPr>
              <a:t>      Это судьба…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732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553244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454545"/>
                </a:solidFill>
                <a:latin typeface="comic sans ms"/>
              </a:rPr>
              <a:t>     </a:t>
            </a:r>
            <a:r>
              <a:rPr lang="ru-RU" sz="3200" b="1" dirty="0" smtClean="0">
                <a:solidFill>
                  <a:srgbClr val="454545"/>
                </a:solidFill>
                <a:latin typeface="+mj-lt"/>
              </a:rPr>
              <a:t>Уже несколько лет подряд в </a:t>
            </a:r>
            <a:r>
              <a:rPr lang="ru-RU" sz="3200" b="1" smtClean="0">
                <a:solidFill>
                  <a:srgbClr val="454545"/>
                </a:solidFill>
                <a:latin typeface="+mj-lt"/>
              </a:rPr>
              <a:t>нашей школе проводится </a:t>
            </a:r>
            <a:r>
              <a:rPr lang="ru-RU" sz="3200" b="1" dirty="0" smtClean="0">
                <a:solidFill>
                  <a:srgbClr val="454545"/>
                </a:solidFill>
                <a:latin typeface="+mj-lt"/>
              </a:rPr>
              <a:t>конкурс патриотической песни о войне, где принимают участие ученики 3–7 классов.</a:t>
            </a:r>
          </a:p>
          <a:p>
            <a:pPr algn="just"/>
            <a:r>
              <a:rPr lang="ru-RU" sz="3200" b="1" dirty="0" smtClean="0">
                <a:latin typeface="+mj-lt"/>
              </a:rPr>
              <a:t>          На этом конкурсе мы исполняем и песни, написанные в годы Великой Отечественной войны, и песни о войне современных композиторов.</a:t>
            </a:r>
          </a:p>
          <a:p>
            <a:pPr algn="just"/>
            <a:r>
              <a:rPr lang="ru-RU" sz="3200" b="1" dirty="0">
                <a:latin typeface="+mj-lt"/>
              </a:rPr>
              <a:t> </a:t>
            </a:r>
            <a:r>
              <a:rPr lang="ru-RU" sz="3200" b="1" dirty="0" smtClean="0">
                <a:latin typeface="+mj-lt"/>
              </a:rPr>
              <a:t>         Это классика, которая нам не дает забывать прошлое… 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18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057300"/>
            <a:ext cx="7344816" cy="45365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«Стихи </a:t>
            </a:r>
            <a:r>
              <a:rPr lang="ru-RU" sz="2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возникают из мелочей, они начинают звучать в такт с чувствами, родившимися после глубоких потрясений. Я подумал о своих братьях, не вернувшихся с войны, о семидесяти односельчанах, о двадцати миллионах убитых </a:t>
            </a:r>
            <a:r>
              <a:rPr lang="ru-RU" sz="2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соотечественников</a:t>
            </a:r>
            <a:r>
              <a:rPr lang="ru-RU" sz="2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Они </a:t>
            </a:r>
            <a:r>
              <a:rPr lang="ru-RU" sz="2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постучались в мое сердце, скорбной чередой прошли перед глазами и — на миг показалось — превратились в белых журавлей. В птиц нашей памяти, грустной и щемящей нотой врывающихся в повседневность</a:t>
            </a:r>
            <a:r>
              <a:rPr lang="ru-RU" sz="2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pPr algn="r"/>
            <a:r>
              <a:rPr lang="ru-RU" sz="2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Расул Гамзатов</a:t>
            </a:r>
            <a:endParaRPr lang="ru-RU" sz="24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755576" y="1489348"/>
            <a:ext cx="7776864" cy="35653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Кавказе есть поверье, будто павшие на поле сражения воины превращаются в журавлей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Песня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посвящена погибшим во время Великой Отечественной войны солдатам, которых авторы сравнили с клином летящих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Гамзатов написал стихотворение «Журавли» на родном языке, по-аварски. Тема журавлей была навеяна посещением расположенного в Хиросиме памятника японской девочке по имени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Садако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Сасаки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страдавшей от лейкемии после атомного взрыва в Хиросиме.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Садако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Сасаки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надеялась, что вылечится, если смастерит тысячу бумажных «журавликов», пользуясь искусством оригами. В Азии существует поверье, что желание человека исполнится, если он сложит из цветной бумаги тысячу оригами - журавлей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35664"/>
            <a:ext cx="8460432" cy="575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5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41276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стороны, журавли имеют свой образ в русской культуре, с которой Гамзатов был очень близко знаком, как переводчик русской классической поэзии. </a:t>
            </a:r>
            <a:endParaRPr lang="ru-RU" sz="2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Как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вспоминает Гамзатов, когда он летел из Японии домой, в СССР, он думал о своей матери, весть о кончине которой пришла в Японию, думал о старшем брате Магомеде, погибшем в боях под Севастополем, думал о другом старшем брате, без вести пропавшем военном моряке </a:t>
            </a:r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Ахильчи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думал о других близких людях, погибших в Великой Отечественной войне. </a:t>
            </a:r>
            <a:endParaRPr lang="ru-RU" sz="2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потому ли с кличем журавлиным от века речь аварская сходна?», писал он в стихотворении «Журавли» в переводе Гребнева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899592" y="3387924"/>
            <a:ext cx="7632848" cy="23270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отступал вместе с Красной Армией, попал в знаменитое Харьковское (Изюм-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Барвенковское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окружение, где немцы взяли в плен 130 тысяч красноармейцев, вышел одним из немногих, форсировал Северский Донец, воевал под Сталинградом, был трижды ранен, и после последнего ранения 12 января 1944 года война для него «кончилась». В стихотворение «Журавли» он вложил и свой опыт войны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30" y="132648"/>
            <a:ext cx="2097087" cy="33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92917" y="967505"/>
            <a:ext cx="5469026" cy="664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Наум Исаевич</a:t>
            </a:r>
          </a:p>
          <a:p>
            <a:r>
              <a:rPr lang="ru-RU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Гребнев</a:t>
            </a:r>
            <a:endParaRPr lang="ru-RU" sz="4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1406" y="2112014"/>
            <a:ext cx="53250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Война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застала Гребнева с самого её начала, поскольку в это время он служил на границе, под Брестом.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5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мая шаб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 шабл</Template>
  <TotalTime>642</TotalTime>
  <Words>2601</Words>
  <Application>Microsoft Office PowerPoint</Application>
  <PresentationFormat>Экран (16:10)</PresentationFormat>
  <Paragraphs>103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9 мая шабл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Матюшкина</dc:creator>
  <cp:lastModifiedBy>Админ</cp:lastModifiedBy>
  <cp:revision>210</cp:revision>
  <dcterms:created xsi:type="dcterms:W3CDTF">2017-12-13T16:08:09Z</dcterms:created>
  <dcterms:modified xsi:type="dcterms:W3CDTF">2018-03-15T18:43:53Z</dcterms:modified>
</cp:coreProperties>
</file>