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1" autoAdjust="0"/>
    <p:restoredTop sz="94669" autoAdjust="0"/>
  </p:normalViewPr>
  <p:slideViewPr>
    <p:cSldViewPr>
      <p:cViewPr varScale="1">
        <p:scale>
          <a:sx n="87" d="100"/>
          <a:sy n="87" d="100"/>
        </p:scale>
        <p:origin x="-1062" y="-7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3264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orizon.png"/>
          <p:cNvPicPr>
            <a:picLocks noChangeAspect="1"/>
          </p:cNvPicPr>
          <p:nvPr/>
        </p:nvPicPr>
        <p:blipFill>
          <a:blip r:embed="rId2" cstate="print"/>
          <a:srcRect t="33333"/>
          <a:stretch>
            <a:fillRect/>
          </a:stretch>
        </p:blipFill>
        <p:spPr>
          <a:xfrm>
            <a:off x="0" y="0"/>
            <a:ext cx="9144000" cy="4572000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19200" y="3886200"/>
            <a:ext cx="6400800" cy="1752600"/>
          </a:xfrm>
        </p:spPr>
        <p:txBody>
          <a:bodyPr>
            <a:normAutofit/>
          </a:bodyPr>
          <a:lstStyle>
            <a:lvl1pPr marL="0" indent="0" algn="ctr">
              <a:buNone/>
              <a:defRPr sz="1700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007888"/>
            <a:ext cx="7772400" cy="1470025"/>
          </a:xfrm>
        </p:spPr>
        <p:txBody>
          <a:bodyPr/>
          <a:lstStyle>
            <a:lvl1pPr algn="ctr"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3"/>
          </p:nvPr>
        </p:nvSpPr>
        <p:spPr>
          <a:xfrm>
            <a:off x="609600" y="1600200"/>
            <a:ext cx="7924800" cy="41148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4962525"/>
            <a:ext cx="7885113" cy="1362075"/>
          </a:xfrm>
        </p:spPr>
        <p:txBody>
          <a:bodyPr anchor="t"/>
          <a:lstStyle>
            <a:lvl1pPr algn="l">
              <a:defRPr sz="3200" b="0" i="0" cap="all" baseline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3462338"/>
            <a:ext cx="7885113" cy="1500187"/>
          </a:xfrm>
        </p:spPr>
        <p:txBody>
          <a:bodyPr anchor="b">
            <a:normAutofit/>
          </a:bodyPr>
          <a:lstStyle>
            <a:lvl1pPr marL="0" indent="0">
              <a:buNone/>
              <a:defRPr sz="1700" baseline="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609600" y="1600200"/>
            <a:ext cx="3733800" cy="4114800"/>
          </a:xfrm>
        </p:spPr>
        <p:txBody>
          <a:bodyPr/>
          <a:lstStyle>
            <a:lvl5pPr>
              <a:defRPr/>
            </a:lvl5pPr>
            <a:lvl6pPr>
              <a:buClr>
                <a:schemeClr val="tx2"/>
              </a:buClr>
              <a:buFont typeface="Arial" pitchFamily="34" charset="0"/>
              <a:buChar char="•"/>
              <a:defRPr/>
            </a:lvl6pPr>
            <a:lvl7pPr>
              <a:buClr>
                <a:schemeClr val="tx2"/>
              </a:buClr>
              <a:buFont typeface="Arial" pitchFamily="34" charset="0"/>
              <a:buChar char="•"/>
              <a:defRPr/>
            </a:lvl7pPr>
            <a:lvl8pPr>
              <a:buClr>
                <a:schemeClr val="tx2"/>
              </a:buClr>
              <a:buFont typeface="Arial" pitchFamily="34" charset="0"/>
              <a:buChar char="•"/>
              <a:defRPr/>
            </a:lvl8pPr>
            <a:lvl9pPr>
              <a:buClr>
                <a:schemeClr val="tx2"/>
              </a:buClr>
              <a:buFont typeface="Arial" pitchFamily="34" charset="0"/>
              <a:buChar char="•"/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800600" y="1600200"/>
            <a:ext cx="3733800" cy="4114800"/>
          </a:xfrm>
        </p:spPr>
        <p:txBody>
          <a:bodyPr/>
          <a:lstStyle>
            <a:lvl6pPr>
              <a:buClr>
                <a:schemeClr val="tx2"/>
              </a:buClr>
              <a:defRPr/>
            </a:lvl6pPr>
            <a:lvl7pPr>
              <a:buClr>
                <a:schemeClr val="tx2"/>
              </a:buClr>
              <a:defRPr/>
            </a:lvl7pPr>
            <a:lvl8pPr>
              <a:buClr>
                <a:schemeClr val="tx2"/>
              </a:buClr>
              <a:defRPr/>
            </a:lvl8pPr>
            <a:lvl9pPr>
              <a:buClr>
                <a:schemeClr val="tx2"/>
              </a:buCl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800600" y="2209800"/>
            <a:ext cx="3733800" cy="3505200"/>
          </a:xfrm>
        </p:spPr>
        <p:txBody>
          <a:bodyPr/>
          <a:lstStyle>
            <a:lvl6pPr>
              <a:buClr>
                <a:schemeClr val="tx2"/>
              </a:buClr>
              <a:defRPr/>
            </a:lvl6pPr>
            <a:lvl7pPr>
              <a:buClr>
                <a:schemeClr val="tx2"/>
              </a:buClr>
              <a:defRPr/>
            </a:lvl7pPr>
            <a:lvl8pPr>
              <a:buClr>
                <a:schemeClr val="tx2"/>
              </a:buClr>
              <a:defRPr/>
            </a:lvl8pPr>
            <a:lvl9pPr>
              <a:buClr>
                <a:schemeClr val="tx2"/>
              </a:buCl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609600" y="2209800"/>
            <a:ext cx="3733800" cy="3505200"/>
          </a:xfrm>
        </p:spPr>
        <p:txBody>
          <a:bodyPr/>
          <a:lstStyle>
            <a:lvl6pPr>
              <a:buClr>
                <a:schemeClr val="tx2"/>
              </a:buClr>
              <a:defRPr/>
            </a:lvl6pPr>
            <a:lvl7pPr>
              <a:buClr>
                <a:schemeClr val="tx2"/>
              </a:buClr>
              <a:defRPr/>
            </a:lvl7pPr>
            <a:lvl8pPr>
              <a:buClr>
                <a:schemeClr val="tx2"/>
              </a:buClr>
              <a:defRPr/>
            </a:lvl8pPr>
            <a:lvl9pPr>
              <a:buClr>
                <a:schemeClr val="tx2"/>
              </a:buCl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199"/>
            <a:ext cx="3733800" cy="574675"/>
          </a:xfrm>
        </p:spPr>
        <p:txBody>
          <a:bodyPr anchor="b">
            <a:normAutofit/>
          </a:bodyPr>
          <a:lstStyle>
            <a:lvl1pPr marL="0" indent="0">
              <a:buNone/>
              <a:defRPr sz="1700" b="0" i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800600" y="1600199"/>
            <a:ext cx="3733800" cy="574675"/>
          </a:xfrm>
        </p:spPr>
        <p:txBody>
          <a:bodyPr anchor="b">
            <a:normAutofit/>
          </a:bodyPr>
          <a:lstStyle>
            <a:lvl1pPr marL="0" indent="0">
              <a:buNone/>
              <a:defRPr sz="1700" b="0" i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962400" y="1447800"/>
            <a:ext cx="4648200" cy="42672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1447800"/>
            <a:ext cx="2971800" cy="1097280"/>
          </a:xfrm>
        </p:spPr>
        <p:txBody>
          <a:bodyPr anchor="b"/>
          <a:lstStyle>
            <a:lvl1pPr algn="l">
              <a:defRPr sz="1800" b="0" i="0" cap="none" baseline="0"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12648" y="2547891"/>
            <a:ext cx="2971800" cy="3167109"/>
          </a:xfrm>
        </p:spPr>
        <p:txBody>
          <a:bodyPr tIns="9144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horizon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447800"/>
            <a:ext cx="2971800" cy="1097280"/>
          </a:xfrm>
        </p:spPr>
        <p:txBody>
          <a:bodyPr anchor="b"/>
          <a:lstStyle>
            <a:lvl1pPr algn="l">
              <a:defRPr sz="1800" b="0" i="0" cap="none" baseline="0"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657344" y="1447800"/>
            <a:ext cx="3419856" cy="3474720"/>
          </a:xfrm>
          <a:custGeom>
            <a:avLst/>
            <a:gdLst>
              <a:gd name="connsiteX0" fmla="*/ 0 w 3419856"/>
              <a:gd name="connsiteY0" fmla="*/ 74450 h 3429000"/>
              <a:gd name="connsiteX1" fmla="*/ 21806 w 3419856"/>
              <a:gd name="connsiteY1" fmla="*/ 21806 h 3429000"/>
              <a:gd name="connsiteX2" fmla="*/ 74450 w 3419856"/>
              <a:gd name="connsiteY2" fmla="*/ 0 h 3429000"/>
              <a:gd name="connsiteX3" fmla="*/ 3345406 w 3419856"/>
              <a:gd name="connsiteY3" fmla="*/ 0 h 3429000"/>
              <a:gd name="connsiteX4" fmla="*/ 3398050 w 3419856"/>
              <a:gd name="connsiteY4" fmla="*/ 21806 h 3429000"/>
              <a:gd name="connsiteX5" fmla="*/ 3419856 w 3419856"/>
              <a:gd name="connsiteY5" fmla="*/ 74450 h 3429000"/>
              <a:gd name="connsiteX6" fmla="*/ 3419856 w 3419856"/>
              <a:gd name="connsiteY6" fmla="*/ 3354550 h 3429000"/>
              <a:gd name="connsiteX7" fmla="*/ 3398050 w 3419856"/>
              <a:gd name="connsiteY7" fmla="*/ 3407194 h 3429000"/>
              <a:gd name="connsiteX8" fmla="*/ 3345406 w 3419856"/>
              <a:gd name="connsiteY8" fmla="*/ 3429000 h 3429000"/>
              <a:gd name="connsiteX9" fmla="*/ 74450 w 3419856"/>
              <a:gd name="connsiteY9" fmla="*/ 3429000 h 3429000"/>
              <a:gd name="connsiteX10" fmla="*/ 21806 w 3419856"/>
              <a:gd name="connsiteY10" fmla="*/ 3407194 h 3429000"/>
              <a:gd name="connsiteX11" fmla="*/ 0 w 3419856"/>
              <a:gd name="connsiteY11" fmla="*/ 3354550 h 3429000"/>
              <a:gd name="connsiteX12" fmla="*/ 0 w 3419856"/>
              <a:gd name="connsiteY12" fmla="*/ 74450 h 3429000"/>
              <a:gd name="connsiteX0" fmla="*/ 0 w 3419856"/>
              <a:gd name="connsiteY0" fmla="*/ 74450 h 3429000"/>
              <a:gd name="connsiteX1" fmla="*/ 21806 w 3419856"/>
              <a:gd name="connsiteY1" fmla="*/ 21806 h 3429000"/>
              <a:gd name="connsiteX2" fmla="*/ 74450 w 3419856"/>
              <a:gd name="connsiteY2" fmla="*/ 0 h 3429000"/>
              <a:gd name="connsiteX3" fmla="*/ 3345406 w 3419856"/>
              <a:gd name="connsiteY3" fmla="*/ 0 h 3429000"/>
              <a:gd name="connsiteX4" fmla="*/ 3398050 w 3419856"/>
              <a:gd name="connsiteY4" fmla="*/ 21806 h 3429000"/>
              <a:gd name="connsiteX5" fmla="*/ 3419856 w 3419856"/>
              <a:gd name="connsiteY5" fmla="*/ 74450 h 3429000"/>
              <a:gd name="connsiteX6" fmla="*/ 3419856 w 3419856"/>
              <a:gd name="connsiteY6" fmla="*/ 3354550 h 3429000"/>
              <a:gd name="connsiteX7" fmla="*/ 3398050 w 3419856"/>
              <a:gd name="connsiteY7" fmla="*/ 3407194 h 3429000"/>
              <a:gd name="connsiteX8" fmla="*/ 3345406 w 3419856"/>
              <a:gd name="connsiteY8" fmla="*/ 3429000 h 3429000"/>
              <a:gd name="connsiteX9" fmla="*/ 21806 w 3419856"/>
              <a:gd name="connsiteY9" fmla="*/ 3407194 h 3429000"/>
              <a:gd name="connsiteX10" fmla="*/ 0 w 3419856"/>
              <a:gd name="connsiteY10" fmla="*/ 3354550 h 3429000"/>
              <a:gd name="connsiteX11" fmla="*/ 0 w 3419856"/>
              <a:gd name="connsiteY11" fmla="*/ 74450 h 3429000"/>
              <a:gd name="connsiteX0" fmla="*/ 0 w 3964392"/>
              <a:gd name="connsiteY0" fmla="*/ 74450 h 3415968"/>
              <a:gd name="connsiteX1" fmla="*/ 21806 w 3964392"/>
              <a:gd name="connsiteY1" fmla="*/ 21806 h 3415968"/>
              <a:gd name="connsiteX2" fmla="*/ 74450 w 3964392"/>
              <a:gd name="connsiteY2" fmla="*/ 0 h 3415968"/>
              <a:gd name="connsiteX3" fmla="*/ 3345406 w 3964392"/>
              <a:gd name="connsiteY3" fmla="*/ 0 h 3415968"/>
              <a:gd name="connsiteX4" fmla="*/ 3398050 w 3964392"/>
              <a:gd name="connsiteY4" fmla="*/ 21806 h 3415968"/>
              <a:gd name="connsiteX5" fmla="*/ 3419856 w 3964392"/>
              <a:gd name="connsiteY5" fmla="*/ 74450 h 3415968"/>
              <a:gd name="connsiteX6" fmla="*/ 3419856 w 3964392"/>
              <a:gd name="connsiteY6" fmla="*/ 3354550 h 3415968"/>
              <a:gd name="connsiteX7" fmla="*/ 3398050 w 3964392"/>
              <a:gd name="connsiteY7" fmla="*/ 3407194 h 3415968"/>
              <a:gd name="connsiteX8" fmla="*/ 21806 w 3964392"/>
              <a:gd name="connsiteY8" fmla="*/ 3407194 h 3415968"/>
              <a:gd name="connsiteX9" fmla="*/ 0 w 3964392"/>
              <a:gd name="connsiteY9" fmla="*/ 3354550 h 3415968"/>
              <a:gd name="connsiteX10" fmla="*/ 0 w 3964392"/>
              <a:gd name="connsiteY10" fmla="*/ 74450 h 3415968"/>
              <a:gd name="connsiteX0" fmla="*/ 0 w 3964392"/>
              <a:gd name="connsiteY0" fmla="*/ 74450 h 3415968"/>
              <a:gd name="connsiteX1" fmla="*/ 21806 w 3964392"/>
              <a:gd name="connsiteY1" fmla="*/ 21806 h 3415968"/>
              <a:gd name="connsiteX2" fmla="*/ 74450 w 3964392"/>
              <a:gd name="connsiteY2" fmla="*/ 0 h 3415968"/>
              <a:gd name="connsiteX3" fmla="*/ 3345406 w 3964392"/>
              <a:gd name="connsiteY3" fmla="*/ 0 h 3415968"/>
              <a:gd name="connsiteX4" fmla="*/ 3398050 w 3964392"/>
              <a:gd name="connsiteY4" fmla="*/ 21806 h 3415968"/>
              <a:gd name="connsiteX5" fmla="*/ 3419856 w 3964392"/>
              <a:gd name="connsiteY5" fmla="*/ 74450 h 3415968"/>
              <a:gd name="connsiteX6" fmla="*/ 3419856 w 3964392"/>
              <a:gd name="connsiteY6" fmla="*/ 3354550 h 3415968"/>
              <a:gd name="connsiteX7" fmla="*/ 3398050 w 3964392"/>
              <a:gd name="connsiteY7" fmla="*/ 3407194 h 3415968"/>
              <a:gd name="connsiteX8" fmla="*/ 21806 w 3964392"/>
              <a:gd name="connsiteY8" fmla="*/ 3407194 h 3415968"/>
              <a:gd name="connsiteX9" fmla="*/ 0 w 3964392"/>
              <a:gd name="connsiteY9" fmla="*/ 3354550 h 3415968"/>
              <a:gd name="connsiteX10" fmla="*/ 0 w 3964392"/>
              <a:gd name="connsiteY10" fmla="*/ 74450 h 3415968"/>
              <a:gd name="connsiteX0" fmla="*/ 0 w 3968026"/>
              <a:gd name="connsiteY0" fmla="*/ 74450 h 3910007"/>
              <a:gd name="connsiteX1" fmla="*/ 21806 w 3968026"/>
              <a:gd name="connsiteY1" fmla="*/ 21806 h 3910007"/>
              <a:gd name="connsiteX2" fmla="*/ 74450 w 3968026"/>
              <a:gd name="connsiteY2" fmla="*/ 0 h 3910007"/>
              <a:gd name="connsiteX3" fmla="*/ 3345406 w 3968026"/>
              <a:gd name="connsiteY3" fmla="*/ 0 h 3910007"/>
              <a:gd name="connsiteX4" fmla="*/ 3398050 w 3968026"/>
              <a:gd name="connsiteY4" fmla="*/ 21806 h 3910007"/>
              <a:gd name="connsiteX5" fmla="*/ 3419856 w 3968026"/>
              <a:gd name="connsiteY5" fmla="*/ 74450 h 3910007"/>
              <a:gd name="connsiteX6" fmla="*/ 3419856 w 3968026"/>
              <a:gd name="connsiteY6" fmla="*/ 3354550 h 3910007"/>
              <a:gd name="connsiteX7" fmla="*/ 3398050 w 3968026"/>
              <a:gd name="connsiteY7" fmla="*/ 3407194 h 3910007"/>
              <a:gd name="connsiteX8" fmla="*/ 0 w 3968026"/>
              <a:gd name="connsiteY8" fmla="*/ 3354550 h 3910007"/>
              <a:gd name="connsiteX9" fmla="*/ 0 w 3968026"/>
              <a:gd name="connsiteY9" fmla="*/ 74450 h 3910007"/>
              <a:gd name="connsiteX0" fmla="*/ 0 w 3419856"/>
              <a:gd name="connsiteY0" fmla="*/ 74450 h 3901233"/>
              <a:gd name="connsiteX1" fmla="*/ 21806 w 3419856"/>
              <a:gd name="connsiteY1" fmla="*/ 21806 h 3901233"/>
              <a:gd name="connsiteX2" fmla="*/ 74450 w 3419856"/>
              <a:gd name="connsiteY2" fmla="*/ 0 h 3901233"/>
              <a:gd name="connsiteX3" fmla="*/ 3345406 w 3419856"/>
              <a:gd name="connsiteY3" fmla="*/ 0 h 3901233"/>
              <a:gd name="connsiteX4" fmla="*/ 3398050 w 3419856"/>
              <a:gd name="connsiteY4" fmla="*/ 21806 h 3901233"/>
              <a:gd name="connsiteX5" fmla="*/ 3419856 w 3419856"/>
              <a:gd name="connsiteY5" fmla="*/ 74450 h 3901233"/>
              <a:gd name="connsiteX6" fmla="*/ 3419856 w 3419856"/>
              <a:gd name="connsiteY6" fmla="*/ 3354550 h 3901233"/>
              <a:gd name="connsiteX7" fmla="*/ 0 w 3419856"/>
              <a:gd name="connsiteY7" fmla="*/ 3354550 h 3901233"/>
              <a:gd name="connsiteX8" fmla="*/ 0 w 3419856"/>
              <a:gd name="connsiteY8" fmla="*/ 74450 h 3901233"/>
              <a:gd name="connsiteX0" fmla="*/ 0 w 3419856"/>
              <a:gd name="connsiteY0" fmla="*/ 74450 h 3354550"/>
              <a:gd name="connsiteX1" fmla="*/ 21806 w 3419856"/>
              <a:gd name="connsiteY1" fmla="*/ 21806 h 3354550"/>
              <a:gd name="connsiteX2" fmla="*/ 74450 w 3419856"/>
              <a:gd name="connsiteY2" fmla="*/ 0 h 3354550"/>
              <a:gd name="connsiteX3" fmla="*/ 3345406 w 3419856"/>
              <a:gd name="connsiteY3" fmla="*/ 0 h 3354550"/>
              <a:gd name="connsiteX4" fmla="*/ 3398050 w 3419856"/>
              <a:gd name="connsiteY4" fmla="*/ 21806 h 3354550"/>
              <a:gd name="connsiteX5" fmla="*/ 3419856 w 3419856"/>
              <a:gd name="connsiteY5" fmla="*/ 74450 h 3354550"/>
              <a:gd name="connsiteX6" fmla="*/ 3419856 w 3419856"/>
              <a:gd name="connsiteY6" fmla="*/ 3354550 h 3354550"/>
              <a:gd name="connsiteX7" fmla="*/ 0 w 3419856"/>
              <a:gd name="connsiteY7" fmla="*/ 3354550 h 3354550"/>
              <a:gd name="connsiteX8" fmla="*/ 0 w 3419856"/>
              <a:gd name="connsiteY8" fmla="*/ 74450 h 33545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419856" h="3354550">
                <a:moveTo>
                  <a:pt x="0" y="74450"/>
                </a:moveTo>
                <a:cubicBezTo>
                  <a:pt x="0" y="54705"/>
                  <a:pt x="7844" y="35768"/>
                  <a:pt x="21806" y="21806"/>
                </a:cubicBezTo>
                <a:cubicBezTo>
                  <a:pt x="35768" y="7844"/>
                  <a:pt x="54705" y="0"/>
                  <a:pt x="74450" y="0"/>
                </a:cubicBezTo>
                <a:lnTo>
                  <a:pt x="3345406" y="0"/>
                </a:lnTo>
                <a:cubicBezTo>
                  <a:pt x="3365151" y="0"/>
                  <a:pt x="3384088" y="7844"/>
                  <a:pt x="3398050" y="21806"/>
                </a:cubicBezTo>
                <a:cubicBezTo>
                  <a:pt x="3412012" y="35768"/>
                  <a:pt x="3419856" y="54705"/>
                  <a:pt x="3419856" y="74450"/>
                </a:cubicBezTo>
                <a:lnTo>
                  <a:pt x="3419856" y="3354550"/>
                </a:lnTo>
                <a:lnTo>
                  <a:pt x="0" y="3354550"/>
                </a:lnTo>
                <a:lnTo>
                  <a:pt x="0" y="74450"/>
                </a:lnTo>
                <a:close/>
              </a:path>
            </a:pathLst>
          </a:custGeo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tx1">
                    <a:lumMod val="65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547890"/>
            <a:ext cx="2971800" cy="2405109"/>
          </a:xfrm>
        </p:spPr>
        <p:txBody>
          <a:bodyPr tIns="9144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orizon.png"/>
          <p:cNvPicPr>
            <a:picLocks noChangeAspect="1"/>
          </p:cNvPicPr>
          <p:nvPr/>
        </p:nvPicPr>
        <p:blipFill>
          <a:blip r:embed="rId13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1143000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0"/>
            <a:ext cx="7924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715000" y="6356350"/>
            <a:ext cx="1524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strike="noStrike" spc="60" baseline="0">
                <a:solidFill>
                  <a:schemeClr val="tx1"/>
                </a:solidFill>
              </a:defRPr>
            </a:lvl1pPr>
          </a:lstStyle>
          <a:p>
            <a:fld id="{B4C71EC6-210F-42DE-9C53-41977AD35B3D}" type="datetimeFigureOut">
              <a:rPr lang="ru-RU" smtClean="0"/>
              <a:t>15.03.2018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096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cap="all" spc="60" baseline="0">
                <a:solidFill>
                  <a:schemeClr val="tx1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543800" y="6356350"/>
            <a:ext cx="990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aseline="0">
                <a:solidFill>
                  <a:schemeClr val="tx1"/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3000" kern="1200" cap="all" spc="50" baseline="0">
          <a:solidFill>
            <a:schemeClr val="tx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 spc="3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00000"/>
        </a:lnSpc>
        <a:spcBef>
          <a:spcPct val="20000"/>
        </a:spcBef>
        <a:spcAft>
          <a:spcPts val="600"/>
        </a:spcAft>
        <a:buClr>
          <a:schemeClr val="tx2"/>
        </a:buClr>
        <a:buFont typeface="Arial" pitchFamily="34" charset="0"/>
        <a:buChar char="•"/>
        <a:defRPr sz="17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467544" y="2132856"/>
            <a:ext cx="8208912" cy="1470025"/>
          </a:xfrm>
        </p:spPr>
        <p:txBody>
          <a:bodyPr/>
          <a:lstStyle/>
          <a:p>
            <a:r>
              <a:rPr lang="ru-RU" sz="3600" dirty="0" smtClean="0"/>
              <a:t>Песни, что разжигают</a:t>
            </a:r>
            <a:br>
              <a:rPr lang="ru-RU" sz="3600" dirty="0" smtClean="0"/>
            </a:br>
            <a:r>
              <a:rPr lang="ru-RU" sz="3600" dirty="0" smtClean="0"/>
              <a:t>В сердцах людей огонь и память.</a:t>
            </a:r>
            <a:endParaRPr lang="ru-RU" sz="3600" dirty="0"/>
          </a:p>
        </p:txBody>
      </p:sp>
    </p:spTree>
    <p:extLst>
      <p:ext uri="{BB962C8B-B14F-4D97-AF65-F5344CB8AC3E}">
        <p14:creationId xmlns:p14="http://schemas.microsoft.com/office/powerpoint/2010/main" val="24453802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1520" y="620688"/>
            <a:ext cx="8568952" cy="1152128"/>
          </a:xfrm>
        </p:spPr>
        <p:txBody>
          <a:bodyPr/>
          <a:lstStyle/>
          <a:p>
            <a:pPr algn="ctr"/>
            <a:r>
              <a:rPr lang="ru-RU" dirty="0" smtClean="0"/>
              <a:t>«Журавли» </a:t>
            </a:r>
            <a:br>
              <a:rPr lang="ru-RU" dirty="0" smtClean="0"/>
            </a:br>
            <a:r>
              <a:rPr lang="ru-RU" sz="2000" dirty="0" smtClean="0"/>
              <a:t>композитор: Ян </a:t>
            </a:r>
            <a:r>
              <a:rPr lang="ru-RU" sz="2000" dirty="0" err="1" smtClean="0"/>
              <a:t>френкель</a:t>
            </a:r>
            <a:r>
              <a:rPr lang="ru-RU" sz="2000" dirty="0" smtClean="0"/>
              <a:t> Стихи: Расула Гамзатова</a:t>
            </a:r>
            <a:br>
              <a:rPr lang="ru-RU" sz="2000" dirty="0" smtClean="0"/>
            </a:br>
            <a:r>
              <a:rPr lang="ru-RU" sz="1600" dirty="0"/>
              <a:t>Песня которая уже давно стала символом памяти о солдатах, которые не </a:t>
            </a:r>
            <a:r>
              <a:rPr lang="ru-RU" sz="1600" dirty="0" smtClean="0"/>
              <a:t>вернулись с </a:t>
            </a:r>
            <a:r>
              <a:rPr lang="ru-RU" sz="1600" dirty="0"/>
              <a:t>поля битвы</a:t>
            </a:r>
            <a:r>
              <a:rPr lang="ru-RU" sz="3200" dirty="0"/>
              <a:t>.</a:t>
            </a: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107504" y="1788840"/>
            <a:ext cx="3600400" cy="5069160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ru-RU" dirty="0" smtClean="0"/>
              <a:t>Изначально Расул Гамзатов написал стихотворение на своём родном, аварском языке. Позже в 1968 году, в журнале «Новый мир» стихотворение было опубликовано в переводе Наума </a:t>
            </a:r>
            <a:r>
              <a:rPr lang="ru-RU" dirty="0" err="1" smtClean="0"/>
              <a:t>Гребнёва</a:t>
            </a:r>
            <a:r>
              <a:rPr lang="ru-RU" dirty="0" smtClean="0"/>
              <a:t> и начиналось иначе, нежели то стихотворение, к которому мы с вами привыкли:</a:t>
            </a:r>
          </a:p>
          <a:p>
            <a:pPr marL="0" indent="0" algn="ctr">
              <a:buNone/>
            </a:pPr>
            <a:r>
              <a:rPr lang="ru-RU" dirty="0"/>
              <a:t>Мне кажется порою, что джигиты,</a:t>
            </a:r>
            <a:br>
              <a:rPr lang="ru-RU" dirty="0"/>
            </a:br>
            <a:r>
              <a:rPr lang="ru-RU" dirty="0"/>
              <a:t>С кровавых не пришедшие полей,</a:t>
            </a:r>
            <a:br>
              <a:rPr lang="ru-RU" dirty="0"/>
            </a:br>
            <a:r>
              <a:rPr lang="ru-RU" dirty="0"/>
              <a:t>В могилах братских не были зарыты,</a:t>
            </a:r>
            <a:br>
              <a:rPr lang="ru-RU" dirty="0"/>
            </a:br>
            <a:r>
              <a:rPr lang="ru-RU" dirty="0"/>
              <a:t>А превратились в белых журавлей</a:t>
            </a:r>
            <a:r>
              <a:rPr lang="ru-RU" dirty="0" smtClean="0"/>
              <a:t>.</a:t>
            </a:r>
          </a:p>
          <a:p>
            <a:pPr marL="0" indent="0">
              <a:buNone/>
            </a:pP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7904" y="1811355"/>
            <a:ext cx="2598557" cy="3573016"/>
          </a:xfrm>
          <a:prstGeom prst="rect">
            <a:avLst/>
          </a:prstGeom>
        </p:spPr>
      </p:pic>
      <p:sp>
        <p:nvSpPr>
          <p:cNvPr id="6" name="Прямоугольник 5"/>
          <p:cNvSpPr/>
          <p:nvPr/>
        </p:nvSpPr>
        <p:spPr>
          <a:xfrm>
            <a:off x="4215094" y="5384371"/>
            <a:ext cx="1584176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/>
              <a:t>Расул Гамзатов</a:t>
            </a:r>
            <a:endParaRPr lang="ru-RU" sz="1400" dirty="0"/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00192" y="1811355"/>
            <a:ext cx="2592288" cy="3573016"/>
          </a:xfrm>
          <a:prstGeom prst="rect">
            <a:avLst/>
          </a:prstGeom>
        </p:spPr>
      </p:pic>
      <p:sp>
        <p:nvSpPr>
          <p:cNvPr id="8" name="Прямоугольник 7"/>
          <p:cNvSpPr/>
          <p:nvPr/>
        </p:nvSpPr>
        <p:spPr>
          <a:xfrm>
            <a:off x="6804248" y="5384371"/>
            <a:ext cx="1584176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/>
              <a:t>Наум </a:t>
            </a:r>
            <a:r>
              <a:rPr lang="ru-RU" sz="1400" dirty="0" err="1" smtClean="0"/>
              <a:t>Гребнёв</a:t>
            </a: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12428067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179512" y="404664"/>
            <a:ext cx="3096344" cy="5616624"/>
          </a:xfrm>
        </p:spPr>
        <p:txBody>
          <a:bodyPr/>
          <a:lstStyle/>
          <a:p>
            <a:pPr marL="0" indent="0">
              <a:buNone/>
            </a:pPr>
            <a:r>
              <a:rPr lang="ru-RU" dirty="0"/>
              <a:t>Однажды, читая этот самый журнал, стихотворение попалось на глаза певцу Марку Бернесу, который захотел, чтобы оно стало песней. Он обратился к </a:t>
            </a:r>
            <a:r>
              <a:rPr lang="ru-RU" dirty="0" err="1"/>
              <a:t>Гребнёву</a:t>
            </a:r>
            <a:r>
              <a:rPr lang="ru-RU" dirty="0"/>
              <a:t> и попросил внести коррективы в перевод, а когда получил текст, направился к композитору Яну Френкелю с просьбой написать музыку. Музыка давалась очень тяжело, лишь спустя два месяца, когда Френкель закончил вступительный вокализ, работа пошла легче. </a:t>
            </a:r>
            <a:r>
              <a:rPr lang="ru-RU" dirty="0" smtClean="0"/>
              <a:t>Песня была записана в 1969 году. Бернес тогда тяжело болел и предчувствуя кончину торопил всех, чтобы поскорей записать её. Эта песня стала его последней. </a:t>
            </a:r>
            <a:endParaRPr lang="ru-RU" dirty="0"/>
          </a:p>
          <a:p>
            <a:endParaRPr lang="ru-RU" dirty="0"/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13517" y="476672"/>
            <a:ext cx="2676619" cy="3372119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9320" y="476672"/>
            <a:ext cx="2401279" cy="3372119"/>
          </a:xfrm>
          <a:prstGeom prst="rect">
            <a:avLst/>
          </a:prstGeom>
        </p:spPr>
      </p:pic>
      <p:sp>
        <p:nvSpPr>
          <p:cNvPr id="8" name="Прямоугольник 7"/>
          <p:cNvSpPr/>
          <p:nvPr/>
        </p:nvSpPr>
        <p:spPr>
          <a:xfrm>
            <a:off x="3859738" y="3848791"/>
            <a:ext cx="1584176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/>
              <a:t>Ян Френкель</a:t>
            </a:r>
            <a:endParaRPr lang="ru-RU" sz="1400" dirty="0"/>
          </a:p>
        </p:txBody>
      </p:sp>
      <p:sp>
        <p:nvSpPr>
          <p:cNvPr id="9" name="Прямоугольник 8"/>
          <p:cNvSpPr/>
          <p:nvPr/>
        </p:nvSpPr>
        <p:spPr>
          <a:xfrm>
            <a:off x="6397871" y="3848791"/>
            <a:ext cx="1584176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/>
              <a:t>Марк Бернес</a:t>
            </a: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11936631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706090"/>
          </a:xfrm>
        </p:spPr>
        <p:txBody>
          <a:bodyPr/>
          <a:lstStyle/>
          <a:p>
            <a:pPr algn="ctr"/>
            <a:r>
              <a:rPr lang="ru-RU" dirty="0" smtClean="0"/>
              <a:t>Музыкальные краски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609600" y="1196752"/>
            <a:ext cx="4106416" cy="4608512"/>
          </a:xfrm>
        </p:spPr>
        <p:txBody>
          <a:bodyPr>
            <a:normAutofit fontScale="92500"/>
          </a:bodyPr>
          <a:lstStyle/>
          <a:p>
            <a:pPr marL="0" indent="0">
              <a:buNone/>
            </a:pPr>
            <a:r>
              <a:rPr lang="ru-RU" dirty="0" smtClean="0"/>
              <a:t>Песня «Журавли» – это крайне лиричное произведение. Не торопливое, протяжное исполнение подчёркивает глубокий смысл текста. Тяжёлый минор заставляет вдуматься, сконцентрироваться на песне, так, что падаешь в бездну мелодии и не можешь выбраться. </a:t>
            </a:r>
          </a:p>
          <a:p>
            <a:pPr marL="0" indent="0">
              <a:buNone/>
            </a:pPr>
            <a:r>
              <a:rPr lang="ru-RU" dirty="0" smtClean="0"/>
              <a:t>Куплеты отличаются друг от друга, и если третий – это по сути повторение первого, то второй это некий луч света. Куплет более позитивен, ведь в нём автор слов говорит о том, что когда-нибудь окажется среди них, среди журавлей, воссоединиться с ушедшими, которые были ему дороги. Интонации более подвижны, менее затянуты, но при этом всё так же широки. Динамика здесь тоже другая. Второй куплет громче первого, а на третьем куплете </a:t>
            </a:r>
            <a:r>
              <a:rPr lang="ru-RU" dirty="0" smtClean="0"/>
              <a:t>громкость спадает</a:t>
            </a:r>
            <a:r>
              <a:rPr lang="ru-RU" dirty="0" smtClean="0"/>
              <a:t>.   </a:t>
            </a:r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0618" y="1988840"/>
            <a:ext cx="3780422" cy="25202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27769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 smtClean="0"/>
              <a:t>«Молитва»</a:t>
            </a:r>
            <a:br>
              <a:rPr lang="ru-RU" dirty="0" smtClean="0"/>
            </a:br>
            <a:r>
              <a:rPr lang="ru-RU" sz="2000" dirty="0" smtClean="0"/>
              <a:t>Музыка и слова: Анатолий </a:t>
            </a:r>
            <a:r>
              <a:rPr lang="ru-RU" sz="2000" dirty="0" err="1" smtClean="0"/>
              <a:t>Доровских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395536" y="1629611"/>
            <a:ext cx="3312368" cy="4349080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ru-RU" dirty="0" smtClean="0"/>
              <a:t>Песня «Молитва» словно гимн, гимн матерей, сыновья которых бились в афганской и чеченской войнах. Она была написана в 1996 году  советским </a:t>
            </a:r>
            <a:r>
              <a:rPr lang="ru-RU" dirty="0"/>
              <a:t>и </a:t>
            </a:r>
            <a:r>
              <a:rPr lang="ru-RU" dirty="0" smtClean="0"/>
              <a:t>российским автором-исполнителем песен Анатолием Николаевичем </a:t>
            </a:r>
            <a:r>
              <a:rPr lang="ru-RU" dirty="0" err="1" smtClean="0"/>
              <a:t>Доровских</a:t>
            </a:r>
            <a:r>
              <a:rPr lang="ru-RU" dirty="0" smtClean="0"/>
              <a:t>. </a:t>
            </a:r>
          </a:p>
          <a:p>
            <a:pPr marL="0" indent="0">
              <a:buNone/>
            </a:pPr>
            <a:r>
              <a:rPr lang="ru-RU" dirty="0" smtClean="0">
                <a:latin typeface="Arial Narrow" panose="020B0606020202030204" pitchFamily="34" charset="0"/>
              </a:rPr>
              <a:t>Первой исполнительницей стала Людмила Гурченко, однако песня не приобрела особой  популярности. Долгое время была запрещена для показов по телевиденью и радиопередач. Стала популярна песня только после смерти Гурченко. Многие певицы современной эстрады решили прикоснуться к этому образу «матери» и начали исполнять данную композицию. Некоторые считают её лучшей в репертуаре Л. Гурченко.</a:t>
            </a:r>
            <a:endParaRPr lang="ru-RU" dirty="0">
              <a:latin typeface="Arial Narrow" panose="020B0606020202030204" pitchFamily="34" charset="0"/>
            </a:endParaRP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9912" y="1772816"/>
            <a:ext cx="2490259" cy="3456384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70171" y="1772816"/>
            <a:ext cx="2752506" cy="3452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5049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562074"/>
          </a:xfrm>
        </p:spPr>
        <p:txBody>
          <a:bodyPr/>
          <a:lstStyle/>
          <a:p>
            <a:pPr algn="ctr"/>
            <a:r>
              <a:rPr lang="ru-RU" dirty="0" smtClean="0"/>
              <a:t>Музыкальные краски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609600" y="980728"/>
            <a:ext cx="3746376" cy="518457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ru-RU" sz="2000" dirty="0" smtClean="0"/>
              <a:t>Темп «Молитвы» </a:t>
            </a:r>
            <a:r>
              <a:rPr lang="ru-RU" sz="2000" dirty="0" smtClean="0"/>
              <a:t>средний. </a:t>
            </a:r>
            <a:r>
              <a:rPr lang="ru-RU" sz="2000" dirty="0" smtClean="0"/>
              <a:t>Песня минорная, мелодия </a:t>
            </a:r>
            <a:r>
              <a:rPr lang="ru-RU" sz="2000" dirty="0"/>
              <a:t>плавная, </a:t>
            </a:r>
            <a:r>
              <a:rPr lang="ru-RU" sz="2000" dirty="0" smtClean="0"/>
              <a:t>сдержанная, скромная, без лишних украшений. Куплеты не громкие, а в припевах идёт повышение динамики. Низкий женский вокал дополняет образ матери, беспокоящийся о сыне. Очень приятная для слуха, не смотря на смысл песни, она успокаивает, действительно как молитва.</a:t>
            </a:r>
            <a:endParaRPr lang="ru-RU" sz="2000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27984" y="1052736"/>
            <a:ext cx="3816424" cy="3816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98649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 smtClean="0"/>
              <a:t>«Верните память»</a:t>
            </a:r>
            <a:br>
              <a:rPr lang="ru-RU" dirty="0" smtClean="0"/>
            </a:br>
            <a:r>
              <a:rPr lang="ru-RU" sz="2000" dirty="0" smtClean="0"/>
              <a:t>музыка и стихи: </a:t>
            </a:r>
            <a:r>
              <a:rPr lang="ru-RU" sz="2000" dirty="0" err="1" smtClean="0"/>
              <a:t>мария</a:t>
            </a:r>
            <a:r>
              <a:rPr lang="ru-RU" sz="2000" dirty="0" smtClean="0"/>
              <a:t> </a:t>
            </a:r>
            <a:r>
              <a:rPr lang="ru-RU" sz="2000" dirty="0" err="1" smtClean="0"/>
              <a:t>захарова</a:t>
            </a:r>
            <a:r>
              <a:rPr lang="ru-RU" sz="2000" dirty="0" smtClean="0"/>
              <a:t> 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611560" y="1605473"/>
            <a:ext cx="2738264" cy="41148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1800" dirty="0" smtClean="0"/>
              <a:t>Стихи и первая мелодия пришли как рассказывала сама Мария ещё в 2015 году, после трагедии со сбитым в Сирии самолётом. В интернете стихи получили  множество положительных отзывов и она записала первое «</a:t>
            </a:r>
            <a:r>
              <a:rPr lang="ru-RU" sz="1800" dirty="0" err="1" smtClean="0"/>
              <a:t>демо</a:t>
            </a:r>
            <a:r>
              <a:rPr lang="ru-RU" sz="1800" dirty="0" smtClean="0"/>
              <a:t>» песни. Позже она рассказала эту историю Максиму Фадееву и тот заинтересовался.</a:t>
            </a: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3888" y="1628800"/>
            <a:ext cx="2473516" cy="3717032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714" t="3807" r="31117"/>
          <a:stretch/>
        </p:blipFill>
        <p:spPr>
          <a:xfrm>
            <a:off x="6045443" y="1628800"/>
            <a:ext cx="2703021" cy="37170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76801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899592" y="692696"/>
            <a:ext cx="3450771" cy="41148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1800" dirty="0" smtClean="0"/>
              <a:t>Фадеев</a:t>
            </a:r>
            <a:r>
              <a:rPr lang="en-US" sz="1800" dirty="0" smtClean="0"/>
              <a:t> </a:t>
            </a:r>
            <a:r>
              <a:rPr lang="ru-RU" sz="1800" dirty="0" smtClean="0"/>
              <a:t>сказал, </a:t>
            </a:r>
            <a:r>
              <a:rPr lang="ru-RU" sz="1800" dirty="0"/>
              <a:t>что песню нужно записать </a:t>
            </a:r>
            <a:r>
              <a:rPr lang="ru-RU" sz="1800" dirty="0" smtClean="0"/>
              <a:t>профессионально. Он превратил простую мелодию в музыку. </a:t>
            </a:r>
            <a:r>
              <a:rPr lang="ru-RU" sz="1800" dirty="0"/>
              <a:t>В качестве исполнительницы </a:t>
            </a:r>
            <a:r>
              <a:rPr lang="ru-RU" sz="1800" dirty="0" smtClean="0"/>
              <a:t>песни </a:t>
            </a:r>
            <a:r>
              <a:rPr lang="ru-RU" sz="1800" dirty="0"/>
              <a:t>выбрал </a:t>
            </a:r>
            <a:r>
              <a:rPr lang="ru-RU" sz="1800" dirty="0" err="1"/>
              <a:t>Наргиз</a:t>
            </a:r>
            <a:r>
              <a:rPr lang="ru-RU" sz="1800" dirty="0"/>
              <a:t> Закирову, которая исполнила эту песню в июле 2017 года. Эта композиция </a:t>
            </a:r>
            <a:r>
              <a:rPr lang="ru-RU" sz="1800" dirty="0" err="1"/>
              <a:t>посвященна</a:t>
            </a:r>
            <a:r>
              <a:rPr lang="ru-RU" sz="1800" dirty="0"/>
              <a:t> прежде всего тем, кто погиб за свою страну, семьям, которые потеряли своих родных и близких, защищавших нас от врагов.</a:t>
            </a:r>
          </a:p>
          <a:p>
            <a:pPr marL="0" indent="0">
              <a:buNone/>
            </a:pPr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095" t="10000" r="31785" b="24095"/>
          <a:stretch/>
        </p:blipFill>
        <p:spPr>
          <a:xfrm>
            <a:off x="5076056" y="692696"/>
            <a:ext cx="2728933" cy="44749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76837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634082"/>
          </a:xfrm>
        </p:spPr>
        <p:txBody>
          <a:bodyPr/>
          <a:lstStyle/>
          <a:p>
            <a:pPr algn="ctr"/>
            <a:r>
              <a:rPr lang="ru-RU" dirty="0" smtClean="0"/>
              <a:t>Музыкальные краски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609600" y="1052736"/>
            <a:ext cx="7924800" cy="4662264"/>
          </a:xfrm>
        </p:spPr>
        <p:txBody>
          <a:bodyPr/>
          <a:lstStyle/>
          <a:p>
            <a:pPr marL="0" indent="0">
              <a:buNone/>
            </a:pPr>
            <a:r>
              <a:rPr lang="ru-RU" dirty="0" smtClean="0"/>
              <a:t>Песня начинается в среднем глухом регистре, затем переходит в высокий звонкий регистр, лад - минорный. Темп и динамика в соответствии с регистром, в начале песни неторопливый, гладкий темп и тихая динамика, затем же при переходе в высокий регистр динамика резко возрастает, а темп неизменно остаётся </a:t>
            </a:r>
            <a:r>
              <a:rPr lang="ru-RU" dirty="0" smtClean="0"/>
              <a:t>умеренным. </a:t>
            </a:r>
            <a:r>
              <a:rPr lang="ru-RU" dirty="0" smtClean="0"/>
              <a:t>К концу мелодия опять стихает. </a:t>
            </a:r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34075" y="2924944"/>
            <a:ext cx="6406277" cy="2669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31455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7924800" cy="634082"/>
          </a:xfrm>
        </p:spPr>
        <p:txBody>
          <a:bodyPr/>
          <a:lstStyle/>
          <a:p>
            <a:pPr algn="ctr"/>
            <a:r>
              <a:rPr lang="ru-RU" dirty="0" smtClean="0"/>
              <a:t>Сравнение и отзыв 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609600" y="1124744"/>
            <a:ext cx="7924800" cy="108012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ru-RU" dirty="0" smtClean="0"/>
              <a:t>Музыка о памяти солдатам есть нечто прекрасное, то, что идёт от чистого сердца, от истинных эмоций человека. Относительно этого все три песни прекрасны. Сравнивать их – это уже дело вкуса, ведь не всем нравится возможно сам певец или певица, кому-то не нравится голос, кто-то не оценивает манеру и </a:t>
            </a:r>
            <a:r>
              <a:rPr lang="ru-RU" dirty="0" err="1" smtClean="0"/>
              <a:t>тд</a:t>
            </a:r>
            <a:r>
              <a:rPr lang="ru-RU" dirty="0" smtClean="0"/>
              <a:t>, есть много причин. </a:t>
            </a:r>
          </a:p>
        </p:txBody>
      </p:sp>
      <p:sp>
        <p:nvSpPr>
          <p:cNvPr id="4" name="Прямоугольник 3"/>
          <p:cNvSpPr/>
          <p:nvPr/>
        </p:nvSpPr>
        <p:spPr>
          <a:xfrm>
            <a:off x="683568" y="2346446"/>
            <a:ext cx="4248472" cy="24468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700" dirty="0"/>
              <a:t>Среди этих трёх исполнителей, для меня на первом месте несравненный Дмитрий Хворостовский. </a:t>
            </a:r>
            <a:r>
              <a:rPr lang="ru-RU" sz="1700" dirty="0" smtClean="0"/>
              <a:t>Кто, как не его великолепный баритон смог бы так  проникновенно исполнить «Журавлей». Ровно, эмоционально именно так должны звучать </a:t>
            </a:r>
            <a:r>
              <a:rPr lang="ru-RU" sz="1700" dirty="0" smtClean="0"/>
              <a:t>произведения, </a:t>
            </a:r>
            <a:r>
              <a:rPr lang="ru-RU" sz="1700" dirty="0" smtClean="0"/>
              <a:t>которые хранят в себе память. Как жаль, что его жизненный путь уже окончен, а ведь он мог ещё долго радовать нас своим исполнением.  </a:t>
            </a:r>
            <a:endParaRPr lang="ru-RU" sz="1700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540" t="3306"/>
          <a:stretch/>
        </p:blipFill>
        <p:spPr>
          <a:xfrm>
            <a:off x="5148064" y="2303262"/>
            <a:ext cx="2808312" cy="35515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14440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251520" y="188640"/>
            <a:ext cx="8568952" cy="3096344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1600" dirty="0" smtClean="0"/>
              <a:t>Следом за Хворостовским, </a:t>
            </a:r>
            <a:r>
              <a:rPr lang="ru-RU" sz="1600" dirty="0" err="1" smtClean="0"/>
              <a:t>Наргиз</a:t>
            </a:r>
            <a:r>
              <a:rPr lang="ru-RU" sz="1600" dirty="0" smtClean="0"/>
              <a:t> Закирова. В действительности, никто лучше неё, не исполнил бы эту песню. Не смотря на то, что корни её у рока, она прекрасно справляется с задушевной лирикой. Она свободна, не скованна ничем. И есть одна черта, из-за которой её песни хочется слушать снова и снова – это её неповторимы тембр</a:t>
            </a:r>
            <a:r>
              <a:rPr lang="ru-RU" sz="1600" dirty="0" smtClean="0"/>
              <a:t>. Во время исполнения представляешь картины сражений, пыл битвы. Волю и желание жить.</a:t>
            </a:r>
            <a:endParaRPr lang="ru-RU" sz="1600" dirty="0" smtClean="0"/>
          </a:p>
          <a:p>
            <a:pPr marL="0" indent="0">
              <a:buNone/>
            </a:pPr>
            <a:r>
              <a:rPr lang="ru-RU" sz="1600" dirty="0" smtClean="0"/>
              <a:t>В этом списке на последнем месте для меня Людмила Гурченко. Как я говорил ранее, дело вкуса. Мне не нравится её голос и некоторые аспекты песни</a:t>
            </a:r>
            <a:r>
              <a:rPr lang="ru-RU" sz="1600" dirty="0" smtClean="0"/>
              <a:t>. Однако  вслушиваясь в слова по телу пробегает дрожь. В голове возникает образ матери, что через небеса пытается поговорить со своим сыном. Матери, которая скучает, ждёт и надеется</a:t>
            </a:r>
            <a:r>
              <a:rPr lang="ru-RU" sz="1600" dirty="0" smtClean="0"/>
              <a:t>. </a:t>
            </a:r>
            <a:r>
              <a:rPr lang="ru-RU" sz="1600" dirty="0" smtClean="0"/>
              <a:t> </a:t>
            </a:r>
            <a:endParaRPr lang="ru-RU" sz="1600" dirty="0"/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23728" y="2708920"/>
            <a:ext cx="4536504" cy="30289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34345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Горизонт">
  <a:themeElements>
    <a:clrScheme name="Горизонт">
      <a:dk1>
        <a:srgbClr val="000000"/>
      </a:dk1>
      <a:lt1>
        <a:srgbClr val="FFFFFF"/>
      </a:lt1>
      <a:dk2>
        <a:srgbClr val="1F2123"/>
      </a:dk2>
      <a:lt2>
        <a:srgbClr val="DC9E1F"/>
      </a:lt2>
      <a:accent1>
        <a:srgbClr val="7E97AD"/>
      </a:accent1>
      <a:accent2>
        <a:srgbClr val="CC8E60"/>
      </a:accent2>
      <a:accent3>
        <a:srgbClr val="7A6A60"/>
      </a:accent3>
      <a:accent4>
        <a:srgbClr val="B4936D"/>
      </a:accent4>
      <a:accent5>
        <a:srgbClr val="67787B"/>
      </a:accent5>
      <a:accent6>
        <a:srgbClr val="9D936F"/>
      </a:accent6>
      <a:hlink>
        <a:srgbClr val="646464"/>
      </a:hlink>
      <a:folHlink>
        <a:srgbClr val="969696"/>
      </a:folHlink>
    </a:clrScheme>
    <a:fontScheme name="Горизонт">
      <a:majorFont>
        <a:latin typeface="Arial Narrow"/>
        <a:ea typeface=""/>
        <a:cs typeface=""/>
        <a:font script="Jpan" typeface="HGｺﾞｼｯｸM"/>
        <a:font script="Hang" typeface="HY얕은샘물M"/>
        <a:font script="Hans" typeface="方正姚体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Arial Narrow"/>
        <a:ea typeface=""/>
        <a:cs typeface=""/>
        <a:font script="Jpan" typeface="HGｺﾞｼｯｸM"/>
        <a:font script="Hang" typeface="HY얕은샘물M"/>
        <a:font script="Hans" typeface="方正姚体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Горизонт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hade val="100000"/>
                <a:satMod val="100000"/>
              </a:schemeClr>
            </a:gs>
            <a:gs pos="100000">
              <a:schemeClr val="phClr">
                <a:tint val="61000"/>
                <a:alpha val="100000"/>
                <a:satMod val="2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</a:schemeClr>
            </a:gs>
            <a:gs pos="100000">
              <a:schemeClr val="phClr">
                <a:tint val="90000"/>
                <a:alpha val="100000"/>
                <a:satMod val="2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5240" cap="flat" cmpd="sng" algn="ctr">
          <a:solidFill>
            <a:schemeClr val="phClr">
              <a:tint val="25000"/>
              <a:alpha val="25000"/>
            </a:schemeClr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42924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prstMaterial="flat">
            <a:bevelT w="34925" h="47625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6000"/>
                <a:shade val="100000"/>
                <a:alpha val="100000"/>
                <a:satMod val="140000"/>
              </a:schemeClr>
            </a:gs>
            <a:gs pos="31000">
              <a:schemeClr val="phClr">
                <a:tint val="100000"/>
                <a:shade val="90000"/>
                <a:alpha val="100000"/>
              </a:schemeClr>
            </a:gs>
            <a:gs pos="100000">
              <a:schemeClr val="phClr">
                <a:tint val="100000"/>
                <a:shade val="80000"/>
                <a:alpha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hade val="100000"/>
                <a:alpha val="100000"/>
                <a:satMod val="180000"/>
              </a:schemeClr>
            </a:gs>
            <a:gs pos="41000">
              <a:schemeClr val="phClr">
                <a:tint val="100000"/>
                <a:shade val="100000"/>
                <a:alpha val="100000"/>
                <a:satMod val="150000"/>
              </a:schemeClr>
            </a:gs>
            <a:gs pos="100000">
              <a:schemeClr val="phClr">
                <a:tint val="100000"/>
                <a:shade val="65000"/>
                <a:alpha val="100000"/>
              </a:schemeClr>
            </a:gs>
          </a:gsLst>
          <a:path path="circle">
            <a:fillToRect l="50000" t="80000" r="100000" b="10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Horizon</Template>
  <TotalTime>433</TotalTime>
  <Words>899</Words>
  <Application>Microsoft Office PowerPoint</Application>
  <PresentationFormat>Экран (4:3)</PresentationFormat>
  <Paragraphs>28</Paragraphs>
  <Slides>11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2" baseType="lpstr">
      <vt:lpstr>Горизонт</vt:lpstr>
      <vt:lpstr>Песни, что разжигают В сердцах людей огонь и память.</vt:lpstr>
      <vt:lpstr>«Журавли»  композитор: Ян френкель Стихи: Расула Гамзатова Песня которая уже давно стала символом памяти о солдатах, которые не вернулись с поля битвы.</vt:lpstr>
      <vt:lpstr>Презентация PowerPoint</vt:lpstr>
      <vt:lpstr>Музыкальные краски</vt:lpstr>
      <vt:lpstr>«Молитва» Музыка и слова: Анатолий Доровских</vt:lpstr>
      <vt:lpstr>Музыкальные краски</vt:lpstr>
      <vt:lpstr>«Верните память» музыка и стихи: мария захарова </vt:lpstr>
      <vt:lpstr>Презентация PowerPoint</vt:lpstr>
      <vt:lpstr>Музыкальные краски</vt:lpstr>
      <vt:lpstr>Сравнение и отзыв 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Песни, что разжигают В сердцах людей огонь и память.</dc:title>
  <dc:creator>Шамиль Ахметшин</dc:creator>
  <cp:lastModifiedBy>User</cp:lastModifiedBy>
  <cp:revision>31</cp:revision>
  <dcterms:created xsi:type="dcterms:W3CDTF">2018-03-14T16:35:40Z</dcterms:created>
  <dcterms:modified xsi:type="dcterms:W3CDTF">2018-03-15T13:07:11Z</dcterms:modified>
</cp:coreProperties>
</file>