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63" r:id="rId2"/>
    <p:sldId id="266" r:id="rId3"/>
    <p:sldId id="267" r:id="rId4"/>
    <p:sldId id="268" r:id="rId5"/>
    <p:sldId id="265" r:id="rId6"/>
    <p:sldId id="269" r:id="rId7"/>
    <p:sldId id="270" r:id="rId8"/>
    <p:sldId id="274" r:id="rId9"/>
    <p:sldId id="273" r:id="rId10"/>
    <p:sldId id="277" r:id="rId11"/>
    <p:sldId id="278" r:id="rId12"/>
    <p:sldId id="272" r:id="rId13"/>
    <p:sldId id="279" r:id="rId14"/>
    <p:sldId id="276" r:id="rId15"/>
    <p:sldId id="271" r:id="rId16"/>
    <p:sldId id="275" r:id="rId17"/>
    <p:sldId id="280" r:id="rId18"/>
    <p:sldId id="281" r:id="rId19"/>
    <p:sldId id="282" r:id="rId20"/>
    <p:sldId id="283" r:id="rId21"/>
    <p:sldId id="284" r:id="rId22"/>
    <p:sldId id="285"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58" d="100"/>
          <a:sy n="58" d="100"/>
        </p:scale>
        <p:origin x="-810"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3/13/2018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887" y="1148448"/>
            <a:ext cx="8829675" cy="1569660"/>
          </a:xfrm>
          <a:prstGeom prst="rect">
            <a:avLst/>
          </a:prstGeom>
        </p:spPr>
        <p:txBody>
          <a:bodyPr wrap="square">
            <a:spAutoFit/>
          </a:bodyPr>
          <a:lstStyle/>
          <a:p>
            <a:r>
              <a:rPr lang="ru-RU" sz="4800" b="1" i="1" dirty="0">
                <a:solidFill>
                  <a:srgbClr val="C00000"/>
                </a:solidFill>
                <a:latin typeface="Times New Roman" pitchFamily="18" charset="0"/>
                <a:cs typeface="Times New Roman" pitchFamily="18" charset="0"/>
              </a:rPr>
              <a:t>О, Музыка – Поэзии сестра!</a:t>
            </a:r>
            <a:br>
              <a:rPr lang="ru-RU" sz="4800" b="1" i="1" dirty="0">
                <a:solidFill>
                  <a:srgbClr val="C00000"/>
                </a:solidFill>
                <a:latin typeface="Times New Roman" pitchFamily="18" charset="0"/>
                <a:cs typeface="Times New Roman" pitchFamily="18" charset="0"/>
              </a:rPr>
            </a:br>
            <a:r>
              <a:rPr lang="ru-RU" sz="4800" b="1" i="1" dirty="0">
                <a:solidFill>
                  <a:srgbClr val="C00000"/>
                </a:solidFill>
                <a:latin typeface="Times New Roman" pitchFamily="18" charset="0"/>
                <a:cs typeface="Times New Roman" pitchFamily="18" charset="0"/>
              </a:rPr>
              <a:t>Твои секреты знали мастера</a:t>
            </a:r>
            <a:r>
              <a:rPr lang="ru-RU" sz="4800" b="1" i="1" dirty="0">
                <a:solidFill>
                  <a:srgbClr val="C00000"/>
                </a:solidFill>
              </a:rPr>
              <a:t>.</a:t>
            </a:r>
            <a:endParaRPr lang="ru-RU" sz="4800" b="1" dirty="0">
              <a:solidFill>
                <a:srgbClr val="C00000"/>
              </a:solidFill>
            </a:endParaRPr>
          </a:p>
        </p:txBody>
      </p:sp>
      <p:pic>
        <p:nvPicPr>
          <p:cNvPr id="3078" name="Picture 6" descr="http://mun-culture.novo-sibirsk.ru/dk/dk_im_stanislavskogo/DocLib1/19%20%D0%B0%D0%B2%D0%B3%D1%83%D1%81%D1%82%D0%B0%202016/kurazh19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99" y="2970277"/>
            <a:ext cx="5122863" cy="344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22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43"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playcast.ru/uploads/2010/08/11/1914793.jpg"/>
          <p:cNvPicPr>
            <a:picLocks noChangeAspect="1" noChangeArrowheads="1"/>
          </p:cNvPicPr>
          <p:nvPr/>
        </p:nvPicPr>
        <p:blipFill rotWithShape="1">
          <a:blip r:embed="rId3">
            <a:extLst>
              <a:ext uri="{28A0092B-C50C-407E-A947-70E740481C1C}">
                <a14:useLocalDpi xmlns:a14="http://schemas.microsoft.com/office/drawing/2010/main" val="0"/>
              </a:ext>
            </a:extLst>
          </a:blip>
          <a:srcRect b="19941"/>
          <a:stretch/>
        </p:blipFill>
        <p:spPr bwMode="auto">
          <a:xfrm>
            <a:off x="1312466" y="3007078"/>
            <a:ext cx="5706382" cy="342637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0361" y="778719"/>
            <a:ext cx="7014163" cy="1077218"/>
          </a:xfrm>
          <a:prstGeom prst="rect">
            <a:avLst/>
          </a:prstGeom>
        </p:spPr>
        <p:txBody>
          <a:bodyPr wrap="none">
            <a:spAutoFit/>
          </a:bodyPr>
          <a:lstStyle/>
          <a:p>
            <a:pPr algn="ctr"/>
            <a:r>
              <a:rPr lang="ru-RU" sz="3200" b="1" dirty="0" smtClean="0">
                <a:solidFill>
                  <a:srgbClr val="C00000"/>
                </a:solidFill>
                <a:latin typeface="Times New Roman" pitchFamily="18" charset="0"/>
                <a:cs typeface="Times New Roman" pitchFamily="18" charset="0"/>
              </a:rPr>
              <a:t>Песня «Молитва» -гимн матерей</a:t>
            </a:r>
          </a:p>
          <a:p>
            <a:pPr algn="ctr"/>
            <a:r>
              <a:rPr lang="ru-RU" sz="3200" b="1" dirty="0" smtClean="0">
                <a:solidFill>
                  <a:srgbClr val="C00000"/>
                </a:solidFill>
                <a:latin typeface="Times New Roman" pitchFamily="18" charset="0"/>
                <a:cs typeface="Times New Roman" pitchFamily="18" charset="0"/>
              </a:rPr>
              <a:t> </a:t>
            </a:r>
            <a:r>
              <a:rPr lang="ru-RU" sz="3200" b="1" dirty="0">
                <a:solidFill>
                  <a:srgbClr val="C00000"/>
                </a:solidFill>
                <a:latin typeface="Times New Roman" pitchFamily="18" charset="0"/>
                <a:cs typeface="Times New Roman" pitchFamily="18" charset="0"/>
              </a:rPr>
              <a:t>бойцов афганской и чеченской </a:t>
            </a:r>
            <a:r>
              <a:rPr lang="ru-RU" sz="3200" b="1" dirty="0" smtClean="0">
                <a:solidFill>
                  <a:srgbClr val="C00000"/>
                </a:solidFill>
                <a:latin typeface="Times New Roman" pitchFamily="18" charset="0"/>
                <a:cs typeface="Times New Roman" pitchFamily="18" charset="0"/>
              </a:rPr>
              <a:t>войн</a:t>
            </a:r>
            <a:endParaRPr lang="ru-RU"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548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94415" y="1370115"/>
            <a:ext cx="7125196" cy="3416320"/>
          </a:xfrm>
          <a:prstGeom prst="rect">
            <a:avLst/>
          </a:prstGeom>
        </p:spPr>
        <p:txBody>
          <a:bodyPr wrap="square">
            <a:spAutoFit/>
          </a:bodyPr>
          <a:lstStyle/>
          <a:p>
            <a:pPr algn="just"/>
            <a:r>
              <a:rPr lang="ru-RU" sz="2400" b="1" dirty="0" smtClean="0">
                <a:solidFill>
                  <a:srgbClr val="C00000"/>
                </a:solidFill>
                <a:latin typeface="Times New Roman" pitchFamily="18" charset="0"/>
                <a:cs typeface="Times New Roman" pitchFamily="18" charset="0"/>
              </a:rPr>
              <a:t>    Песня </a:t>
            </a:r>
            <a:r>
              <a:rPr lang="ru-RU" sz="2400" b="1" dirty="0">
                <a:solidFill>
                  <a:srgbClr val="C00000"/>
                </a:solidFill>
                <a:latin typeface="Times New Roman" pitchFamily="18" charset="0"/>
                <a:cs typeface="Times New Roman" pitchFamily="18" charset="0"/>
              </a:rPr>
              <a:t>«Молитва</a:t>
            </a:r>
            <a:r>
              <a:rPr lang="ru-RU" sz="2400" b="1" dirty="0" smtClean="0">
                <a:solidFill>
                  <a:srgbClr val="C00000"/>
                </a:solidFill>
                <a:latin typeface="Times New Roman" pitchFamily="18" charset="0"/>
                <a:cs typeface="Times New Roman" pitchFamily="18" charset="0"/>
              </a:rPr>
              <a:t>» была  написана в 1996 </a:t>
            </a:r>
            <a:r>
              <a:rPr lang="ru-RU" sz="2400" b="1" dirty="0">
                <a:solidFill>
                  <a:srgbClr val="C00000"/>
                </a:solidFill>
                <a:latin typeface="Times New Roman" pitchFamily="18" charset="0"/>
                <a:cs typeface="Times New Roman" pitchFamily="18" charset="0"/>
              </a:rPr>
              <a:t>году Анатолием </a:t>
            </a:r>
            <a:r>
              <a:rPr lang="ru-RU" sz="2400" b="1" dirty="0" err="1" smtClean="0">
                <a:solidFill>
                  <a:srgbClr val="C00000"/>
                </a:solidFill>
                <a:latin typeface="Times New Roman" pitchFamily="18" charset="0"/>
                <a:cs typeface="Times New Roman" pitchFamily="18" charset="0"/>
              </a:rPr>
              <a:t>Доровских</a:t>
            </a:r>
            <a:r>
              <a:rPr lang="ru-RU" sz="2400" b="1" dirty="0" smtClean="0">
                <a:solidFill>
                  <a:srgbClr val="C00000"/>
                </a:solidFill>
                <a:latin typeface="Times New Roman" pitchFamily="18" charset="0"/>
                <a:cs typeface="Times New Roman" pitchFamily="18" charset="0"/>
              </a:rPr>
              <a:t>. </a:t>
            </a:r>
          </a:p>
          <a:p>
            <a:pPr algn="just"/>
            <a:r>
              <a:rPr lang="ru-RU" sz="2400" b="1" dirty="0" smtClean="0">
                <a:solidFill>
                  <a:srgbClr val="C00000"/>
                </a:solidFill>
                <a:latin typeface="Times New Roman" pitchFamily="18" charset="0"/>
                <a:cs typeface="Times New Roman" pitchFamily="18" charset="0"/>
              </a:rPr>
              <a:t>    Песня в </a:t>
            </a:r>
            <a:r>
              <a:rPr lang="ru-RU" sz="2400" b="1" dirty="0">
                <a:solidFill>
                  <a:srgbClr val="C00000"/>
                </a:solidFill>
                <a:latin typeface="Times New Roman" pitchFamily="18" charset="0"/>
                <a:cs typeface="Times New Roman" pitchFamily="18" charset="0"/>
              </a:rPr>
              <a:t>исполнении </a:t>
            </a:r>
            <a:r>
              <a:rPr lang="ru-RU" sz="2400" b="1" dirty="0" smtClean="0">
                <a:solidFill>
                  <a:srgbClr val="C00000"/>
                </a:solidFill>
                <a:latin typeface="Times New Roman" pitchFamily="18" charset="0"/>
                <a:cs typeface="Times New Roman" pitchFamily="18" charset="0"/>
              </a:rPr>
              <a:t>   Людмилы Гурченко </a:t>
            </a:r>
            <a:r>
              <a:rPr lang="ru-RU" sz="2400" b="1" u="sng" dirty="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стала гимном матерей </a:t>
            </a:r>
            <a:r>
              <a:rPr lang="ru-RU" sz="2400" b="1" dirty="0" smtClean="0">
                <a:solidFill>
                  <a:srgbClr val="C00000"/>
                </a:solidFill>
                <a:latin typeface="Times New Roman" pitchFamily="18" charset="0"/>
                <a:cs typeface="Times New Roman" pitchFamily="18" charset="0"/>
              </a:rPr>
              <a:t>бойцов </a:t>
            </a:r>
            <a:r>
              <a:rPr lang="ru-RU" sz="2400" b="1" dirty="0" smtClean="0">
                <a:solidFill>
                  <a:srgbClr val="C00000"/>
                </a:solidFill>
                <a:latin typeface="Times New Roman" pitchFamily="18" charset="0"/>
                <a:cs typeface="Times New Roman" pitchFamily="18" charset="0"/>
              </a:rPr>
              <a:t>афганской и чеченской войн.</a:t>
            </a:r>
          </a:p>
          <a:p>
            <a:pPr algn="just"/>
            <a:r>
              <a:rPr lang="ru-RU" sz="2400" b="1" dirty="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   Л</a:t>
            </a:r>
            <a:r>
              <a:rPr lang="ru-RU" sz="2400" b="1" dirty="0">
                <a:solidFill>
                  <a:srgbClr val="C00000"/>
                </a:solidFill>
                <a:latin typeface="Times New Roman" pitchFamily="18" charset="0"/>
                <a:cs typeface="Times New Roman" pitchFamily="18" charset="0"/>
              </a:rPr>
              <a:t>. Гурченко исполняла песню «Молитва» с особым вдохновением, на сцене было видно, как она вкладывает свою душу в каждое слово, что вылетает из ее уст. </a:t>
            </a:r>
            <a:endParaRPr lang="ru-RU" sz="2400" b="1" dirty="0" smtClean="0">
              <a:solidFill>
                <a:srgbClr val="C00000"/>
              </a:solidFill>
              <a:latin typeface="Times New Roman" pitchFamily="18" charset="0"/>
              <a:cs typeface="Times New Roman" pitchFamily="18" charset="0"/>
            </a:endParaRPr>
          </a:p>
        </p:txBody>
      </p:sp>
      <p:pic>
        <p:nvPicPr>
          <p:cNvPr id="5" name="Picture 4" descr="https://upload.wikimedia.org/wikipedia/commons/thumb/f/f5/%D0%90._%D0%94%D0%BE%D1%80%D0%BE%D0%B2%D1%81%D0%BA%D0%B8%D1%85.jpg/800px-%D0%90._%D0%94%D0%BE%D1%80%D0%BE%D0%B2%D1%81%D0%BA%D0%B8%D1%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55" y="223320"/>
            <a:ext cx="1910443" cy="25456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026" y="2792644"/>
            <a:ext cx="2667001" cy="400110"/>
          </a:xfrm>
          <a:prstGeom prst="rect">
            <a:avLst/>
          </a:prstGeom>
          <a:solidFill>
            <a:srgbClr val="C00000"/>
          </a:solidFill>
        </p:spPr>
        <p:txBody>
          <a:bodyPr wrap="square" rtlCol="0">
            <a:spAutoFit/>
          </a:bodyPr>
          <a:lstStyle/>
          <a:p>
            <a:pPr algn="ctr"/>
            <a:r>
              <a:rPr lang="ru-RU" sz="2000" b="1" dirty="0" smtClean="0">
                <a:latin typeface="Times New Roman" pitchFamily="18" charset="0"/>
                <a:cs typeface="Times New Roman" pitchFamily="18" charset="0"/>
              </a:rPr>
              <a:t>Анатолий </a:t>
            </a:r>
            <a:r>
              <a:rPr lang="ru-RU" sz="2000" b="1" dirty="0" err="1" smtClean="0">
                <a:latin typeface="Times New Roman" pitchFamily="18" charset="0"/>
                <a:cs typeface="Times New Roman" pitchFamily="18" charset="0"/>
              </a:rPr>
              <a:t>Доровских</a:t>
            </a:r>
            <a:endParaRPr lang="ru-RU" sz="2000" b="1" dirty="0">
              <a:latin typeface="Times New Roman" pitchFamily="18" charset="0"/>
              <a:cs typeface="Times New Roman" pitchFamily="18" charset="0"/>
            </a:endParaRPr>
          </a:p>
        </p:txBody>
      </p:sp>
      <p:pic>
        <p:nvPicPr>
          <p:cNvPr id="7" name="Picture 2" descr="https://vdp.mycdn.me/getImage?id=289220528658&amp;idx=1&amp;thumbType=32"/>
          <p:cNvPicPr>
            <a:picLocks noChangeAspect="1" noChangeArrowheads="1"/>
          </p:cNvPicPr>
          <p:nvPr/>
        </p:nvPicPr>
        <p:blipFill rotWithShape="1">
          <a:blip r:embed="rId4">
            <a:extLst>
              <a:ext uri="{28A0092B-C50C-407E-A947-70E740481C1C}">
                <a14:useLocalDpi xmlns:a14="http://schemas.microsoft.com/office/drawing/2010/main" val="0"/>
              </a:ext>
            </a:extLst>
          </a:blip>
          <a:srcRect l="25827" r="27745"/>
          <a:stretch/>
        </p:blipFill>
        <p:spPr bwMode="auto">
          <a:xfrm>
            <a:off x="527955" y="3258621"/>
            <a:ext cx="2175589" cy="26358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3026" y="6014816"/>
            <a:ext cx="2667001" cy="400110"/>
          </a:xfrm>
          <a:prstGeom prst="rect">
            <a:avLst/>
          </a:prstGeom>
          <a:solidFill>
            <a:srgbClr val="C00000"/>
          </a:solidFill>
        </p:spPr>
        <p:txBody>
          <a:bodyPr wrap="square" rtlCol="0">
            <a:spAutoFit/>
          </a:bodyPr>
          <a:lstStyle/>
          <a:p>
            <a:pPr algn="ctr"/>
            <a:r>
              <a:rPr lang="ru-RU" sz="2000" b="1" dirty="0" smtClean="0">
                <a:latin typeface="Times New Roman" pitchFamily="18" charset="0"/>
                <a:cs typeface="Times New Roman" pitchFamily="18" charset="0"/>
              </a:rPr>
              <a:t>Людмила Гурченко</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151507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880"/>
            <a:ext cx="12192001" cy="687496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5801" y="718054"/>
            <a:ext cx="6939642" cy="4893647"/>
          </a:xfrm>
          <a:prstGeom prst="rect">
            <a:avLst/>
          </a:prstGeom>
        </p:spPr>
        <p:txBody>
          <a:bodyPr wrap="square">
            <a:spAutoFit/>
          </a:bodyPr>
          <a:lstStyle/>
          <a:p>
            <a:pPr algn="just"/>
            <a:r>
              <a:rPr lang="ru-RU" sz="2400" b="1" dirty="0" smtClean="0">
                <a:solidFill>
                  <a:srgbClr val="C00000"/>
                </a:solidFill>
                <a:latin typeface="Times New Roman" pitchFamily="18" charset="0"/>
                <a:cs typeface="Times New Roman" pitchFamily="18" charset="0"/>
              </a:rPr>
              <a:t>Анатолий </a:t>
            </a:r>
            <a:r>
              <a:rPr lang="ru-RU" sz="2400" b="1" dirty="0" err="1" smtClean="0">
                <a:solidFill>
                  <a:srgbClr val="C00000"/>
                </a:solidFill>
                <a:latin typeface="Times New Roman" pitchFamily="18" charset="0"/>
                <a:cs typeface="Times New Roman" pitchFamily="18" charset="0"/>
              </a:rPr>
              <a:t>Доровских</a:t>
            </a:r>
            <a:r>
              <a:rPr lang="ru-RU" sz="2400" b="1" dirty="0" smtClean="0">
                <a:solidFill>
                  <a:srgbClr val="C00000"/>
                </a:solidFill>
                <a:latin typeface="Times New Roman" pitchFamily="18" charset="0"/>
                <a:cs typeface="Times New Roman" pitchFamily="18" charset="0"/>
              </a:rPr>
              <a:t> об истории создания песни пишет так:</a:t>
            </a:r>
          </a:p>
          <a:p>
            <a:pPr algn="just"/>
            <a:r>
              <a:rPr lang="ru-RU" sz="2400" b="1" dirty="0" smtClean="0">
                <a:solidFill>
                  <a:srgbClr val="C00000"/>
                </a:solidFill>
                <a:latin typeface="Times New Roman" pitchFamily="18" charset="0"/>
                <a:cs typeface="Times New Roman" pitchFamily="18" charset="0"/>
              </a:rPr>
              <a:t>«Однажды </a:t>
            </a:r>
            <a:r>
              <a:rPr lang="ru-RU" sz="2400" b="1" dirty="0">
                <a:solidFill>
                  <a:srgbClr val="C00000"/>
                </a:solidFill>
                <a:latin typeface="Times New Roman" pitchFamily="18" charset="0"/>
                <a:cs typeface="Times New Roman" pitchFamily="18" charset="0"/>
              </a:rPr>
              <a:t>по телевизору я увидел сюжет – бородатые боевики пленили наших мальчишек-</a:t>
            </a:r>
            <a:r>
              <a:rPr lang="ru-RU" sz="2400" b="1" dirty="0" err="1">
                <a:solidFill>
                  <a:srgbClr val="C00000"/>
                </a:solidFill>
                <a:latin typeface="Times New Roman" pitchFamily="18" charset="0"/>
                <a:cs typeface="Times New Roman" pitchFamily="18" charset="0"/>
              </a:rPr>
              <a:t>срочников</a:t>
            </a:r>
            <a:r>
              <a:rPr lang="ru-RU" sz="2400" b="1" dirty="0">
                <a:solidFill>
                  <a:srgbClr val="C00000"/>
                </a:solidFill>
                <a:latin typeface="Times New Roman" pitchFamily="18" charset="0"/>
                <a:cs typeface="Times New Roman" pitchFamily="18" charset="0"/>
              </a:rPr>
              <a:t>. Солдатики выглядели бледными, испуганными, беспомощными. А эти, бородатые, с автоматами, над ними подшучивали в кадре. И это все показали по ТВ. Я смотрел и думал: а зачем все это показывают? Вдруг на них их матери смотрят? Так и случилось – одна из таких мам, на Алтае, своего сына узнала и чуть не умерла от горя. Так что песня написана от имени тех матерей…</a:t>
            </a: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844" y="718054"/>
            <a:ext cx="3186112" cy="192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8844" y="3309297"/>
            <a:ext cx="3186112" cy="208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562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6971"/>
            <a:ext cx="12192001" cy="68749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354285" y="345833"/>
            <a:ext cx="7837714" cy="5940088"/>
          </a:xfrm>
          <a:prstGeom prst="rect">
            <a:avLst/>
          </a:prstGeom>
        </p:spPr>
        <p:txBody>
          <a:bodyPr wrap="square">
            <a:spAutoFit/>
          </a:bodyPr>
          <a:lstStyle/>
          <a:p>
            <a:pPr algn="ctr"/>
            <a:endParaRPr lang="ru-RU" sz="2400" b="1" dirty="0" smtClean="0">
              <a:solidFill>
                <a:srgbClr val="C00000"/>
              </a:solidFill>
              <a:latin typeface="Times New Roman" pitchFamily="18" charset="0"/>
              <a:cs typeface="Times New Roman" pitchFamily="18" charset="0"/>
            </a:endParaRPr>
          </a:p>
          <a:p>
            <a:pPr algn="ctr"/>
            <a:r>
              <a:rPr lang="ru-RU" sz="2000" b="1" dirty="0" smtClean="0">
                <a:solidFill>
                  <a:srgbClr val="C00000"/>
                </a:solidFill>
                <a:latin typeface="Times New Roman" pitchFamily="18" charset="0"/>
                <a:cs typeface="Times New Roman" pitchFamily="18" charset="0"/>
              </a:rPr>
              <a:t>И , действительно, текст </a:t>
            </a:r>
            <a:r>
              <a:rPr lang="ru-RU" sz="2000" b="1" dirty="0">
                <a:solidFill>
                  <a:srgbClr val="C00000"/>
                </a:solidFill>
                <a:latin typeface="Times New Roman" pitchFamily="18" charset="0"/>
                <a:cs typeface="Times New Roman" pitchFamily="18" charset="0"/>
              </a:rPr>
              <a:t>звучит, как бы из уст матери, которая ждет своего сына с войны, и она не знает, где он на данный момент. Она просто ждет и читает за него молитвы, чтобы он вернулся домой живым и здоровым</a:t>
            </a:r>
            <a:r>
              <a:rPr lang="ru-RU" sz="2000" b="1" dirty="0" smtClean="0">
                <a:solidFill>
                  <a:srgbClr val="C00000"/>
                </a:solidFill>
                <a:latin typeface="Times New Roman" pitchFamily="18" charset="0"/>
                <a:cs typeface="Times New Roman" pitchFamily="18" charset="0"/>
              </a:rPr>
              <a:t>.</a:t>
            </a:r>
          </a:p>
          <a:p>
            <a:pPr algn="ctr"/>
            <a:endParaRPr lang="ru-RU" sz="2000" b="1" dirty="0" smtClean="0">
              <a:solidFill>
                <a:srgbClr val="C00000"/>
              </a:solidFill>
              <a:latin typeface="Times New Roman" pitchFamily="18" charset="0"/>
              <a:cs typeface="Times New Roman" pitchFamily="18" charset="0"/>
            </a:endParaRPr>
          </a:p>
          <a:p>
            <a:pPr algn="ctr"/>
            <a:r>
              <a:rPr lang="ru-RU" sz="2000" b="1" dirty="0" smtClean="0">
                <a:solidFill>
                  <a:srgbClr val="C00000"/>
                </a:solidFill>
                <a:latin typeface="Times New Roman" pitchFamily="18" charset="0"/>
                <a:cs typeface="Times New Roman" pitchFamily="18" charset="0"/>
              </a:rPr>
              <a:t>Слова </a:t>
            </a:r>
            <a:r>
              <a:rPr lang="ru-RU" sz="2000" b="1" dirty="0">
                <a:solidFill>
                  <a:srgbClr val="C00000"/>
                </a:solidFill>
                <a:latin typeface="Times New Roman" pitchFamily="18" charset="0"/>
                <a:cs typeface="Times New Roman" pitchFamily="18" charset="0"/>
              </a:rPr>
              <a:t>из песни: «Мне бы быть звездой, той, что над тобой» свидетельствуют о том, что часто матери по много месяцев просто не знают, где находится их сын и жив ли он вообще. Поэтому </a:t>
            </a:r>
            <a:r>
              <a:rPr lang="ru-RU" sz="2000" b="1" dirty="0" err="1" smtClean="0">
                <a:solidFill>
                  <a:srgbClr val="C00000"/>
                </a:solidFill>
                <a:latin typeface="Times New Roman" pitchFamily="18" charset="0"/>
                <a:cs typeface="Times New Roman" pitchFamily="18" charset="0"/>
              </a:rPr>
              <a:t>оень</a:t>
            </a:r>
            <a:r>
              <a:rPr lang="ru-RU" sz="2000" b="1" dirty="0" smtClean="0">
                <a:solidFill>
                  <a:srgbClr val="C00000"/>
                </a:solidFill>
                <a:latin typeface="Times New Roman" pitchFamily="18" charset="0"/>
                <a:cs typeface="Times New Roman" pitchFamily="18" charset="0"/>
              </a:rPr>
              <a:t> </a:t>
            </a:r>
            <a:r>
              <a:rPr lang="ru-RU" sz="2000" b="1" dirty="0">
                <a:solidFill>
                  <a:srgbClr val="C00000"/>
                </a:solidFill>
                <a:latin typeface="Times New Roman" pitchFamily="18" charset="0"/>
                <a:cs typeface="Times New Roman" pitchFamily="18" charset="0"/>
              </a:rPr>
              <a:t>часто женщины мечтают, хотя бы просто знать, что на данный момент происходит с ее ребенком.</a:t>
            </a:r>
          </a:p>
          <a:p>
            <a:pPr algn="ctr"/>
            <a:endParaRPr lang="ru-RU" b="1" dirty="0" smtClean="0">
              <a:solidFill>
                <a:srgbClr val="C00000"/>
              </a:solidFill>
              <a:latin typeface="Times New Roman" pitchFamily="18" charset="0"/>
              <a:cs typeface="Times New Roman" pitchFamily="18" charset="0"/>
            </a:endParaRPr>
          </a:p>
          <a:p>
            <a:pPr algn="ctr"/>
            <a:r>
              <a:rPr lang="ru-RU" b="1" dirty="0" smtClean="0">
                <a:solidFill>
                  <a:srgbClr val="C00000"/>
                </a:solidFill>
                <a:latin typeface="Times New Roman" pitchFamily="18" charset="0"/>
                <a:cs typeface="Times New Roman" pitchFamily="18" charset="0"/>
              </a:rPr>
              <a:t>И </a:t>
            </a:r>
            <a:r>
              <a:rPr lang="ru-RU" b="1" dirty="0">
                <a:solidFill>
                  <a:srgbClr val="C00000"/>
                </a:solidFill>
                <a:latin typeface="Times New Roman" pitchFamily="18" charset="0"/>
                <a:cs typeface="Times New Roman" pitchFamily="18" charset="0"/>
              </a:rPr>
              <a:t>чтобы не случилось с сыном, эта мать постоянно читает молитву, чтобы высшие силы защитили его в далеком месте, где стреляют. По сути песня Людмилы Гурченко «Молитва» стала главной песней для многих русских матерей, которые ждали и ждут в данный момент своих детей с горячих точек.</a:t>
            </a:r>
          </a:p>
          <a:p>
            <a:pPr algn="ctr"/>
            <a:endParaRPr lang="ru-RU" sz="2400" b="1" dirty="0">
              <a:solidFill>
                <a:srgbClr val="C00000"/>
              </a:solidFill>
              <a:latin typeface="Times New Roman" pitchFamily="18" charset="0"/>
              <a:cs typeface="Times New Roman" pitchFamily="18" charset="0"/>
            </a:endParaRPr>
          </a:p>
          <a:p>
            <a:pPr algn="ctr"/>
            <a:endParaRPr lang="ru-RU" sz="2400" b="1" dirty="0">
              <a:solidFill>
                <a:srgbClr val="C00000"/>
              </a:solidFill>
              <a:latin typeface="Times New Roman" pitchFamily="18" charset="0"/>
              <a:cs typeface="Times New Roman" pitchFamily="18" charset="0"/>
            </a:endParaRPr>
          </a:p>
        </p:txBody>
      </p:sp>
      <p:pic>
        <p:nvPicPr>
          <p:cNvPr id="18434" name="Picture 2" descr="https://arhivurokov.ru/kopilka/uploads/user_file_548de25c0db8e/img_user_file_548de25c0db8e_0_6.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08" t="17474" r="7999" b="5740"/>
          <a:stretch/>
        </p:blipFill>
        <p:spPr bwMode="auto">
          <a:xfrm>
            <a:off x="143681" y="1534886"/>
            <a:ext cx="3840491" cy="273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37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kino-teatr.ru/acter/album/1164/219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717" y="293807"/>
            <a:ext cx="3439794" cy="24560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428" t="29048" r="54063" b="35476"/>
          <a:stretch/>
        </p:blipFill>
        <p:spPr bwMode="auto">
          <a:xfrm>
            <a:off x="8384717" y="3739241"/>
            <a:ext cx="2988129" cy="243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10243" y="293807"/>
            <a:ext cx="7168242" cy="5262979"/>
          </a:xfrm>
          <a:prstGeom prst="rect">
            <a:avLst/>
          </a:prstGeom>
        </p:spPr>
        <p:txBody>
          <a:bodyPr wrap="square">
            <a:spAutoFit/>
          </a:bodyPr>
          <a:lstStyle/>
          <a:p>
            <a:pPr algn="ctr"/>
            <a:endParaRPr lang="ru-RU" sz="2400" b="1" dirty="0" smtClean="0">
              <a:solidFill>
                <a:srgbClr val="C00000"/>
              </a:solidFill>
              <a:latin typeface="Times New Roman" pitchFamily="18" charset="0"/>
              <a:cs typeface="Times New Roman" pitchFamily="18" charset="0"/>
            </a:endParaRPr>
          </a:p>
          <a:p>
            <a:pPr algn="ctr"/>
            <a:endParaRPr lang="ru-RU" sz="2400" b="1" dirty="0">
              <a:solidFill>
                <a:srgbClr val="C00000"/>
              </a:solidFill>
              <a:latin typeface="Times New Roman" pitchFamily="18" charset="0"/>
              <a:cs typeface="Times New Roman" pitchFamily="18" charset="0"/>
            </a:endParaRPr>
          </a:p>
          <a:p>
            <a:pPr algn="ctr"/>
            <a:r>
              <a:rPr lang="ru-RU" sz="2400" b="1" dirty="0" smtClean="0">
                <a:solidFill>
                  <a:srgbClr val="C00000"/>
                </a:solidFill>
                <a:latin typeface="Times New Roman" pitchFamily="18" charset="0"/>
                <a:cs typeface="Times New Roman" pitchFamily="18" charset="0"/>
              </a:rPr>
              <a:t>В </a:t>
            </a:r>
            <a:r>
              <a:rPr lang="ru-RU" sz="2400" b="1" dirty="0">
                <a:solidFill>
                  <a:srgbClr val="C00000"/>
                </a:solidFill>
                <a:latin typeface="Times New Roman" pitchFamily="18" charset="0"/>
                <a:cs typeface="Times New Roman" pitchFamily="18" charset="0"/>
              </a:rPr>
              <a:t>апреле-мае 2005 года</a:t>
            </a:r>
          </a:p>
          <a:p>
            <a:pPr algn="ctr"/>
            <a:r>
              <a:rPr lang="ru-RU" sz="2400" b="1" dirty="0">
                <a:solidFill>
                  <a:srgbClr val="C00000"/>
                </a:solidFill>
                <a:latin typeface="Times New Roman" pitchFamily="18" charset="0"/>
                <a:cs typeface="Times New Roman" pitchFamily="18" charset="0"/>
              </a:rPr>
              <a:t> на песню «Молитва» был снят клип. </a:t>
            </a:r>
          </a:p>
          <a:p>
            <a:pPr algn="ctr"/>
            <a:r>
              <a:rPr lang="ru-RU" sz="2400" b="1" dirty="0">
                <a:solidFill>
                  <a:srgbClr val="C00000"/>
                </a:solidFill>
                <a:latin typeface="Times New Roman" pitchFamily="18" charset="0"/>
                <a:cs typeface="Times New Roman" pitchFamily="18" charset="0"/>
              </a:rPr>
              <a:t>Режиссёр  —  Федор </a:t>
            </a:r>
            <a:r>
              <a:rPr lang="ru-RU" sz="2400" b="1" dirty="0" smtClean="0">
                <a:solidFill>
                  <a:srgbClr val="C00000"/>
                </a:solidFill>
                <a:latin typeface="Times New Roman" pitchFamily="18" charset="0"/>
                <a:cs typeface="Times New Roman" pitchFamily="18" charset="0"/>
              </a:rPr>
              <a:t>Бондарчук.</a:t>
            </a:r>
          </a:p>
          <a:p>
            <a:pPr algn="ctr"/>
            <a:endParaRPr lang="ru-RU" sz="2400" b="1" dirty="0" smtClean="0">
              <a:solidFill>
                <a:srgbClr val="C00000"/>
              </a:solidFill>
              <a:latin typeface="Times New Roman" pitchFamily="18" charset="0"/>
              <a:cs typeface="Times New Roman" pitchFamily="18" charset="0"/>
            </a:endParaRPr>
          </a:p>
          <a:p>
            <a:pPr algn="ctr"/>
            <a:endParaRPr lang="ru-RU" sz="2400" b="1" dirty="0" smtClean="0">
              <a:solidFill>
                <a:srgbClr val="C00000"/>
              </a:solidFill>
              <a:latin typeface="Times New Roman" pitchFamily="18" charset="0"/>
              <a:cs typeface="Times New Roman" pitchFamily="18" charset="0"/>
            </a:endParaRPr>
          </a:p>
          <a:p>
            <a:pPr algn="ctr"/>
            <a:endParaRPr lang="ru-RU" sz="2400" b="1" dirty="0">
              <a:solidFill>
                <a:srgbClr val="C00000"/>
              </a:solidFill>
              <a:latin typeface="Times New Roman" pitchFamily="18" charset="0"/>
              <a:cs typeface="Times New Roman" pitchFamily="18" charset="0"/>
            </a:endParaRPr>
          </a:p>
          <a:p>
            <a:pPr algn="ctr"/>
            <a:r>
              <a:rPr lang="ru-RU" sz="2400" b="1" dirty="0" smtClean="0">
                <a:solidFill>
                  <a:srgbClr val="C00000"/>
                </a:solidFill>
                <a:latin typeface="Times New Roman" pitchFamily="18" charset="0"/>
                <a:cs typeface="Times New Roman" pitchFamily="18" charset="0"/>
              </a:rPr>
              <a:t>Песню «Молитва» исполняли Ольга </a:t>
            </a:r>
            <a:r>
              <a:rPr lang="ru-RU" sz="2400" b="1" dirty="0" err="1" smtClean="0">
                <a:solidFill>
                  <a:srgbClr val="C00000"/>
                </a:solidFill>
                <a:latin typeface="Times New Roman" pitchFamily="18" charset="0"/>
                <a:cs typeface="Times New Roman" pitchFamily="18" charset="0"/>
              </a:rPr>
              <a:t>Кормухина</a:t>
            </a:r>
            <a:r>
              <a:rPr lang="ru-RU" sz="2400" b="1" dirty="0" smtClean="0">
                <a:solidFill>
                  <a:srgbClr val="C00000"/>
                </a:solidFill>
                <a:latin typeface="Times New Roman" pitchFamily="18" charset="0"/>
                <a:cs typeface="Times New Roman" pitchFamily="18" charset="0"/>
              </a:rPr>
              <a:t>, </a:t>
            </a:r>
          </a:p>
          <a:p>
            <a:pPr algn="ctr"/>
            <a:r>
              <a:rPr lang="ru-RU" sz="2400" b="1" dirty="0" err="1" smtClean="0">
                <a:solidFill>
                  <a:srgbClr val="C00000"/>
                </a:solidFill>
                <a:latin typeface="Times New Roman" pitchFamily="18" charset="0"/>
                <a:cs typeface="Times New Roman" pitchFamily="18" charset="0"/>
              </a:rPr>
              <a:t>Наргиз</a:t>
            </a:r>
            <a:r>
              <a:rPr lang="ru-RU" sz="2400" b="1" dirty="0" smtClean="0">
                <a:solidFill>
                  <a:srgbClr val="C00000"/>
                </a:solidFill>
                <a:latin typeface="Times New Roman" pitchFamily="18" charset="0"/>
                <a:cs typeface="Times New Roman" pitchFamily="18" charset="0"/>
              </a:rPr>
              <a:t> Закирова, Елизавета </a:t>
            </a:r>
            <a:r>
              <a:rPr lang="ru-RU" sz="2400" b="1" dirty="0" err="1" smtClean="0">
                <a:solidFill>
                  <a:srgbClr val="C00000"/>
                </a:solidFill>
                <a:latin typeface="Times New Roman" pitchFamily="18" charset="0"/>
                <a:cs typeface="Times New Roman" pitchFamily="18" charset="0"/>
              </a:rPr>
              <a:t>Качурак</a:t>
            </a:r>
            <a:r>
              <a:rPr lang="ru-RU" sz="2400" b="1" dirty="0" smtClean="0">
                <a:solidFill>
                  <a:srgbClr val="C00000"/>
                </a:solidFill>
                <a:latin typeface="Times New Roman" pitchFamily="18" charset="0"/>
                <a:cs typeface="Times New Roman" pitchFamily="18" charset="0"/>
              </a:rPr>
              <a:t>.</a:t>
            </a:r>
          </a:p>
          <a:p>
            <a:pPr algn="ctr"/>
            <a:r>
              <a:rPr lang="ru-RU" sz="2400" b="1" dirty="0" smtClean="0">
                <a:solidFill>
                  <a:srgbClr val="C00000"/>
                </a:solidFill>
                <a:latin typeface="Times New Roman" pitchFamily="18" charset="0"/>
                <a:cs typeface="Times New Roman" pitchFamily="18" charset="0"/>
              </a:rPr>
              <a:t>Но мне больше всех нравится песня в исполнении Людмилы Гурченко.</a:t>
            </a:r>
            <a:r>
              <a:rPr lang="ru-RU" sz="2400" b="1" dirty="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Она с </a:t>
            </a:r>
            <a:r>
              <a:rPr lang="ru-RU" sz="2400" b="1" dirty="0">
                <a:solidFill>
                  <a:srgbClr val="C00000"/>
                </a:solidFill>
                <a:latin typeface="Times New Roman" pitchFamily="18" charset="0"/>
                <a:cs typeface="Times New Roman" pitchFamily="18" charset="0"/>
              </a:rPr>
              <a:t>особым </a:t>
            </a:r>
            <a:r>
              <a:rPr lang="ru-RU" sz="2400" b="1" dirty="0" smtClean="0">
                <a:solidFill>
                  <a:srgbClr val="C00000"/>
                </a:solidFill>
                <a:latin typeface="Times New Roman" pitchFamily="18" charset="0"/>
                <a:cs typeface="Times New Roman" pitchFamily="18" charset="0"/>
              </a:rPr>
              <a:t>вдохновением вкладывает </a:t>
            </a:r>
            <a:r>
              <a:rPr lang="ru-RU" sz="2400" b="1" dirty="0">
                <a:solidFill>
                  <a:srgbClr val="C00000"/>
                </a:solidFill>
                <a:latin typeface="Times New Roman" pitchFamily="18" charset="0"/>
                <a:cs typeface="Times New Roman" pitchFamily="18" charset="0"/>
              </a:rPr>
              <a:t>свою душу в каждое слово, что вылетает из ее уст.</a:t>
            </a:r>
            <a:endParaRPr lang="ru-RU"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620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6970"/>
            <a:ext cx="12001499" cy="68749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19598" y="1045845"/>
            <a:ext cx="6994071" cy="5539978"/>
          </a:xfrm>
          <a:prstGeom prst="rect">
            <a:avLst/>
          </a:prstGeom>
        </p:spPr>
        <p:txBody>
          <a:bodyPr wrap="square">
            <a:spAutoFit/>
          </a:bodyPr>
          <a:lstStyle/>
          <a:p>
            <a:pPr algn="ctr"/>
            <a:r>
              <a:rPr lang="ru-RU" sz="2400" b="1" dirty="0" smtClean="0">
                <a:solidFill>
                  <a:srgbClr val="C00000"/>
                </a:solidFill>
                <a:latin typeface="Times New Roman" pitchFamily="18" charset="0"/>
                <a:cs typeface="Times New Roman" pitchFamily="18" charset="0"/>
              </a:rPr>
              <a:t>Песня «Молитва» мне очень нравится. </a:t>
            </a:r>
          </a:p>
          <a:p>
            <a:pPr algn="ctr"/>
            <a:r>
              <a:rPr lang="ru-RU" sz="2400" b="1" dirty="0" smtClean="0">
                <a:solidFill>
                  <a:srgbClr val="C00000"/>
                </a:solidFill>
                <a:latin typeface="Times New Roman" pitchFamily="18" charset="0"/>
                <a:cs typeface="Times New Roman" pitchFamily="18" charset="0"/>
              </a:rPr>
              <a:t>Когда я слушаю эту песню,  я проживаю </a:t>
            </a:r>
            <a:r>
              <a:rPr lang="ru-RU" sz="2400" b="1" dirty="0">
                <a:solidFill>
                  <a:srgbClr val="C00000"/>
                </a:solidFill>
                <a:latin typeface="Times New Roman" pitchFamily="18" charset="0"/>
                <a:cs typeface="Times New Roman" pitchFamily="18" charset="0"/>
              </a:rPr>
              <a:t>песню сердцем,</a:t>
            </a:r>
            <a:br>
              <a:rPr lang="ru-RU" sz="2400" b="1" dirty="0">
                <a:solidFill>
                  <a:srgbClr val="C0000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 вижу в </a:t>
            </a:r>
            <a:r>
              <a:rPr lang="ru-RU" sz="2400" b="1" dirty="0">
                <a:solidFill>
                  <a:srgbClr val="C00000"/>
                </a:solidFill>
                <a:latin typeface="Times New Roman" pitchFamily="18" charset="0"/>
                <a:cs typeface="Times New Roman" pitchFamily="18" charset="0"/>
              </a:rPr>
              <a:t>песне не просто слова, </a:t>
            </a:r>
            <a:endParaRPr lang="ru-RU" sz="2400" b="1" dirty="0" smtClean="0">
              <a:solidFill>
                <a:srgbClr val="C00000"/>
              </a:solidFill>
              <a:latin typeface="Times New Roman" pitchFamily="18" charset="0"/>
              <a:cs typeface="Times New Roman" pitchFamily="18" charset="0"/>
            </a:endParaRPr>
          </a:p>
          <a:p>
            <a:pPr algn="ctr"/>
            <a:r>
              <a:rPr lang="ru-RU" sz="2400" b="1" dirty="0" smtClean="0">
                <a:solidFill>
                  <a:srgbClr val="C00000"/>
                </a:solidFill>
                <a:latin typeface="Times New Roman" pitchFamily="18" charset="0"/>
                <a:cs typeface="Times New Roman" pitchFamily="18" charset="0"/>
              </a:rPr>
              <a:t>а передо мною  </a:t>
            </a:r>
            <a:r>
              <a:rPr lang="ru-RU" sz="2400" b="1" dirty="0">
                <a:solidFill>
                  <a:srgbClr val="C00000"/>
                </a:solidFill>
                <a:latin typeface="Times New Roman" pitchFamily="18" charset="0"/>
                <a:cs typeface="Times New Roman" pitchFamily="18" charset="0"/>
              </a:rPr>
              <a:t>проплывает сюжет...</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Словно, смотришь фильм и ты в ней в главной роли</a:t>
            </a:r>
            <a:r>
              <a:rPr lang="ru-RU" sz="2400" b="1" dirty="0" smtClean="0">
                <a:solidFill>
                  <a:srgbClr val="C00000"/>
                </a:solidFill>
                <a:latin typeface="Times New Roman" pitchFamily="18" charset="0"/>
                <a:cs typeface="Times New Roman" pitchFamily="18" charset="0"/>
              </a:rPr>
              <a:t>....</a:t>
            </a:r>
          </a:p>
          <a:p>
            <a:pPr algn="ctr"/>
            <a:r>
              <a:rPr lang="ru-RU" sz="2400" b="1" dirty="0" smtClean="0">
                <a:solidFill>
                  <a:srgbClr val="C00000"/>
                </a:solidFill>
                <a:latin typeface="Times New Roman" pitchFamily="18" charset="0"/>
                <a:cs typeface="Times New Roman" pitchFamily="18" charset="0"/>
              </a:rPr>
              <a:t> Сама песня звучит волнообразно:  то медленно  тихо, то резко, громко , как будто меняются военные действия и короткие затишья…</a:t>
            </a:r>
          </a:p>
          <a:p>
            <a:pPr algn="ctr"/>
            <a:r>
              <a:rPr lang="ru-RU" sz="2400" b="1" dirty="0" smtClean="0">
                <a:solidFill>
                  <a:srgbClr val="C00000"/>
                </a:solidFill>
                <a:latin typeface="Times New Roman" pitchFamily="18" charset="0"/>
                <a:cs typeface="Times New Roman" pitchFamily="18" charset="0"/>
              </a:rPr>
              <a:t>На мой взгляд песня очень похожа на песню «Баллада о матери» </a:t>
            </a:r>
            <a:r>
              <a:rPr lang="ru-RU" sz="2400" b="1" dirty="0" err="1" smtClean="0">
                <a:solidFill>
                  <a:srgbClr val="C00000"/>
                </a:solidFill>
                <a:latin typeface="Times New Roman" pitchFamily="18" charset="0"/>
                <a:cs typeface="Times New Roman" pitchFamily="18" charset="0"/>
              </a:rPr>
              <a:t>Е.Мартынова</a:t>
            </a:r>
            <a:r>
              <a:rPr lang="ru-RU" sz="2400" b="1" dirty="0" smtClean="0">
                <a:solidFill>
                  <a:srgbClr val="C00000"/>
                </a:solidFill>
                <a:latin typeface="Times New Roman" pitchFamily="18" charset="0"/>
                <a:cs typeface="Times New Roman" pitchFamily="18" charset="0"/>
              </a:rPr>
              <a:t>. </a:t>
            </a:r>
          </a:p>
          <a:p>
            <a:pPr algn="ctr"/>
            <a:r>
              <a:rPr lang="ru-RU" sz="2400" b="1" dirty="0" smtClean="0">
                <a:solidFill>
                  <a:srgbClr val="C00000"/>
                </a:solidFill>
                <a:latin typeface="Times New Roman" pitchFamily="18" charset="0"/>
                <a:cs typeface="Times New Roman" pitchFamily="18" charset="0"/>
              </a:rPr>
              <a:t>Когда слушаешь, захватывает дух и по всему телу идет дрожь.</a:t>
            </a:r>
            <a:r>
              <a:rPr lang="ru-RU" b="1" dirty="0">
                <a:solidFill>
                  <a:srgbClr val="C00000"/>
                </a:solidFill>
                <a:latin typeface="Times New Roman" pitchFamily="18" charset="0"/>
                <a:cs typeface="Times New Roman" pitchFamily="18" charset="0"/>
              </a:rPr>
              <a:t/>
            </a:r>
            <a:br>
              <a:rPr lang="ru-RU" b="1" dirty="0">
                <a:solidFill>
                  <a:srgbClr val="C00000"/>
                </a:solidFill>
                <a:latin typeface="Times New Roman" pitchFamily="18" charset="0"/>
                <a:cs typeface="Times New Roman" pitchFamily="18" charset="0"/>
              </a:rPr>
            </a:br>
            <a:endParaRPr lang="ru-RU" b="1" dirty="0">
              <a:solidFill>
                <a:srgbClr val="C00000"/>
              </a:solidFill>
              <a:latin typeface="Times New Roman" pitchFamily="18" charset="0"/>
              <a:cs typeface="Times New Roman" pitchFamily="18" charset="0"/>
            </a:endParaRPr>
          </a:p>
        </p:txBody>
      </p:sp>
      <p:pic>
        <p:nvPicPr>
          <p:cNvPr id="15362" name="Picture 2" descr="https://alkotraz.ru/wp-content/uploads/2017/02/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71" y="1999483"/>
            <a:ext cx="2972823" cy="222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86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38216" y="778719"/>
            <a:ext cx="4878451" cy="584775"/>
          </a:xfrm>
          <a:prstGeom prst="rect">
            <a:avLst/>
          </a:prstGeom>
        </p:spPr>
        <p:txBody>
          <a:bodyPr wrap="none">
            <a:spAutoFit/>
          </a:bodyPr>
          <a:lstStyle/>
          <a:p>
            <a:pPr algn="ctr"/>
            <a:r>
              <a:rPr lang="ru-RU" sz="3200" b="1" dirty="0" smtClean="0">
                <a:solidFill>
                  <a:srgbClr val="C00000"/>
                </a:solidFill>
                <a:latin typeface="Times New Roman" pitchFamily="18" charset="0"/>
                <a:cs typeface="Times New Roman" pitchFamily="18" charset="0"/>
              </a:rPr>
              <a:t>Песня </a:t>
            </a:r>
            <a:r>
              <a:rPr lang="ru-RU" sz="3200" b="1" dirty="0" smtClean="0">
                <a:solidFill>
                  <a:srgbClr val="C00000"/>
                </a:solidFill>
                <a:latin typeface="Times New Roman" pitchFamily="18" charset="0"/>
                <a:cs typeface="Times New Roman" pitchFamily="18" charset="0"/>
              </a:rPr>
              <a:t>«</a:t>
            </a:r>
            <a:r>
              <a:rPr lang="ru-RU" sz="3200" b="1" dirty="0" smtClean="0">
                <a:solidFill>
                  <a:srgbClr val="C00000"/>
                </a:solidFill>
                <a:latin typeface="Times New Roman" pitchFamily="18" charset="0"/>
                <a:cs typeface="Times New Roman" pitchFamily="18" charset="0"/>
              </a:rPr>
              <a:t>Верните память»</a:t>
            </a:r>
            <a:endParaRPr lang="ru-RU" sz="32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495296" y="1707333"/>
            <a:ext cx="6096000" cy="2677656"/>
          </a:xfrm>
          <a:prstGeom prst="rect">
            <a:avLst/>
          </a:prstGeom>
        </p:spPr>
        <p:txBody>
          <a:bodyPr>
            <a:spAutoFit/>
          </a:bodyPr>
          <a:lstStyle/>
          <a:p>
            <a:pPr algn="ctr"/>
            <a:r>
              <a:rPr lang="ru-RU" sz="2400" b="1" dirty="0" smtClean="0">
                <a:solidFill>
                  <a:srgbClr val="C00000"/>
                </a:solidFill>
                <a:latin typeface="Times New Roman" pitchFamily="18" charset="0"/>
                <a:cs typeface="Times New Roman" pitchFamily="18" charset="0"/>
              </a:rPr>
              <a:t>«Я </a:t>
            </a:r>
            <a:r>
              <a:rPr lang="ru-RU" sz="2400" b="1" dirty="0">
                <a:solidFill>
                  <a:srgbClr val="C00000"/>
                </a:solidFill>
                <a:latin typeface="Times New Roman" pitchFamily="18" charset="0"/>
                <a:cs typeface="Times New Roman" pitchFamily="18" charset="0"/>
              </a:rPr>
              <a:t>отмолю вас всех слезами.</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Земля и небо</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Слились навечно.</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Как это больно, бесчеловечно</a:t>
            </a:r>
            <a:r>
              <a:rPr lang="ru-RU" sz="2400" b="1" dirty="0" smtClean="0">
                <a:solidFill>
                  <a:srgbClr val="C00000"/>
                </a:solidFill>
                <a:latin typeface="Times New Roman" pitchFamily="18" charset="0"/>
                <a:cs typeface="Times New Roman" pitchFamily="18" charset="0"/>
              </a:rPr>
              <a:t>”</a:t>
            </a:r>
          </a:p>
          <a:p>
            <a:endParaRPr lang="ru-RU" sz="2400" b="1" dirty="0">
              <a:solidFill>
                <a:srgbClr val="C00000"/>
              </a:solidFill>
              <a:latin typeface="Times New Roman" pitchFamily="18" charset="0"/>
              <a:cs typeface="Times New Roman" pitchFamily="18" charset="0"/>
            </a:endParaRPr>
          </a:p>
          <a:p>
            <a:r>
              <a:rPr lang="ru-RU" sz="2400" b="1" dirty="0">
                <a:solidFill>
                  <a:srgbClr val="C00000"/>
                </a:solidFill>
                <a:latin typeface="Times New Roman" pitchFamily="18" charset="0"/>
                <a:cs typeface="Times New Roman" pitchFamily="18" charset="0"/>
              </a:rPr>
              <a:t>Такими словами был открыт Московский международный кинофестиваль 22 июня</a:t>
            </a:r>
            <a:r>
              <a:rPr lang="ru-RU" dirty="0" smtClean="0"/>
              <a:t>. </a:t>
            </a:r>
            <a:endParaRPr lang="ru-RU" dirty="0"/>
          </a:p>
        </p:txBody>
      </p:sp>
      <p:pic>
        <p:nvPicPr>
          <p:cNvPr id="5122" name="Picture 2" descr="https://cdn-st3.rtr-vesti.ru/vh/pictures/xw/134/59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371" y="2220452"/>
            <a:ext cx="5001985" cy="284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66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31870" y="1429272"/>
            <a:ext cx="7222671" cy="2308324"/>
          </a:xfrm>
          <a:prstGeom prst="rect">
            <a:avLst/>
          </a:prstGeom>
        </p:spPr>
        <p:txBody>
          <a:bodyPr wrap="square">
            <a:spAutoFit/>
          </a:bodyPr>
          <a:lstStyle/>
          <a:p>
            <a:pPr algn="ctr"/>
            <a:r>
              <a:rPr lang="ru-RU" sz="2400" b="1" dirty="0">
                <a:solidFill>
                  <a:srgbClr val="C00000"/>
                </a:solidFill>
                <a:latin typeface="Times New Roman" pitchFamily="18" charset="0"/>
                <a:cs typeface="Times New Roman" pitchFamily="18" charset="0"/>
              </a:rPr>
              <a:t>Автором песни “Верните память” выступила Мария Захарова — Официальный представитель Министерства иностранных дел РФ, посвятив слова и мелодию российским участникам военных событий в Сирии, на протяжении уже нескольких лет сражающихся с международным </a:t>
            </a:r>
            <a:r>
              <a:rPr lang="ru-RU" sz="2400" b="1" dirty="0" smtClean="0">
                <a:solidFill>
                  <a:srgbClr val="C00000"/>
                </a:solidFill>
                <a:latin typeface="Times New Roman" pitchFamily="18" charset="0"/>
                <a:cs typeface="Times New Roman" pitchFamily="18" charset="0"/>
              </a:rPr>
              <a:t>терроризмом.</a:t>
            </a:r>
            <a:endParaRPr lang="ru-RU" sz="2400" b="1" dirty="0">
              <a:solidFill>
                <a:srgbClr val="C00000"/>
              </a:solidFill>
              <a:latin typeface="Times New Roman" pitchFamily="18" charset="0"/>
              <a:cs typeface="Times New Roman" pitchFamily="18" charset="0"/>
            </a:endParaRPr>
          </a:p>
        </p:txBody>
      </p:sp>
      <p:pic>
        <p:nvPicPr>
          <p:cNvPr id="1026" name="Picture 2" descr="http://s5.bloknot.ru/wp-content/uploads/2017/06/zaharova.jpg"/>
          <p:cNvPicPr>
            <a:picLocks noChangeAspect="1" noChangeArrowheads="1"/>
          </p:cNvPicPr>
          <p:nvPr/>
        </p:nvPicPr>
        <p:blipFill rotWithShape="1">
          <a:blip r:embed="rId3">
            <a:extLst>
              <a:ext uri="{28A0092B-C50C-407E-A947-70E740481C1C}">
                <a14:useLocalDpi xmlns:a14="http://schemas.microsoft.com/office/drawing/2010/main" val="0"/>
              </a:ext>
            </a:extLst>
          </a:blip>
          <a:srcRect l="29416" r="9570"/>
          <a:stretch/>
        </p:blipFill>
        <p:spPr bwMode="auto">
          <a:xfrm>
            <a:off x="424543" y="637806"/>
            <a:ext cx="3066970" cy="30034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570" y="4167807"/>
            <a:ext cx="2667001" cy="400110"/>
          </a:xfrm>
          <a:prstGeom prst="rect">
            <a:avLst/>
          </a:prstGeom>
          <a:solidFill>
            <a:srgbClr val="C00000"/>
          </a:solidFill>
        </p:spPr>
        <p:txBody>
          <a:bodyPr wrap="square" rtlCol="0">
            <a:spAutoFit/>
          </a:bodyPr>
          <a:lstStyle/>
          <a:p>
            <a:pPr algn="ctr"/>
            <a:r>
              <a:rPr lang="ru-RU" sz="2000" b="1" dirty="0" smtClean="0">
                <a:latin typeface="Times New Roman" pitchFamily="18" charset="0"/>
                <a:cs typeface="Times New Roman" pitchFamily="18" charset="0"/>
              </a:rPr>
              <a:t>Мария Захарова </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87478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81743" y="1453243"/>
            <a:ext cx="6787243" cy="2954655"/>
          </a:xfrm>
          <a:prstGeom prst="rect">
            <a:avLst/>
          </a:prstGeom>
        </p:spPr>
        <p:txBody>
          <a:bodyPr wrap="square">
            <a:spAutoFit/>
          </a:bodyPr>
          <a:lstStyle/>
          <a:p>
            <a:pPr algn="ctr"/>
            <a:r>
              <a:rPr lang="ru-RU" sz="2400" b="1" dirty="0" smtClean="0">
                <a:solidFill>
                  <a:srgbClr val="C00000"/>
                </a:solidFill>
                <a:latin typeface="Times New Roman" pitchFamily="18" charset="0"/>
                <a:cs typeface="Times New Roman" pitchFamily="18" charset="0"/>
              </a:rPr>
              <a:t>   На </a:t>
            </a:r>
            <a:r>
              <a:rPr lang="ru-RU" sz="2400" b="1" dirty="0">
                <a:solidFill>
                  <a:srgbClr val="C00000"/>
                </a:solidFill>
                <a:latin typeface="Times New Roman" pitchFamily="18" charset="0"/>
                <a:cs typeface="Times New Roman" pitchFamily="18" charset="0"/>
              </a:rPr>
              <a:t>открытии Московского международного фестиваля песня впервые прозвучала в исполнении певицы </a:t>
            </a:r>
            <a:r>
              <a:rPr lang="ru-RU" sz="2400" b="1" dirty="0" err="1">
                <a:solidFill>
                  <a:srgbClr val="C00000"/>
                </a:solidFill>
                <a:latin typeface="Times New Roman" pitchFamily="18" charset="0"/>
                <a:cs typeface="Times New Roman" pitchFamily="18" charset="0"/>
              </a:rPr>
              <a:t>Наргиз</a:t>
            </a:r>
            <a:r>
              <a:rPr lang="ru-RU" sz="2400" b="1" dirty="0" smtClean="0">
                <a:solidFill>
                  <a:srgbClr val="C00000"/>
                </a:solidFill>
                <a:latin typeface="Times New Roman" pitchFamily="18" charset="0"/>
                <a:cs typeface="Times New Roman" pitchFamily="18" charset="0"/>
              </a:rPr>
              <a:t>,</a:t>
            </a:r>
          </a:p>
          <a:p>
            <a:pPr algn="ctr"/>
            <a:r>
              <a:rPr lang="ru-RU" sz="2400" b="1" dirty="0" smtClean="0">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продюсер Максим Фадеев</a:t>
            </a:r>
            <a:r>
              <a:rPr lang="ru-RU" sz="2400" b="1" dirty="0" smtClean="0">
                <a:solidFill>
                  <a:srgbClr val="C00000"/>
                </a:solidFill>
                <a:latin typeface="Times New Roman" pitchFamily="18" charset="0"/>
                <a:cs typeface="Times New Roman" pitchFamily="18" charset="0"/>
              </a:rPr>
              <a:t>.</a:t>
            </a:r>
          </a:p>
          <a:p>
            <a:pPr algn="ctr"/>
            <a:endParaRPr lang="ru-RU" sz="2400" b="1" dirty="0">
              <a:solidFill>
                <a:srgbClr val="C00000"/>
              </a:solidFill>
              <a:latin typeface="Times New Roman" pitchFamily="18" charset="0"/>
              <a:cs typeface="Times New Roman" pitchFamily="18" charset="0"/>
            </a:endParaRPr>
          </a:p>
          <a:p>
            <a:pPr algn="ctr"/>
            <a:r>
              <a:rPr lang="ru-RU" sz="2400" b="1" dirty="0" smtClean="0">
                <a:solidFill>
                  <a:srgbClr val="C00000"/>
                </a:solidFill>
                <a:latin typeface="Times New Roman" pitchFamily="18" charset="0"/>
                <a:cs typeface="Times New Roman" pitchFamily="18" charset="0"/>
              </a:rPr>
              <a:t>Открытие </a:t>
            </a:r>
            <a:r>
              <a:rPr lang="ru-RU" sz="2400" b="1" dirty="0">
                <a:solidFill>
                  <a:srgbClr val="C00000"/>
                </a:solidFill>
                <a:latin typeface="Times New Roman" pitchFamily="18" charset="0"/>
                <a:cs typeface="Times New Roman" pitchFamily="18" charset="0"/>
              </a:rPr>
              <a:t>состоялось в День памяти и скорби 22-го июня</a:t>
            </a:r>
            <a:r>
              <a:rPr lang="ru-RU" sz="2400" b="1" dirty="0" smtClean="0">
                <a:solidFill>
                  <a:srgbClr val="C00000"/>
                </a:solidFill>
                <a:latin typeface="Times New Roman" pitchFamily="18" charset="0"/>
                <a:cs typeface="Times New Roman" pitchFamily="18" charset="0"/>
              </a:rPr>
              <a:t>.</a:t>
            </a:r>
          </a:p>
          <a:p>
            <a:pPr algn="just"/>
            <a:endParaRPr lang="ru-RU" b="1" dirty="0">
              <a:solidFill>
                <a:srgbClr val="FF0000"/>
              </a:solidFill>
              <a:latin typeface="Times New Roman" pitchFamily="18" charset="0"/>
              <a:cs typeface="Times New Roman" pitchFamily="18" charset="0"/>
            </a:endParaRPr>
          </a:p>
        </p:txBody>
      </p:sp>
      <p:pic>
        <p:nvPicPr>
          <p:cNvPr id="2050" name="Picture 2" descr="https://pimg.mycdn.me/getImage?disableStub=true&amp;type=VIDEO_S_720&amp;url=http%3A%2F%2Fvdp.mycdn.me%2FgetImage%3Fid%3D290739063384%26idx%3D2%26thumbType%3D37%26f%3D1&amp;signatureToken=VEbOdTSVaxt5hVUcozsQNA"/>
          <p:cNvPicPr>
            <a:picLocks noChangeAspect="1" noChangeArrowheads="1"/>
          </p:cNvPicPr>
          <p:nvPr/>
        </p:nvPicPr>
        <p:blipFill rotWithShape="1">
          <a:blip r:embed="rId3">
            <a:extLst>
              <a:ext uri="{28A0092B-C50C-407E-A947-70E740481C1C}">
                <a14:useLocalDpi xmlns:a14="http://schemas.microsoft.com/office/drawing/2010/main" val="0"/>
              </a:ext>
            </a:extLst>
          </a:blip>
          <a:srcRect l="16587" r="24603" b="-3734"/>
          <a:stretch/>
        </p:blipFill>
        <p:spPr bwMode="auto">
          <a:xfrm>
            <a:off x="9160329" y="249558"/>
            <a:ext cx="2837135" cy="2815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95174" y="3228945"/>
            <a:ext cx="2667001" cy="400110"/>
          </a:xfrm>
          <a:prstGeom prst="rect">
            <a:avLst/>
          </a:prstGeom>
          <a:solidFill>
            <a:srgbClr val="C00000"/>
          </a:solidFill>
        </p:spPr>
        <p:txBody>
          <a:bodyPr wrap="square" rtlCol="0">
            <a:spAutoFit/>
          </a:bodyPr>
          <a:lstStyle/>
          <a:p>
            <a:pPr algn="ctr"/>
            <a:r>
              <a:rPr lang="ru-RU" sz="2000" b="1" dirty="0" err="1" smtClean="0">
                <a:latin typeface="Times New Roman" pitchFamily="18" charset="0"/>
                <a:cs typeface="Times New Roman" pitchFamily="18" charset="0"/>
              </a:rPr>
              <a:t>Наргиз</a:t>
            </a:r>
            <a:r>
              <a:rPr lang="ru-RU" sz="2000" b="1" dirty="0" smtClean="0">
                <a:latin typeface="Times New Roman" pitchFamily="18" charset="0"/>
                <a:cs typeface="Times New Roman" pitchFamily="18" charset="0"/>
              </a:rPr>
              <a:t> Закирова</a:t>
            </a:r>
            <a:endParaRPr lang="ru-RU" sz="2000" b="1" dirty="0">
              <a:latin typeface="Times New Roman" pitchFamily="18" charset="0"/>
              <a:cs typeface="Times New Roman" pitchFamily="18" charset="0"/>
            </a:endParaRPr>
          </a:p>
        </p:txBody>
      </p:sp>
      <p:pic>
        <p:nvPicPr>
          <p:cNvPr id="2052" name="Picture 4" descr="https://i.ytimg.com/vi/CyR6oUQsbLg/maxres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l="-15689" t="-13093" r="31840" b="13093"/>
          <a:stretch/>
        </p:blipFill>
        <p:spPr bwMode="auto">
          <a:xfrm>
            <a:off x="8384202" y="3629055"/>
            <a:ext cx="3577973" cy="24002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45395" y="6222517"/>
            <a:ext cx="2667001" cy="400110"/>
          </a:xfrm>
          <a:prstGeom prst="rect">
            <a:avLst/>
          </a:prstGeom>
          <a:solidFill>
            <a:srgbClr val="C00000"/>
          </a:solidFill>
        </p:spPr>
        <p:txBody>
          <a:bodyPr wrap="square" rtlCol="0">
            <a:spAutoFit/>
          </a:bodyPr>
          <a:lstStyle/>
          <a:p>
            <a:pPr algn="ctr"/>
            <a:r>
              <a:rPr lang="ru-RU" sz="2000" b="1" dirty="0" smtClean="0">
                <a:latin typeface="Times New Roman" pitchFamily="18" charset="0"/>
                <a:cs typeface="Times New Roman" pitchFamily="18" charset="0"/>
              </a:rPr>
              <a:t>Максим Фадеев</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367956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8124" t="23254" r="42456" b="35079"/>
          <a:stretch/>
        </p:blipFill>
        <p:spPr bwMode="auto">
          <a:xfrm>
            <a:off x="5138057" y="277586"/>
            <a:ext cx="602524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38057" y="4029165"/>
            <a:ext cx="6096000" cy="1938992"/>
          </a:xfrm>
          <a:prstGeom prst="rect">
            <a:avLst/>
          </a:prstGeom>
        </p:spPr>
        <p:txBody>
          <a:bodyPr>
            <a:spAutoFit/>
          </a:bodyPr>
          <a:lstStyle/>
          <a:p>
            <a:pPr algn="just"/>
            <a:r>
              <a:rPr lang="ru-RU" b="1" dirty="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Песня </a:t>
            </a:r>
            <a:r>
              <a:rPr lang="ru-RU" sz="2400" b="1" dirty="0">
                <a:solidFill>
                  <a:srgbClr val="C00000"/>
                </a:solidFill>
                <a:latin typeface="Times New Roman" pitchFamily="18" charset="0"/>
                <a:cs typeface="Times New Roman" pitchFamily="18" charset="0"/>
              </a:rPr>
              <a:t>"Верните память" прозвучала очень уместно в этот день. Гости фестиваля слушали исполнение стоя, что говорит о том, что получилось настоящее произведение.</a:t>
            </a:r>
            <a:endParaRPr lang="ru-RU" sz="2400" dirty="0"/>
          </a:p>
        </p:txBody>
      </p:sp>
      <p:pic>
        <p:nvPicPr>
          <p:cNvPr id="3" name="Picture 4" descr="http://www.cinemafia.ru/images/upload/qfVfatFLP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33" y="4029165"/>
            <a:ext cx="4775653" cy="248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77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62c7f1836ed9.jpg"/>
          <p:cNvPicPr/>
          <p:nvPr/>
        </p:nvPicPr>
        <p:blipFill>
          <a:blip r:embed="rId3">
            <a:extLst>
              <a:ext uri="{28A0092B-C50C-407E-A947-70E740481C1C}">
                <a14:useLocalDpi xmlns:a14="http://schemas.microsoft.com/office/drawing/2010/main" val="0"/>
              </a:ext>
            </a:extLst>
          </a:blip>
          <a:srcRect/>
          <a:stretch>
            <a:fillRect/>
          </a:stretch>
        </p:blipFill>
        <p:spPr bwMode="auto">
          <a:xfrm>
            <a:off x="5072063" y="2800350"/>
            <a:ext cx="6543675" cy="3690937"/>
          </a:xfrm>
          <a:prstGeom prst="rect">
            <a:avLst/>
          </a:prstGeom>
          <a:noFill/>
          <a:ln>
            <a:noFill/>
          </a:ln>
        </p:spPr>
      </p:pic>
      <p:sp>
        <p:nvSpPr>
          <p:cNvPr id="2" name="Прямоугольник 1"/>
          <p:cNvSpPr/>
          <p:nvPr/>
        </p:nvSpPr>
        <p:spPr>
          <a:xfrm>
            <a:off x="4371976" y="462647"/>
            <a:ext cx="7472362" cy="1754326"/>
          </a:xfrm>
          <a:prstGeom prst="rect">
            <a:avLst/>
          </a:prstGeom>
        </p:spPr>
        <p:txBody>
          <a:bodyPr wrap="square">
            <a:spAutoFit/>
          </a:bodyPr>
          <a:lstStyle/>
          <a:p>
            <a:pPr algn="ctr"/>
            <a:r>
              <a:rPr lang="ru-RU" sz="3600" b="1" dirty="0" smtClean="0">
                <a:solidFill>
                  <a:srgbClr val="C00000"/>
                </a:solidFill>
                <a:latin typeface="Times New Roman" pitchFamily="18" charset="0"/>
                <a:cs typeface="Times New Roman" pitchFamily="18" charset="0"/>
              </a:rPr>
              <a:t>Песня-реквием</a:t>
            </a:r>
          </a:p>
          <a:p>
            <a:pPr algn="ctr"/>
            <a:r>
              <a:rPr lang="ru-RU" sz="3600" b="1" dirty="0" smtClean="0">
                <a:solidFill>
                  <a:srgbClr val="C00000"/>
                </a:solidFill>
                <a:latin typeface="Times New Roman" pitchFamily="18" charset="0"/>
                <a:cs typeface="Times New Roman" pitchFamily="18" charset="0"/>
              </a:rPr>
              <a:t> </a:t>
            </a:r>
            <a:r>
              <a:rPr lang="ru-RU" sz="3600" b="1" dirty="0">
                <a:solidFill>
                  <a:srgbClr val="C00000"/>
                </a:solidFill>
                <a:latin typeface="Times New Roman" pitchFamily="18" charset="0"/>
                <a:cs typeface="Times New Roman" pitchFamily="18" charset="0"/>
              </a:rPr>
              <a:t>Расула Гамзатова и Яна Френкеля "Журавли"</a:t>
            </a:r>
          </a:p>
        </p:txBody>
      </p:sp>
      <p:pic>
        <p:nvPicPr>
          <p:cNvPr id="7170" name="Picture 2" descr="https://www.metod-kopilka.ru/images/doc/12/5684/img26.jpg"/>
          <p:cNvPicPr>
            <a:picLocks noChangeAspect="1" noChangeArrowheads="1"/>
          </p:cNvPicPr>
          <p:nvPr/>
        </p:nvPicPr>
        <p:blipFill rotWithShape="1">
          <a:blip r:embed="rId4">
            <a:extLst>
              <a:ext uri="{28A0092B-C50C-407E-A947-70E740481C1C}">
                <a14:useLocalDpi xmlns:a14="http://schemas.microsoft.com/office/drawing/2010/main" val="0"/>
              </a:ext>
            </a:extLst>
          </a:blip>
          <a:srcRect r="48420" b="5035"/>
          <a:stretch/>
        </p:blipFill>
        <p:spPr bwMode="auto">
          <a:xfrm>
            <a:off x="619918" y="602486"/>
            <a:ext cx="1930399" cy="26655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metod-kopilka.ru/images/doc/12/5684/img26.jpg"/>
          <p:cNvPicPr>
            <a:picLocks noChangeAspect="1" noChangeArrowheads="1"/>
          </p:cNvPicPr>
          <p:nvPr/>
        </p:nvPicPr>
        <p:blipFill rotWithShape="1">
          <a:blip r:embed="rId4">
            <a:extLst>
              <a:ext uri="{28A0092B-C50C-407E-A947-70E740481C1C}">
                <a14:useLocalDpi xmlns:a14="http://schemas.microsoft.com/office/drawing/2010/main" val="0"/>
              </a:ext>
            </a:extLst>
          </a:blip>
          <a:srcRect l="51580" b="3681"/>
          <a:stretch/>
        </p:blipFill>
        <p:spPr bwMode="auto">
          <a:xfrm>
            <a:off x="671511" y="3636619"/>
            <a:ext cx="1878805" cy="280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42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929" y="612844"/>
            <a:ext cx="7315201" cy="6001643"/>
          </a:xfrm>
          <a:prstGeom prst="rect">
            <a:avLst/>
          </a:prstGeom>
        </p:spPr>
        <p:txBody>
          <a:bodyPr wrap="square">
            <a:spAutoFit/>
          </a:bodyPr>
          <a:lstStyle/>
          <a:p>
            <a:pPr algn="ctr"/>
            <a:r>
              <a:rPr lang="ru-RU" sz="2400" b="1" dirty="0">
                <a:solidFill>
                  <a:srgbClr val="C00000"/>
                </a:solidFill>
                <a:latin typeface="Times New Roman" pitchFamily="18" charset="0"/>
                <a:cs typeface="Times New Roman" pitchFamily="18" charset="0"/>
              </a:rPr>
              <a:t>Мария Захарова </a:t>
            </a:r>
            <a:r>
              <a:rPr lang="ru-RU" sz="2400" b="1" dirty="0" smtClean="0">
                <a:solidFill>
                  <a:srgbClr val="C00000"/>
                </a:solidFill>
                <a:latin typeface="Times New Roman" pitchFamily="18" charset="0"/>
                <a:cs typeface="Times New Roman" pitchFamily="18" charset="0"/>
              </a:rPr>
              <a:t>об истории </a:t>
            </a:r>
            <a:r>
              <a:rPr lang="ru-RU" sz="2400" b="1" dirty="0">
                <a:solidFill>
                  <a:srgbClr val="C00000"/>
                </a:solidFill>
                <a:latin typeface="Times New Roman" pitchFamily="18" charset="0"/>
                <a:cs typeface="Times New Roman" pitchFamily="18" charset="0"/>
              </a:rPr>
              <a:t>создания </a:t>
            </a:r>
            <a:r>
              <a:rPr lang="ru-RU" sz="2400" b="1" dirty="0" smtClean="0">
                <a:solidFill>
                  <a:srgbClr val="C00000"/>
                </a:solidFill>
                <a:latin typeface="Times New Roman" pitchFamily="18" charset="0"/>
                <a:cs typeface="Times New Roman" pitchFamily="18" charset="0"/>
              </a:rPr>
              <a:t>песни говорит так: </a:t>
            </a:r>
            <a:r>
              <a:rPr lang="ru-RU" sz="2400" b="1" dirty="0">
                <a:solidFill>
                  <a:srgbClr val="C00000"/>
                </a:solidFill>
                <a:latin typeface="Times New Roman" pitchFamily="18" charset="0"/>
                <a:cs typeface="Times New Roman" pitchFamily="18" charset="0"/>
              </a:rPr>
              <a:t>“Когда читаешь о подвигах наших предков в книгах — понимаешь и осознаёшь. Но когда современники, твои сверстники отдают жизнь в тот самый момент, когда ты наслаждаешься мирной жизнью, и делают это именно для того, чтобы мы могли это делать, сложно оставаться в стороне. После трагедии с российским самолётом в Сирии, предательски сбитым в 2015 г., в душе что-то перевернулось. Трагедия стала общей и моей личной. Пришел текст и мелодия. Я опубликовала стихи в своих социальных сетях и получила много комментариев о том, что это не просто стихи, это песня и её нужно записывать на студии — как будто люди почувствовали. </a:t>
            </a:r>
            <a:endParaRPr lang="ru-RU" sz="2400" b="1" dirty="0">
              <a:solidFill>
                <a:srgbClr val="C00000"/>
              </a:solidFill>
              <a:latin typeface="Times New Roman" pitchFamily="18" charset="0"/>
              <a:cs typeface="Times New Roman" pitchFamily="18" charset="0"/>
            </a:endParaRPr>
          </a:p>
        </p:txBody>
      </p:sp>
      <p:pic>
        <p:nvPicPr>
          <p:cNvPr id="4098" name="Picture 2" descr="https://im0-tub-ru.yandex.net/i?id=070166fe907616ce1a726ec5cf4fb2d0&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182" y="2149928"/>
            <a:ext cx="3861349" cy="255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96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39344" y="602741"/>
            <a:ext cx="7298871" cy="4893647"/>
          </a:xfrm>
          <a:prstGeom prst="rect">
            <a:avLst/>
          </a:prstGeom>
        </p:spPr>
        <p:txBody>
          <a:bodyPr wrap="square">
            <a:spAutoFit/>
          </a:bodyPr>
          <a:lstStyle/>
          <a:p>
            <a:pPr algn="ctr"/>
            <a:r>
              <a:rPr lang="ru-RU" sz="2400" b="1" dirty="0">
                <a:solidFill>
                  <a:srgbClr val="C00000"/>
                </a:solidFill>
                <a:latin typeface="Times New Roman" pitchFamily="18" charset="0"/>
                <a:cs typeface="Times New Roman" pitchFamily="18" charset="0"/>
              </a:rPr>
              <a:t>Но после того, когда я получила очень искреннее письмо от совершенно незнакомой женщины — Марал </a:t>
            </a:r>
            <a:r>
              <a:rPr lang="ru-RU" sz="2400" b="1" dirty="0" err="1">
                <a:solidFill>
                  <a:srgbClr val="C00000"/>
                </a:solidFill>
                <a:latin typeface="Times New Roman" pitchFamily="18" charset="0"/>
                <a:cs typeface="Times New Roman" pitchFamily="18" charset="0"/>
              </a:rPr>
              <a:t>Якшиевой</a:t>
            </a:r>
            <a:r>
              <a:rPr lang="ru-RU" sz="2400" b="1" dirty="0">
                <a:solidFill>
                  <a:srgbClr val="C00000"/>
                </a:solidFill>
                <a:latin typeface="Times New Roman" pitchFamily="18" charset="0"/>
                <a:cs typeface="Times New Roman" pitchFamily="18" charset="0"/>
              </a:rPr>
              <a:t>, которая сказала, что такая песня нужна, что она необходима, я решилась, вместе с ней записали «</a:t>
            </a:r>
            <a:r>
              <a:rPr lang="ru-RU" sz="2400" b="1" dirty="0" err="1">
                <a:solidFill>
                  <a:srgbClr val="C00000"/>
                </a:solidFill>
                <a:latin typeface="Times New Roman" pitchFamily="18" charset="0"/>
                <a:cs typeface="Times New Roman" pitchFamily="18" charset="0"/>
              </a:rPr>
              <a:t>демо</a:t>
            </a:r>
            <a:r>
              <a:rPr lang="ru-RU" sz="2400" b="1" dirty="0">
                <a:solidFill>
                  <a:srgbClr val="C00000"/>
                </a:solidFill>
                <a:latin typeface="Times New Roman" pitchFamily="18" charset="0"/>
                <a:cs typeface="Times New Roman" pitchFamily="18" charset="0"/>
              </a:rPr>
              <a:t>». Потом я рассказала об этой истории Максиму Фадееву. </a:t>
            </a:r>
            <a:endParaRPr lang="ru-RU" sz="2400" b="1" dirty="0" smtClean="0">
              <a:solidFill>
                <a:srgbClr val="C00000"/>
              </a:solidFill>
              <a:latin typeface="Times New Roman" pitchFamily="18" charset="0"/>
              <a:cs typeface="Times New Roman" pitchFamily="18" charset="0"/>
            </a:endParaRPr>
          </a:p>
          <a:p>
            <a:pPr algn="ctr"/>
            <a:r>
              <a:rPr lang="ru-RU" sz="2400" b="1" dirty="0" smtClean="0">
                <a:solidFill>
                  <a:srgbClr val="C00000"/>
                </a:solidFill>
                <a:latin typeface="Times New Roman" pitchFamily="18" charset="0"/>
                <a:cs typeface="Times New Roman" pitchFamily="18" charset="0"/>
              </a:rPr>
              <a:t>То</a:t>
            </a:r>
            <a:r>
              <a:rPr lang="ru-RU" sz="2400" b="1" dirty="0">
                <a:solidFill>
                  <a:srgbClr val="C00000"/>
                </a:solidFill>
                <a:latin typeface="Times New Roman" pitchFamily="18" charset="0"/>
                <a:cs typeface="Times New Roman" pitchFamily="18" charset="0"/>
              </a:rPr>
              <a:t>, как ее спела </a:t>
            </a:r>
            <a:r>
              <a:rPr lang="ru-RU" sz="2400" b="1" dirty="0" err="1">
                <a:solidFill>
                  <a:srgbClr val="C00000"/>
                </a:solidFill>
                <a:latin typeface="Times New Roman" pitchFamily="18" charset="0"/>
                <a:cs typeface="Times New Roman" pitchFamily="18" charset="0"/>
              </a:rPr>
              <a:t>Наргиз</a:t>
            </a:r>
            <a:r>
              <a:rPr lang="ru-RU" sz="2400" b="1" dirty="0">
                <a:solidFill>
                  <a:srgbClr val="C00000"/>
                </a:solidFill>
                <a:latin typeface="Times New Roman" pitchFamily="18" charset="0"/>
                <a:cs typeface="Times New Roman" pitchFamily="18" charset="0"/>
              </a:rPr>
              <a:t>, меня поразило: проникновенно, пропустив через своё сердце… Ей удалось передать то, что эта боль и общая, и каждого из нас. Никита Сергеевич Михалков предложил именно этой композицией открывать Московский международный кинофестиваль в честь Дня памяти и </a:t>
            </a:r>
            <a:r>
              <a:rPr lang="ru-RU" sz="2400" b="1" dirty="0" smtClean="0">
                <a:solidFill>
                  <a:srgbClr val="C00000"/>
                </a:solidFill>
                <a:latin typeface="Times New Roman" pitchFamily="18" charset="0"/>
                <a:cs typeface="Times New Roman" pitchFamily="18" charset="0"/>
              </a:rPr>
              <a:t>скорби».</a:t>
            </a:r>
            <a:endParaRPr lang="ru-RU" sz="2400" b="1" dirty="0">
              <a:solidFill>
                <a:srgbClr val="C00000"/>
              </a:solidFill>
              <a:latin typeface="Times New Roman" pitchFamily="18" charset="0"/>
              <a:cs typeface="Times New Roman" pitchFamily="18" charset="0"/>
            </a:endParaRPr>
          </a:p>
        </p:txBody>
      </p:sp>
      <p:pic>
        <p:nvPicPr>
          <p:cNvPr id="6146" name="Picture 2" descr="https://b1.m24.ru/c/9406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50" y="2156108"/>
            <a:ext cx="3602522" cy="25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3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7071" y="1429271"/>
            <a:ext cx="7222671" cy="4524315"/>
          </a:xfrm>
          <a:prstGeom prst="rect">
            <a:avLst/>
          </a:prstGeom>
        </p:spPr>
        <p:txBody>
          <a:bodyPr wrap="square">
            <a:spAutoFit/>
          </a:bodyPr>
          <a:lstStyle/>
          <a:p>
            <a:pPr algn="ctr"/>
            <a:r>
              <a:rPr lang="ru-RU" sz="2400" b="1" dirty="0" smtClean="0">
                <a:solidFill>
                  <a:srgbClr val="C00000"/>
                </a:solidFill>
                <a:latin typeface="Times New Roman" pitchFamily="18" charset="0"/>
                <a:cs typeface="Times New Roman" pitchFamily="18" charset="0"/>
              </a:rPr>
              <a:t>Песня «Верните память»  глубоко патриотическая песня. Она красивая душераздирающая песня. </a:t>
            </a:r>
          </a:p>
          <a:p>
            <a:pPr algn="ctr"/>
            <a:r>
              <a:rPr lang="ru-RU" sz="2400" b="1" dirty="0" smtClean="0">
                <a:solidFill>
                  <a:srgbClr val="C00000"/>
                </a:solidFill>
                <a:latin typeface="Times New Roman" pitchFamily="18" charset="0"/>
                <a:cs typeface="Times New Roman" pitchFamily="18" charset="0"/>
              </a:rPr>
              <a:t>Эта </a:t>
            </a:r>
            <a:r>
              <a:rPr lang="ru-RU" sz="2400" b="1" dirty="0">
                <a:solidFill>
                  <a:srgbClr val="C00000"/>
                </a:solidFill>
                <a:latin typeface="Times New Roman" pitchFamily="18" charset="0"/>
                <a:cs typeface="Times New Roman" pitchFamily="18" charset="0"/>
              </a:rPr>
              <a:t>песня о тех, кто погиб, сражаясь за свою страну, кто так хотел, но не смог вернуться домой</a:t>
            </a:r>
            <a:r>
              <a:rPr lang="ru-RU" sz="2400" b="1" dirty="0" smtClean="0">
                <a:solidFill>
                  <a:srgbClr val="C00000"/>
                </a:solidFill>
                <a:latin typeface="Times New Roman" pitchFamily="18" charset="0"/>
                <a:cs typeface="Times New Roman" pitchFamily="18" charset="0"/>
              </a:rPr>
              <a:t>.</a:t>
            </a:r>
          </a:p>
          <a:p>
            <a:pPr algn="ctr"/>
            <a:r>
              <a:rPr lang="ru-RU" sz="2400" b="1" dirty="0">
                <a:solidFill>
                  <a:srgbClr val="C00000"/>
                </a:solidFill>
                <a:latin typeface="Times New Roman" pitchFamily="18" charset="0"/>
                <a:cs typeface="Times New Roman" pitchFamily="18" charset="0"/>
              </a:rPr>
              <a:t>Песня «Верните память» очень спокойная, так как повествует о смерти солдат на войне. Это песня для поминок, которая имеет всем знакомое звучание. Такое преподнесение понравится каждому, так как грамотный и красивый вокал певицы </a:t>
            </a:r>
            <a:r>
              <a:rPr lang="ru-RU" sz="2400" b="1" dirty="0" err="1">
                <a:solidFill>
                  <a:srgbClr val="C00000"/>
                </a:solidFill>
                <a:latin typeface="Times New Roman" pitchFamily="18" charset="0"/>
                <a:cs typeface="Times New Roman" pitchFamily="18" charset="0"/>
              </a:rPr>
              <a:t>Наргиз</a:t>
            </a:r>
            <a:r>
              <a:rPr lang="ru-RU" sz="2400" b="1" dirty="0">
                <a:solidFill>
                  <a:srgbClr val="C00000"/>
                </a:solidFill>
                <a:latin typeface="Times New Roman" pitchFamily="18" charset="0"/>
                <a:cs typeface="Times New Roman" pitchFamily="18" charset="0"/>
              </a:rPr>
              <a:t> идеально подходит под формат исполнения таких песен.</a:t>
            </a:r>
            <a:endParaRPr lang="ru-RU" sz="2400" b="1" dirty="0">
              <a:solidFill>
                <a:srgbClr val="C00000"/>
              </a:solidFill>
              <a:latin typeface="Times New Roman" pitchFamily="18" charset="0"/>
              <a:cs typeface="Times New Roman" pitchFamily="18" charset="0"/>
            </a:endParaRPr>
          </a:p>
          <a:p>
            <a:pPr algn="ctr"/>
            <a:endParaRPr lang="ru-RU" sz="2400" b="1" dirty="0" smtClean="0">
              <a:solidFill>
                <a:srgbClr val="C00000"/>
              </a:solidFill>
              <a:latin typeface="Times New Roman" pitchFamily="18" charset="0"/>
              <a:cs typeface="Times New Roman" pitchFamily="18" charset="0"/>
            </a:endParaRPr>
          </a:p>
        </p:txBody>
      </p:sp>
      <p:pic>
        <p:nvPicPr>
          <p:cNvPr id="8194" name="Picture 2" descr="https://avatars.yandex.net/get-music-content/95061/89acad97.a.4483720-1/m1000x10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619" y="1527893"/>
            <a:ext cx="3893194" cy="389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08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4429"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33258" y="1331774"/>
            <a:ext cx="6923314" cy="3785652"/>
          </a:xfrm>
          <a:prstGeom prst="rect">
            <a:avLst/>
          </a:prstGeom>
        </p:spPr>
        <p:txBody>
          <a:bodyPr wrap="square">
            <a:spAutoFit/>
          </a:bodyPr>
          <a:lstStyle/>
          <a:p>
            <a:pPr algn="ctr"/>
            <a:r>
              <a:rPr lang="ru-RU" sz="2400" b="1" dirty="0">
                <a:solidFill>
                  <a:srgbClr val="C00000"/>
                </a:solidFill>
                <a:latin typeface="Times New Roman" pitchFamily="18" charset="0"/>
                <a:cs typeface="Times New Roman" pitchFamily="18" charset="0"/>
              </a:rPr>
              <a:t>Но если </a:t>
            </a:r>
            <a:r>
              <a:rPr lang="ru-RU" sz="2400" b="1" dirty="0" smtClean="0">
                <a:solidFill>
                  <a:srgbClr val="C00000"/>
                </a:solidFill>
                <a:latin typeface="Times New Roman" pitchFamily="18" charset="0"/>
                <a:cs typeface="Times New Roman" pitchFamily="18" charset="0"/>
              </a:rPr>
              <a:t>сравнивать </a:t>
            </a:r>
            <a:r>
              <a:rPr lang="ru-RU" sz="2400" b="1" dirty="0">
                <a:solidFill>
                  <a:srgbClr val="C00000"/>
                </a:solidFill>
                <a:latin typeface="Times New Roman" pitchFamily="18" charset="0"/>
                <a:cs typeface="Times New Roman" pitchFamily="18" charset="0"/>
              </a:rPr>
              <a:t>все три песни </a:t>
            </a:r>
            <a:r>
              <a:rPr lang="ru-RU" sz="2400" b="1" dirty="0" smtClean="0">
                <a:solidFill>
                  <a:srgbClr val="C00000"/>
                </a:solidFill>
                <a:latin typeface="Times New Roman" pitchFamily="18" charset="0"/>
                <a:cs typeface="Times New Roman" pitchFamily="18" charset="0"/>
              </a:rPr>
              <a:t> - «</a:t>
            </a:r>
            <a:r>
              <a:rPr lang="ru-RU" sz="2400" b="1" dirty="0">
                <a:solidFill>
                  <a:srgbClr val="C00000"/>
                </a:solidFill>
                <a:latin typeface="Times New Roman" pitchFamily="18" charset="0"/>
                <a:cs typeface="Times New Roman" pitchFamily="18" charset="0"/>
              </a:rPr>
              <a:t>Журавли», «Молитва», «Верните память»  для меня на первом месте стоит песня «Журавли».</a:t>
            </a:r>
          </a:p>
          <a:p>
            <a:pPr algn="ctr"/>
            <a:r>
              <a:rPr lang="ru-RU" sz="2400" b="1" dirty="0">
                <a:solidFill>
                  <a:srgbClr val="C00000"/>
                </a:solidFill>
                <a:latin typeface="Times New Roman" pitchFamily="18" charset="0"/>
                <a:cs typeface="Times New Roman" pitchFamily="18" charset="0"/>
              </a:rPr>
              <a:t>Эта песня  вошла в наши души с молоком матери. Голос Марка Бернеса, как голос Левитана, как будто передает ужасы любых войн, </a:t>
            </a:r>
            <a:r>
              <a:rPr lang="ru-RU" sz="2400" b="1" dirty="0" smtClean="0">
                <a:solidFill>
                  <a:srgbClr val="C00000"/>
                </a:solidFill>
                <a:latin typeface="Times New Roman" pitchFamily="18" charset="0"/>
                <a:cs typeface="Times New Roman" pitchFamily="18" charset="0"/>
              </a:rPr>
              <a:t>кровопролитий и предупреждает об опасности.</a:t>
            </a:r>
          </a:p>
          <a:p>
            <a:pPr algn="ctr"/>
            <a:r>
              <a:rPr lang="ru-RU" sz="2400" b="1" dirty="0" smtClean="0">
                <a:solidFill>
                  <a:srgbClr val="C00000"/>
                </a:solidFill>
                <a:latin typeface="Times New Roman" pitchFamily="18" charset="0"/>
                <a:cs typeface="Times New Roman" pitchFamily="18" charset="0"/>
              </a:rPr>
              <a:t>Эта песня будет жить вечно, </a:t>
            </a:r>
          </a:p>
          <a:p>
            <a:pPr algn="ctr"/>
            <a:r>
              <a:rPr lang="ru-RU" sz="2400" b="1" dirty="0" smtClean="0">
                <a:solidFill>
                  <a:srgbClr val="C00000"/>
                </a:solidFill>
                <a:latin typeface="Times New Roman" pitchFamily="18" charset="0"/>
                <a:cs typeface="Times New Roman" pitchFamily="18" charset="0"/>
              </a:rPr>
              <a:t>покуда жива человеческая Память!</a:t>
            </a:r>
            <a:endParaRPr lang="ru-RU" sz="2400" b="1" dirty="0">
              <a:solidFill>
                <a:srgbClr val="C00000"/>
              </a:solidFill>
              <a:latin typeface="Times New Roman" pitchFamily="18" charset="0"/>
              <a:cs typeface="Times New Roman" pitchFamily="18" charset="0"/>
            </a:endParaRPr>
          </a:p>
        </p:txBody>
      </p:sp>
      <p:pic>
        <p:nvPicPr>
          <p:cNvPr id="7170" name="Picture 2" descr="http://teatr-uz.ru/data/uploads/news/post-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0630"/>
            <a:ext cx="4392870" cy="293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09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3292" y="373440"/>
            <a:ext cx="7157852" cy="3170099"/>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Есть у нашего народа песня «Журавли» - она всегда звучит в дни, когда мы вспоминаем наших отцов, дедов, прадедов погибших на полях сражений и подаривших нам жизнь и свободу.</a:t>
            </a:r>
          </a:p>
          <a:p>
            <a:pPr algn="ctr"/>
            <a:r>
              <a:rPr lang="ru-RU" sz="2000" b="1" dirty="0">
                <a:solidFill>
                  <a:srgbClr val="C00000"/>
                </a:solidFill>
                <a:latin typeface="Times New Roman" pitchFamily="18" charset="0"/>
                <a:cs typeface="Times New Roman" pitchFamily="18" charset="0"/>
              </a:rPr>
              <a:t>Песня с ее глубокими трагическими стихами и красивейшим грустным вокализом воспринимается большинством как реквием или молитва и считается одной из лучших песен о Великой Отечественной войне.</a:t>
            </a:r>
            <a:br>
              <a:rPr lang="ru-RU" sz="2000" b="1" dirty="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История возникновения этой песни необычна и </a:t>
            </a:r>
            <a:r>
              <a:rPr lang="ru-RU" sz="2000" b="1" dirty="0" smtClean="0">
                <a:solidFill>
                  <a:srgbClr val="C00000"/>
                </a:solidFill>
                <a:latin typeface="Times New Roman" pitchFamily="18" charset="0"/>
                <a:cs typeface="Times New Roman" pitchFamily="18" charset="0"/>
              </a:rPr>
              <a:t>наполнена </a:t>
            </a:r>
            <a:r>
              <a:rPr lang="ru-RU" sz="2000" b="1" dirty="0">
                <a:solidFill>
                  <a:srgbClr val="C00000"/>
                </a:solidFill>
                <a:latin typeface="Times New Roman" pitchFamily="18" charset="0"/>
                <a:cs typeface="Times New Roman" pitchFamily="18" charset="0"/>
              </a:rPr>
              <a:t>своим символическим </a:t>
            </a:r>
            <a:r>
              <a:rPr lang="ru-RU" sz="2000" b="1" dirty="0" smtClean="0">
                <a:solidFill>
                  <a:srgbClr val="C00000"/>
                </a:solidFill>
                <a:latin typeface="Times New Roman" pitchFamily="18" charset="0"/>
                <a:cs typeface="Times New Roman" pitchFamily="18" charset="0"/>
              </a:rPr>
              <a:t>содержанием</a:t>
            </a:r>
            <a:r>
              <a:rPr lang="ru-RU" sz="2000" b="1" dirty="0"/>
              <a:t>. </a:t>
            </a:r>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4848" r="14849"/>
          <a:stretch/>
        </p:blipFill>
        <p:spPr bwMode="auto">
          <a:xfrm>
            <a:off x="1873827" y="3848556"/>
            <a:ext cx="4222173" cy="279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565" t="35748" r="16163" b="6044"/>
          <a:stretch/>
        </p:blipFill>
        <p:spPr bwMode="auto">
          <a:xfrm>
            <a:off x="9060872" y="2033141"/>
            <a:ext cx="2763983" cy="200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03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320948" y="320456"/>
            <a:ext cx="7572375" cy="6217087"/>
          </a:xfrm>
          <a:prstGeom prst="rect">
            <a:avLst/>
          </a:prstGeom>
        </p:spPr>
        <p:txBody>
          <a:bodyPr wrap="square">
            <a:spAutoFit/>
          </a:bodyPr>
          <a:lstStyle/>
          <a:p>
            <a:pPr algn="just"/>
            <a:r>
              <a:rPr lang="ru-RU" sz="2000" b="1" dirty="0" smtClean="0">
                <a:solidFill>
                  <a:srgbClr val="C00000"/>
                </a:solidFill>
                <a:latin typeface="Times New Roman" pitchFamily="18" charset="0"/>
                <a:cs typeface="Times New Roman" pitchFamily="18" charset="0"/>
              </a:rPr>
              <a:t>         В </a:t>
            </a:r>
            <a:r>
              <a:rPr lang="ru-RU" sz="2000" b="1" dirty="0">
                <a:solidFill>
                  <a:srgbClr val="C00000"/>
                </a:solidFill>
                <a:latin typeface="Times New Roman" pitchFamily="18" charset="0"/>
                <a:cs typeface="Times New Roman" pitchFamily="18" charset="0"/>
              </a:rPr>
              <a:t>августе 1965 года, спустя 20 лет после завершения войны, дагестанский поэт Расул Гамзатов в составе советской делегации представителей культуры посетил памятные мероприятия в японском город Хиросима. </a:t>
            </a:r>
          </a:p>
          <a:p>
            <a:pPr algn="just"/>
            <a:r>
              <a:rPr lang="ru-RU" sz="2000" b="1" dirty="0" smtClean="0">
                <a:solidFill>
                  <a:srgbClr val="C00000"/>
                </a:solidFill>
                <a:latin typeface="Times New Roman" pitchFamily="18" charset="0"/>
                <a:cs typeface="Times New Roman" pitchFamily="18" charset="0"/>
              </a:rPr>
              <a:t>        Один </a:t>
            </a:r>
            <a:r>
              <a:rPr lang="ru-RU" sz="2000" b="1" dirty="0">
                <a:solidFill>
                  <a:srgbClr val="C00000"/>
                </a:solidFill>
                <a:latin typeface="Times New Roman" pitchFamily="18" charset="0"/>
                <a:cs typeface="Times New Roman" pitchFamily="18" charset="0"/>
              </a:rPr>
              <a:t>из памятников, установленных в центре Хиросимы — девочка с журавлем в руках. Этот памятник установлен в память о японской девочке </a:t>
            </a:r>
            <a:r>
              <a:rPr lang="ru-RU" sz="2000" b="1" dirty="0" err="1">
                <a:solidFill>
                  <a:srgbClr val="C00000"/>
                </a:solidFill>
                <a:latin typeface="Times New Roman" pitchFamily="18" charset="0"/>
                <a:cs typeface="Times New Roman" pitchFamily="18" charset="0"/>
              </a:rPr>
              <a:t>Садако</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Сасаки</a:t>
            </a:r>
            <a:r>
              <a:rPr lang="ru-RU" sz="2000" b="1" dirty="0">
                <a:solidFill>
                  <a:srgbClr val="C00000"/>
                </a:solidFill>
                <a:latin typeface="Times New Roman" pitchFamily="18" charset="0"/>
                <a:cs typeface="Times New Roman" pitchFamily="18" charset="0"/>
              </a:rPr>
              <a:t>, которая была поражена лучевой болезнью, после бомбардировки Хиросимы. Этот памятник и история об этой девочке буквально потрясли Гамзатова, и он не переставал думать о маленькой японке и её журавликах. Но в той поездке поэта настигло его собственное горе: он получил телеграмму, в которой сообщалось о смерти его матери...</a:t>
            </a:r>
          </a:p>
          <a:p>
            <a:pPr algn="just"/>
            <a:r>
              <a:rPr lang="ru-RU" sz="2000" b="1" dirty="0" smtClean="0">
                <a:solidFill>
                  <a:srgbClr val="C00000"/>
                </a:solidFill>
                <a:latin typeface="Times New Roman" pitchFamily="18" charset="0"/>
                <a:cs typeface="Times New Roman" pitchFamily="18" charset="0"/>
              </a:rPr>
              <a:t>          Вернувшись </a:t>
            </a:r>
            <a:r>
              <a:rPr lang="ru-RU" sz="2000" b="1" dirty="0">
                <a:solidFill>
                  <a:srgbClr val="C00000"/>
                </a:solidFill>
                <a:latin typeface="Times New Roman" pitchFamily="18" charset="0"/>
                <a:cs typeface="Times New Roman" pitchFamily="18" charset="0"/>
              </a:rPr>
              <a:t>на Родину, Гамзатов написал стихотворение "Журавли" на своём родном аварском языке</a:t>
            </a:r>
            <a:r>
              <a:rPr lang="ru-RU" sz="2000" b="1" dirty="0" smtClean="0">
                <a:solidFill>
                  <a:srgbClr val="C00000"/>
                </a:solidFill>
                <a:latin typeface="Times New Roman" pitchFamily="18" charset="0"/>
                <a:cs typeface="Times New Roman" pitchFamily="18" charset="0"/>
              </a:rPr>
              <a:t>. История </a:t>
            </a:r>
            <a:r>
              <a:rPr lang="ru-RU" sz="2000" b="1" dirty="0">
                <a:solidFill>
                  <a:srgbClr val="C00000"/>
                </a:solidFill>
                <a:latin typeface="Times New Roman" pitchFamily="18" charset="0"/>
                <a:cs typeface="Times New Roman" pitchFamily="18" charset="0"/>
              </a:rPr>
              <a:t>японской девочки осталась лишь творческим толчком. Расул Гамзатов писал о своих земляках и друзьях, не вернувшихся с кровавых полей, а журавли в стихотворении стали символом погибших на войне джигитов</a:t>
            </a:r>
            <a:r>
              <a:rPr lang="ru-RU" sz="1600" b="1" dirty="0">
                <a:solidFill>
                  <a:srgbClr val="C00000"/>
                </a:solidFill>
                <a:latin typeface="Times New Roman" pitchFamily="18" charset="0"/>
                <a:cs typeface="Times New Roman" pitchFamily="18" charset="0"/>
              </a:rPr>
              <a:t>.</a:t>
            </a:r>
            <a:r>
              <a:rPr lang="ru-RU" dirty="0"/>
              <a:t/>
            </a:r>
            <a:br>
              <a:rPr lang="ru-RU" dirty="0"/>
            </a:br>
            <a:endParaRPr lang="ru-RU" dirty="0"/>
          </a:p>
        </p:txBody>
      </p:sp>
      <p:pic>
        <p:nvPicPr>
          <p:cNvPr id="4" name="Рисунок 3" descr="https://ic.pics.livejournal.com/kir_bor/44676595/122339/122339_600.jpg"/>
          <p:cNvPicPr/>
          <p:nvPr/>
        </p:nvPicPr>
        <p:blipFill>
          <a:blip r:embed="rId3">
            <a:extLst>
              <a:ext uri="{28A0092B-C50C-407E-A947-70E740481C1C}">
                <a14:useLocalDpi xmlns:a14="http://schemas.microsoft.com/office/drawing/2010/main" val="0"/>
              </a:ext>
            </a:extLst>
          </a:blip>
          <a:srcRect/>
          <a:stretch>
            <a:fillRect/>
          </a:stretch>
        </p:blipFill>
        <p:spPr bwMode="auto">
          <a:xfrm>
            <a:off x="319087" y="1485899"/>
            <a:ext cx="2595563" cy="4486276"/>
          </a:xfrm>
          <a:prstGeom prst="rect">
            <a:avLst/>
          </a:prstGeom>
          <a:noFill/>
          <a:ln>
            <a:noFill/>
          </a:ln>
        </p:spPr>
      </p:pic>
    </p:spTree>
    <p:extLst>
      <p:ext uri="{BB962C8B-B14F-4D97-AF65-F5344CB8AC3E}">
        <p14:creationId xmlns:p14="http://schemas.microsoft.com/office/powerpoint/2010/main" val="359239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4338" y="1414464"/>
            <a:ext cx="6843712" cy="4708981"/>
          </a:xfrm>
          <a:prstGeom prst="rect">
            <a:avLst/>
          </a:prstGeom>
        </p:spPr>
        <p:txBody>
          <a:bodyPr wrap="square">
            <a:spAutoFit/>
          </a:bodyPr>
          <a:lstStyle/>
          <a:p>
            <a:pPr algn="just"/>
            <a:r>
              <a:rPr lang="ru-RU" sz="2000" b="1" dirty="0" smtClean="0">
                <a:solidFill>
                  <a:srgbClr val="C00000"/>
                </a:solidFill>
                <a:latin typeface="Times New Roman" pitchFamily="18" charset="0"/>
                <a:cs typeface="Times New Roman" pitchFamily="18" charset="0"/>
              </a:rPr>
              <a:t>« …Стихи </a:t>
            </a:r>
            <a:r>
              <a:rPr lang="ru-RU" sz="2000" b="1" dirty="0">
                <a:solidFill>
                  <a:srgbClr val="C00000"/>
                </a:solidFill>
                <a:latin typeface="Times New Roman" pitchFamily="18" charset="0"/>
                <a:cs typeface="Times New Roman" pitchFamily="18" charset="0"/>
              </a:rPr>
              <a:t>не возникают из мелочей, они начинают звучать в такт с чувствами, родившимися после глубоких потрясений. Я подумал о своих братьях, не вернувшихся с войны, о семидесяти односельчанах, о двадцати миллионах убитых соотечественников.</a:t>
            </a:r>
            <a:endParaRPr lang="ru-RU" sz="2000" dirty="0">
              <a:solidFill>
                <a:srgbClr val="C00000"/>
              </a:solidFill>
              <a:latin typeface="Times New Roman" pitchFamily="18" charset="0"/>
              <a:cs typeface="Times New Roman" pitchFamily="18" charset="0"/>
            </a:endParaRPr>
          </a:p>
          <a:p>
            <a:pPr algn="just"/>
            <a:r>
              <a:rPr lang="ru-RU" sz="2000" b="1" dirty="0" smtClean="0">
                <a:solidFill>
                  <a:srgbClr val="C00000"/>
                </a:solidFill>
                <a:latin typeface="Times New Roman" pitchFamily="18" charset="0"/>
                <a:cs typeface="Times New Roman" pitchFamily="18" charset="0"/>
              </a:rPr>
              <a:t>       Они </a:t>
            </a:r>
            <a:r>
              <a:rPr lang="ru-RU" sz="2000" b="1" dirty="0">
                <a:solidFill>
                  <a:srgbClr val="C00000"/>
                </a:solidFill>
                <a:latin typeface="Times New Roman" pitchFamily="18" charset="0"/>
                <a:cs typeface="Times New Roman" pitchFamily="18" charset="0"/>
              </a:rPr>
              <a:t>постучались в мое сердце, скорбной чередой прошли перед глазами и — на миг показалось — превратились в белых журавлей. В птиц нашей памяти, грустной и щемящей нотой врывающихся в повседневность</a:t>
            </a:r>
            <a:r>
              <a:rPr lang="ru-RU" sz="2000" b="1" dirty="0" smtClean="0">
                <a:solidFill>
                  <a:srgbClr val="C00000"/>
                </a:solidFill>
                <a:latin typeface="Times New Roman" pitchFamily="18" charset="0"/>
                <a:cs typeface="Times New Roman" pitchFamily="18" charset="0"/>
              </a:rPr>
              <a:t>…»</a:t>
            </a:r>
          </a:p>
          <a:p>
            <a:pPr algn="just"/>
            <a:r>
              <a:rPr lang="ru-RU" sz="2000" b="1" dirty="0" smtClean="0">
                <a:solidFill>
                  <a:srgbClr val="C00000"/>
                </a:solidFill>
                <a:latin typeface="Times New Roman" pitchFamily="18" charset="0"/>
                <a:cs typeface="Times New Roman" pitchFamily="18" charset="0"/>
              </a:rPr>
              <a:t>                                                                          Расул Гамзатов</a:t>
            </a:r>
          </a:p>
          <a:p>
            <a:pPr algn="just"/>
            <a:endParaRPr lang="ru-RU" sz="2000" b="1" dirty="0">
              <a:solidFill>
                <a:srgbClr val="C00000"/>
              </a:solidFill>
              <a:latin typeface="Times New Roman" pitchFamily="18" charset="0"/>
              <a:cs typeface="Times New Roman" pitchFamily="18" charset="0"/>
            </a:endParaRPr>
          </a:p>
          <a:p>
            <a:pPr algn="just"/>
            <a:r>
              <a:rPr lang="ru-RU" sz="2000" b="1" dirty="0" smtClean="0">
                <a:solidFill>
                  <a:srgbClr val="C00000"/>
                </a:solidFill>
                <a:latin typeface="Times New Roman" pitchFamily="18" charset="0"/>
                <a:cs typeface="Times New Roman" pitchFamily="18" charset="0"/>
              </a:rPr>
              <a:t>       Через </a:t>
            </a:r>
            <a:r>
              <a:rPr lang="ru-RU" sz="2000" b="1" dirty="0">
                <a:solidFill>
                  <a:srgbClr val="C00000"/>
                </a:solidFill>
                <a:latin typeface="Times New Roman" pitchFamily="18" charset="0"/>
                <a:cs typeface="Times New Roman" pitchFamily="18" charset="0"/>
              </a:rPr>
              <a:t>три года друг Расула Гамзатова поэт и переводчик восточной поэзии Наум Гребнев, перевел это стихотворение на русский язык. </a:t>
            </a:r>
          </a:p>
        </p:txBody>
      </p:sp>
      <p:pic>
        <p:nvPicPr>
          <p:cNvPr id="4" name="Рисунок 3" descr="https://ic.pics.livejournal.com/kir_bor/44676595/122385/122385_600.jpg"/>
          <p:cNvPicPr/>
          <p:nvPr/>
        </p:nvPicPr>
        <p:blipFill>
          <a:blip r:embed="rId3">
            <a:extLst>
              <a:ext uri="{28A0092B-C50C-407E-A947-70E740481C1C}">
                <a14:useLocalDpi xmlns:a14="http://schemas.microsoft.com/office/drawing/2010/main" val="0"/>
              </a:ext>
            </a:extLst>
          </a:blip>
          <a:srcRect/>
          <a:stretch>
            <a:fillRect/>
          </a:stretch>
        </p:blipFill>
        <p:spPr bwMode="auto">
          <a:xfrm>
            <a:off x="9263061" y="1728787"/>
            <a:ext cx="2381250" cy="3028950"/>
          </a:xfrm>
          <a:prstGeom prst="rect">
            <a:avLst/>
          </a:prstGeom>
          <a:noFill/>
          <a:ln>
            <a:noFill/>
          </a:ln>
        </p:spPr>
      </p:pic>
      <p:sp>
        <p:nvSpPr>
          <p:cNvPr id="3" name="TextBox 2"/>
          <p:cNvSpPr txBox="1"/>
          <p:nvPr/>
        </p:nvSpPr>
        <p:spPr>
          <a:xfrm>
            <a:off x="9120186" y="4986338"/>
            <a:ext cx="2667001" cy="400110"/>
          </a:xfrm>
          <a:prstGeom prst="rect">
            <a:avLst/>
          </a:prstGeom>
          <a:solidFill>
            <a:srgbClr val="C00000"/>
          </a:solidFill>
        </p:spPr>
        <p:txBody>
          <a:bodyPr wrap="square" rtlCol="0">
            <a:spAutoFit/>
          </a:bodyPr>
          <a:lstStyle/>
          <a:p>
            <a:pPr algn="ctr"/>
            <a:r>
              <a:rPr lang="ru-RU" sz="2000" b="1" dirty="0" smtClean="0">
                <a:latin typeface="Times New Roman" pitchFamily="18" charset="0"/>
                <a:cs typeface="Times New Roman" pitchFamily="18" charset="0"/>
              </a:rPr>
              <a:t>Наум Гребнев</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654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6970"/>
            <a:ext cx="12001499" cy="6874969"/>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https://ic.pics.livejournal.com/kir_bor/44676595/122676/122676_600.jpg"/>
          <p:cNvPicPr/>
          <p:nvPr/>
        </p:nvPicPr>
        <p:blipFill>
          <a:blip r:embed="rId3">
            <a:extLst>
              <a:ext uri="{28A0092B-C50C-407E-A947-70E740481C1C}">
                <a14:useLocalDpi xmlns:a14="http://schemas.microsoft.com/office/drawing/2010/main" val="0"/>
              </a:ext>
            </a:extLst>
          </a:blip>
          <a:srcRect/>
          <a:stretch>
            <a:fillRect/>
          </a:stretch>
        </p:blipFill>
        <p:spPr bwMode="auto">
          <a:xfrm>
            <a:off x="771525" y="1543050"/>
            <a:ext cx="1905000" cy="2286000"/>
          </a:xfrm>
          <a:prstGeom prst="rect">
            <a:avLst/>
          </a:prstGeom>
          <a:noFill/>
          <a:ln>
            <a:noFill/>
          </a:ln>
        </p:spPr>
      </p:pic>
      <p:sp>
        <p:nvSpPr>
          <p:cNvPr id="5" name="Прямоугольник 4"/>
          <p:cNvSpPr/>
          <p:nvPr/>
        </p:nvSpPr>
        <p:spPr>
          <a:xfrm>
            <a:off x="4529138" y="920740"/>
            <a:ext cx="7058025" cy="3785652"/>
          </a:xfrm>
          <a:prstGeom prst="rect">
            <a:avLst/>
          </a:prstGeom>
        </p:spPr>
        <p:txBody>
          <a:bodyPr wrap="square">
            <a:spAutoFit/>
          </a:bodyPr>
          <a:lstStyle/>
          <a:p>
            <a:pPr algn="just"/>
            <a:r>
              <a:rPr lang="ru-RU" sz="2400" b="1" dirty="0" smtClean="0">
                <a:solidFill>
                  <a:srgbClr val="C00000"/>
                </a:solidFill>
                <a:latin typeface="Times New Roman" pitchFamily="18" charset="0"/>
                <a:cs typeface="Times New Roman" pitchFamily="18" charset="0"/>
              </a:rPr>
              <a:t>      Прочитав </a:t>
            </a:r>
            <a:r>
              <a:rPr lang="ru-RU" sz="2400" b="1" dirty="0">
                <a:solidFill>
                  <a:srgbClr val="C00000"/>
                </a:solidFill>
                <a:latin typeface="Times New Roman" pitchFamily="18" charset="0"/>
                <a:cs typeface="Times New Roman" pitchFamily="18" charset="0"/>
              </a:rPr>
              <a:t>стихотворение «Журавли</a:t>
            </a:r>
            <a:r>
              <a:rPr lang="ru-RU" sz="2400" b="1" dirty="0" smtClean="0">
                <a:solidFill>
                  <a:srgbClr val="C00000"/>
                </a:solidFill>
                <a:latin typeface="Times New Roman" pitchFamily="18" charset="0"/>
                <a:cs typeface="Times New Roman" pitchFamily="18" charset="0"/>
              </a:rPr>
              <a:t>», Марк  </a:t>
            </a:r>
            <a:r>
              <a:rPr lang="ru-RU" sz="2400" b="1" dirty="0">
                <a:solidFill>
                  <a:srgbClr val="C00000"/>
                </a:solidFill>
                <a:latin typeface="Times New Roman" pitchFamily="18" charset="0"/>
                <a:cs typeface="Times New Roman" pitchFamily="18" charset="0"/>
              </a:rPr>
              <a:t>Бернес позвонил Науму Гребневу и сказал, что хочет сделать песню, он убедил Гребнева и Гамзатова изменить несколько слов в русском тексте. В результате “джигиты” уступили место солдатам всех народов, павшим в той страшной войне, а “речь аварская” - общечеловеческой боли и скорби. </a:t>
            </a:r>
            <a:endParaRPr lang="ru-RU" sz="2400" b="1" dirty="0" smtClean="0">
              <a:solidFill>
                <a:srgbClr val="C00000"/>
              </a:solidFill>
              <a:latin typeface="Times New Roman" pitchFamily="18" charset="0"/>
              <a:cs typeface="Times New Roman" pitchFamily="18" charset="0"/>
            </a:endParaRPr>
          </a:p>
          <a:p>
            <a:pPr algn="just"/>
            <a:r>
              <a:rPr lang="ru-RU" sz="2400" b="1" dirty="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      Стихотворение </a:t>
            </a:r>
            <a:r>
              <a:rPr lang="ru-RU" sz="2400" b="1" dirty="0">
                <a:solidFill>
                  <a:srgbClr val="C00000"/>
                </a:solidFill>
                <a:latin typeface="Times New Roman" pitchFamily="18" charset="0"/>
                <a:cs typeface="Times New Roman" pitchFamily="18" charset="0"/>
              </a:rPr>
              <a:t>обрело всеохватывающий смысл молитвы. </a:t>
            </a:r>
            <a:endParaRPr lang="ru-RU" dirty="0"/>
          </a:p>
        </p:txBody>
      </p:sp>
      <p:sp>
        <p:nvSpPr>
          <p:cNvPr id="8" name="TextBox 7"/>
          <p:cNvSpPr txBox="1"/>
          <p:nvPr/>
        </p:nvSpPr>
        <p:spPr>
          <a:xfrm>
            <a:off x="390524" y="4371976"/>
            <a:ext cx="2667001" cy="400110"/>
          </a:xfrm>
          <a:prstGeom prst="rect">
            <a:avLst/>
          </a:prstGeom>
          <a:solidFill>
            <a:srgbClr val="C00000"/>
          </a:solidFill>
        </p:spPr>
        <p:txBody>
          <a:bodyPr wrap="square" rtlCol="0">
            <a:spAutoFit/>
          </a:bodyPr>
          <a:lstStyle/>
          <a:p>
            <a:pPr algn="ctr"/>
            <a:r>
              <a:rPr lang="ru-RU" sz="2000" b="1" dirty="0" smtClean="0">
                <a:latin typeface="Times New Roman" pitchFamily="18" charset="0"/>
                <a:cs typeface="Times New Roman" pitchFamily="18" charset="0"/>
              </a:rPr>
              <a:t>Марк Бернес</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18937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57200" y="917881"/>
            <a:ext cx="6915150" cy="5262979"/>
          </a:xfrm>
          <a:prstGeom prst="rect">
            <a:avLst/>
          </a:prstGeom>
        </p:spPr>
        <p:txBody>
          <a:bodyPr wrap="square">
            <a:spAutoFit/>
          </a:bodyPr>
          <a:lstStyle/>
          <a:p>
            <a:pPr algn="just"/>
            <a:r>
              <a:rPr lang="ru-RU" sz="2400" b="1" dirty="0" smtClean="0">
                <a:solidFill>
                  <a:srgbClr val="C00000"/>
                </a:solidFill>
                <a:latin typeface="Times New Roman" pitchFamily="18" charset="0"/>
                <a:cs typeface="Times New Roman" pitchFamily="18" charset="0"/>
              </a:rPr>
              <a:t>      Марк </a:t>
            </a:r>
            <a:r>
              <a:rPr lang="ru-RU" sz="2400" b="1" dirty="0">
                <a:solidFill>
                  <a:srgbClr val="C00000"/>
                </a:solidFill>
                <a:latin typeface="Times New Roman" pitchFamily="18" charset="0"/>
                <a:cs typeface="Times New Roman" pitchFamily="18" charset="0"/>
              </a:rPr>
              <a:t>Бернес прочитал стихотворение «Журавли» композитору Яну Френкелю и попросил написать к ней музыку. </a:t>
            </a:r>
            <a:endParaRPr lang="ru-RU" sz="2400" b="1" dirty="0" smtClean="0">
              <a:solidFill>
                <a:srgbClr val="C00000"/>
              </a:solidFill>
              <a:latin typeface="Times New Roman" pitchFamily="18" charset="0"/>
              <a:cs typeface="Times New Roman" pitchFamily="18" charset="0"/>
            </a:endParaRPr>
          </a:p>
          <a:p>
            <a:pPr algn="just"/>
            <a:r>
              <a:rPr lang="ru-RU" sz="2400" b="1" dirty="0" smtClean="0">
                <a:solidFill>
                  <a:srgbClr val="C00000"/>
                </a:solidFill>
                <a:latin typeface="Times New Roman" pitchFamily="18" charset="0"/>
                <a:cs typeface="Times New Roman" pitchFamily="18" charset="0"/>
              </a:rPr>
              <a:t>      Стихи </a:t>
            </a:r>
            <a:r>
              <a:rPr lang="ru-RU" sz="2400" b="1" dirty="0">
                <a:solidFill>
                  <a:srgbClr val="C00000"/>
                </a:solidFill>
                <a:latin typeface="Times New Roman" pitchFamily="18" charset="0"/>
                <a:cs typeface="Times New Roman" pitchFamily="18" charset="0"/>
              </a:rPr>
              <a:t>и музыка не сразу нашли друг друга. Только, спустя два месяца, когда композитор сочинил вступительный вокализ- все сложилось. </a:t>
            </a:r>
            <a:endParaRPr lang="ru-RU" sz="2400" b="1" dirty="0" smtClean="0">
              <a:solidFill>
                <a:srgbClr val="C00000"/>
              </a:solidFill>
              <a:latin typeface="Times New Roman" pitchFamily="18" charset="0"/>
              <a:cs typeface="Times New Roman" pitchFamily="18" charset="0"/>
            </a:endParaRPr>
          </a:p>
          <a:p>
            <a:pPr algn="just"/>
            <a:r>
              <a:rPr lang="ru-RU" sz="2400" b="1" dirty="0" smtClean="0">
                <a:solidFill>
                  <a:srgbClr val="C00000"/>
                </a:solidFill>
                <a:latin typeface="Times New Roman" pitchFamily="18" charset="0"/>
                <a:cs typeface="Times New Roman" pitchFamily="18" charset="0"/>
              </a:rPr>
              <a:t>Марк Бернес </a:t>
            </a:r>
            <a:r>
              <a:rPr lang="ru-RU" sz="2400" b="1" dirty="0">
                <a:solidFill>
                  <a:srgbClr val="C00000"/>
                </a:solidFill>
                <a:latin typeface="Times New Roman" pitchFamily="18" charset="0"/>
                <a:cs typeface="Times New Roman" pitchFamily="18" charset="0"/>
              </a:rPr>
              <a:t> записывал «Журавлей» будучи тяжело больным. Он уже с трудом передвигался, но тем не менее </a:t>
            </a:r>
            <a:r>
              <a:rPr lang="ru-RU" sz="2400" b="1" dirty="0" smtClean="0">
                <a:solidFill>
                  <a:srgbClr val="C00000"/>
                </a:solidFill>
                <a:latin typeface="Times New Roman" pitchFamily="18" charset="0"/>
                <a:cs typeface="Times New Roman" pitchFamily="18" charset="0"/>
              </a:rPr>
              <a:t>8 июля 1969 года</a:t>
            </a:r>
            <a:r>
              <a:rPr lang="ru-RU" sz="2400" b="1" dirty="0">
                <a:solidFill>
                  <a:srgbClr val="C00000"/>
                </a:solidFill>
                <a:latin typeface="Times New Roman" pitchFamily="18" charset="0"/>
                <a:cs typeface="Times New Roman" pitchFamily="18" charset="0"/>
              </a:rPr>
              <a:t> сын отвёз его в студию, где артист записал песню. С одного дубля…</a:t>
            </a:r>
            <a:endParaRPr lang="ru-RU" sz="2400" b="1" dirty="0" smtClean="0">
              <a:solidFill>
                <a:srgbClr val="C00000"/>
              </a:solidFill>
              <a:latin typeface="Times New Roman" pitchFamily="18" charset="0"/>
              <a:cs typeface="Times New Roman" pitchFamily="18" charset="0"/>
            </a:endParaRPr>
          </a:p>
          <a:p>
            <a:pPr algn="just"/>
            <a:endParaRPr lang="ru-RU" sz="2400" b="1" dirty="0">
              <a:solidFill>
                <a:srgbClr val="C00000"/>
              </a:solidFill>
              <a:latin typeface="Times New Roman" pitchFamily="18" charset="0"/>
              <a:cs typeface="Times New Roman" pitchFamily="18" charset="0"/>
            </a:endParaRPr>
          </a:p>
          <a:p>
            <a:pPr algn="just"/>
            <a:endParaRPr lang="ru-RU" sz="2400" b="1" dirty="0">
              <a:solidFill>
                <a:srgbClr val="C00000"/>
              </a:solidFill>
              <a:latin typeface="Times New Roman" pitchFamily="18" charset="0"/>
              <a:cs typeface="Times New Roman" pitchFamily="18" charset="0"/>
            </a:endParaRPr>
          </a:p>
        </p:txBody>
      </p:sp>
      <p:pic>
        <p:nvPicPr>
          <p:cNvPr id="7" name="Рисунок 6" descr="https://ic.pics.livejournal.com/kir_bor/44676595/123172/123172_600.jpg"/>
          <p:cNvPicPr/>
          <p:nvPr/>
        </p:nvPicPr>
        <p:blipFill>
          <a:blip r:embed="rId3">
            <a:extLst>
              <a:ext uri="{28A0092B-C50C-407E-A947-70E740481C1C}">
                <a14:useLocalDpi xmlns:a14="http://schemas.microsoft.com/office/drawing/2010/main" val="0"/>
              </a:ext>
            </a:extLst>
          </a:blip>
          <a:srcRect/>
          <a:stretch>
            <a:fillRect/>
          </a:stretch>
        </p:blipFill>
        <p:spPr bwMode="auto">
          <a:xfrm>
            <a:off x="9205911" y="1714499"/>
            <a:ext cx="2595563" cy="3300413"/>
          </a:xfrm>
          <a:prstGeom prst="rect">
            <a:avLst/>
          </a:prstGeom>
          <a:noFill/>
          <a:ln>
            <a:noFill/>
          </a:ln>
        </p:spPr>
      </p:pic>
    </p:spTree>
    <p:extLst>
      <p:ext uri="{BB962C8B-B14F-4D97-AF65-F5344CB8AC3E}">
        <p14:creationId xmlns:p14="http://schemas.microsoft.com/office/powerpoint/2010/main" val="3012521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74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79502070"/>
              </p:ext>
            </p:extLst>
          </p:nvPr>
        </p:nvGraphicFramePr>
        <p:xfrm>
          <a:off x="594876" y="817326"/>
          <a:ext cx="7658095" cy="1066800"/>
        </p:xfrm>
        <a:graphic>
          <a:graphicData uri="http://schemas.openxmlformats.org/drawingml/2006/table">
            <a:tbl>
              <a:tblPr/>
              <a:tblGrid>
                <a:gridCol w="778843"/>
                <a:gridCol w="656172"/>
                <a:gridCol w="817272"/>
                <a:gridCol w="1014086"/>
                <a:gridCol w="562674"/>
                <a:gridCol w="675527"/>
                <a:gridCol w="562674"/>
                <a:gridCol w="901233"/>
                <a:gridCol w="837595"/>
                <a:gridCol w="852019"/>
              </a:tblGrid>
              <a:tr h="0">
                <a:tc>
                  <a:txBody>
                    <a:bodyPr/>
                    <a:lstStyle/>
                    <a:p>
                      <a:pPr algn="ctr" rtl="0" fontAlgn="base"/>
                      <a:r>
                        <a:rPr lang="ru-RU" sz="1000" b="0" i="0" u="none" strike="noStrike" dirty="0" err="1">
                          <a:solidFill>
                            <a:srgbClr val="000000"/>
                          </a:solidFill>
                          <a:effectLst/>
                          <a:latin typeface="Times New Roman"/>
                        </a:rPr>
                        <a:t>Всту-пление</a:t>
                      </a:r>
                      <a:endParaRPr lang="ru-RU" sz="1100" b="0" dirty="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 algn="ctr" rtl="0" fontAlgn="base"/>
                      <a:r>
                        <a:rPr lang="ru-RU" sz="1000" b="0" i="0" u="none" strike="noStrike">
                          <a:solidFill>
                            <a:srgbClr val="000000"/>
                          </a:solidFill>
                          <a:effectLst/>
                          <a:latin typeface="Times New Roman"/>
                        </a:rPr>
                        <a:t>1</a:t>
                      </a:r>
                      <a:endParaRPr lang="ru-RU" sz="1100" b="0">
                        <a:solidFill>
                          <a:srgbClr val="000000"/>
                        </a:solidFill>
                        <a:effectLst/>
                        <a:latin typeface="Calibri"/>
                      </a:endParaRPr>
                    </a:p>
                    <a:p>
                      <a:pPr indent="30480" algn="ctr" rtl="0" fontAlgn="base"/>
                      <a:r>
                        <a:rPr lang="ru-RU" sz="1000" b="0" i="0" u="none" strike="noStrike">
                          <a:solidFill>
                            <a:srgbClr val="000000"/>
                          </a:solidFill>
                          <a:effectLst/>
                          <a:latin typeface="Times New Roman"/>
                        </a:rPr>
                        <a:t>Куплет</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indent="30480" algn="ctr" rtl="0" fontAlgn="base"/>
                      <a:r>
                        <a:rPr lang="ru-RU" sz="1000" b="0" i="0" u="none" strike="noStrike">
                          <a:solidFill>
                            <a:srgbClr val="000000"/>
                          </a:solidFill>
                          <a:effectLst/>
                          <a:latin typeface="Times New Roman"/>
                        </a:rPr>
                        <a:t>2</a:t>
                      </a:r>
                      <a:endParaRPr lang="ru-RU" sz="1100" b="0">
                        <a:solidFill>
                          <a:srgbClr val="000000"/>
                        </a:solidFill>
                        <a:effectLst/>
                        <a:latin typeface="Calibri"/>
                      </a:endParaRPr>
                    </a:p>
                    <a:p>
                      <a:pPr indent="30480" algn="ctr" rtl="0" fontAlgn="base"/>
                      <a:r>
                        <a:rPr lang="ru-RU" sz="1000" b="0" i="0" u="none" strike="noStrike">
                          <a:solidFill>
                            <a:srgbClr val="000000"/>
                          </a:solidFill>
                          <a:effectLst/>
                          <a:latin typeface="Times New Roman"/>
                        </a:rPr>
                        <a:t>Куплет</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indent="30480" algn="ctr" rtl="0" fontAlgn="base"/>
                      <a:r>
                        <a:rPr lang="ru-RU" sz="1000" b="0" i="0" u="none" strike="noStrike">
                          <a:solidFill>
                            <a:srgbClr val="000000"/>
                          </a:solidFill>
                          <a:effectLst/>
                          <a:latin typeface="Times New Roman"/>
                        </a:rPr>
                        <a:t>3 куплет</a:t>
                      </a:r>
                      <a:endParaRPr lang="ru-RU" sz="1100" b="0">
                        <a:solidFill>
                          <a:srgbClr val="000000"/>
                        </a:solidFill>
                        <a:effectLst/>
                        <a:latin typeface="Calibri"/>
                      </a:endParaRPr>
                    </a:p>
                    <a:p>
                      <a:pPr indent="30480" algn="ctr" rtl="0" fontAlgn="base"/>
                      <a:r>
                        <a:rPr lang="ru-RU" sz="1000" b="0" i="0" u="none" strike="noStrike">
                          <a:solidFill>
                            <a:srgbClr val="000000"/>
                          </a:solidFill>
                          <a:effectLst/>
                          <a:latin typeface="Times New Roman"/>
                        </a:rPr>
                        <a:t>Куплет</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0">
                <a:tc>
                  <a:txBody>
                    <a:bodyPr/>
                    <a:lstStyle/>
                    <a:p>
                      <a:pPr algn="ctr" rtl="0" fontAlgn="base"/>
                      <a:r>
                        <a:rPr lang="ru-RU" sz="1000" b="0" i="0" u="none" strike="noStrike">
                          <a:solidFill>
                            <a:srgbClr val="000000"/>
                          </a:solidFill>
                          <a:effectLst/>
                          <a:latin typeface="Times New Roman"/>
                        </a:rPr>
                        <a:t>Вст.</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Вокализ</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dirty="0">
                          <a:solidFill>
                            <a:srgbClr val="000000"/>
                          </a:solidFill>
                          <a:effectLst/>
                          <a:latin typeface="Times New Roman"/>
                        </a:rPr>
                        <a:t>1 предложение</a:t>
                      </a:r>
                      <a:endParaRPr lang="ru-RU" sz="1100" b="0" dirty="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2 предложение</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А</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В</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С</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Вокализ</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1 предложение</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Вокализ</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fontAlgn="base"/>
                      <a:r>
                        <a:rPr lang="ru-RU" sz="1000" b="0" i="0" u="none" strike="noStrike">
                          <a:solidFill>
                            <a:srgbClr val="000000"/>
                          </a:solidFill>
                          <a:effectLst/>
                          <a:latin typeface="Times New Roman"/>
                        </a:rPr>
                        <a:t>1-4</a:t>
                      </a:r>
                      <a:endParaRPr lang="ru-RU" sz="1100" b="0">
                        <a:solidFill>
                          <a:srgbClr val="000000"/>
                        </a:solidFill>
                        <a:effectLst/>
                        <a:latin typeface="Calibri"/>
                      </a:endParaRPr>
                    </a:p>
                    <a:p>
                      <a:pPr algn="ctr" rtl="0" fontAlgn="base"/>
                      <a:r>
                        <a:rPr lang="ru-RU" sz="1000" b="0" i="0" u="none" strike="noStrike">
                          <a:solidFill>
                            <a:srgbClr val="000000"/>
                          </a:solidFill>
                          <a:effectLst/>
                          <a:latin typeface="Times New Roman"/>
                        </a:rPr>
                        <a:t>такт</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5-8</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dirty="0">
                          <a:solidFill>
                            <a:srgbClr val="000000"/>
                          </a:solidFill>
                          <a:effectLst/>
                          <a:latin typeface="Times New Roman"/>
                        </a:rPr>
                        <a:t>9-16</a:t>
                      </a:r>
                      <a:endParaRPr lang="ru-RU" sz="1100" b="0" dirty="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17-24</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25-28</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29-36</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37-43</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44-5</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a:solidFill>
                            <a:srgbClr val="000000"/>
                          </a:solidFill>
                          <a:effectLst/>
                          <a:latin typeface="Times New Roman"/>
                        </a:rPr>
                        <a:t>9-16</a:t>
                      </a:r>
                      <a:endParaRPr lang="ru-RU" sz="1100" b="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ru-RU" sz="1000" b="0" i="0" u="none" strike="noStrike" dirty="0">
                          <a:solidFill>
                            <a:srgbClr val="000000"/>
                          </a:solidFill>
                          <a:effectLst/>
                          <a:latin typeface="Times New Roman"/>
                        </a:rPr>
                        <a:t>44-51</a:t>
                      </a:r>
                      <a:endParaRPr lang="ru-RU" sz="1100" b="0" dirty="0">
                        <a:solidFill>
                          <a:srgbClr val="000000"/>
                        </a:solidFill>
                        <a:effectLst/>
                        <a:latin typeface="Calibri"/>
                      </a:endParaRPr>
                    </a:p>
                  </a:txBody>
                  <a:tcPr marL="73660" marR="73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433815" y="2200870"/>
            <a:ext cx="7451584"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dirty="0" smtClean="0">
                <a:ln>
                  <a:noFill/>
                </a:ln>
                <a:solidFill>
                  <a:srgbClr val="C00000"/>
                </a:solidFill>
                <a:effectLst/>
                <a:latin typeface="Times New Roman" pitchFamily="18" charset="0"/>
                <a:cs typeface="Times New Roman" pitchFamily="18" charset="0"/>
              </a:rPr>
              <a:t>                    </a:t>
            </a: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Жанр произведения: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 Лирико-патриотическая песня. </a:t>
            </a: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В </a:t>
            </a: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основе ритмического рисунка лежат восьмые длительности с опорой на сильную долю, мелодия напоминает колыбельную своим убаюкивающим, плавным голосоведением (5-8.), </a:t>
            </a:r>
            <a:r>
              <a:rPr kumimoji="0" lang="ru-RU" sz="1600" b="1" i="0" u="none" strike="noStrike" cap="none" normalizeH="0" baseline="0" dirty="0" err="1" smtClean="0">
                <a:ln>
                  <a:noFill/>
                </a:ln>
                <a:solidFill>
                  <a:srgbClr val="C00000"/>
                </a:solidFill>
                <a:effectLst/>
                <a:latin typeface="Times New Roman" pitchFamily="18" charset="0"/>
                <a:cs typeface="Times New Roman" pitchFamily="18" charset="0"/>
              </a:rPr>
              <a:t>темпAndantino</a:t>
            </a: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 Песня написана в куплетной форме с фортепианным аккомпанементом. Партия фортепиано в среднем голосе (разделе А) дублирует мелодию.  Аккомпанемент в данном произведении придает смысловую окраску мелодии.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Фактура:</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Лад: Минорный.</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Тональность: Ми минор. </a:t>
            </a:r>
          </a:p>
          <a:p>
            <a:pPr indent="449263" algn="just" defTabSz="914400" eaLnBrk="0" fontAlgn="base" hangingPunct="0">
              <a:spcBef>
                <a:spcPct val="0"/>
              </a:spcBef>
              <a:spcAft>
                <a:spcPct val="0"/>
              </a:spcAft>
            </a:pPr>
            <a:r>
              <a:rPr lang="ru-RU" sz="1600" b="1" dirty="0">
                <a:solidFill>
                  <a:srgbClr val="C00000"/>
                </a:solidFill>
                <a:latin typeface="Times New Roman" pitchFamily="18" charset="0"/>
                <a:cs typeface="Times New Roman" pitchFamily="18" charset="0"/>
              </a:rPr>
              <a:t>Слова и музыка песни едины  по образному содержанию, не имеют резких контрастов, смены настроений, неожиданных противопоставлений одного материала другому, поэтому части формы дополняют друг друга, тесно взаимодействуют. Песня как произведение определенного жанра искусства проста, демократична.</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b="1" dirty="0">
              <a:solidFill>
                <a:srgbClr val="C00000"/>
              </a:solidFill>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5" name="Прямоугольник 4"/>
          <p:cNvSpPr/>
          <p:nvPr/>
        </p:nvSpPr>
        <p:spPr>
          <a:xfrm>
            <a:off x="1867854" y="191776"/>
            <a:ext cx="3657091" cy="461665"/>
          </a:xfrm>
          <a:prstGeom prst="rect">
            <a:avLst/>
          </a:prstGeom>
        </p:spPr>
        <p:txBody>
          <a:bodyPr wrap="none">
            <a:spAutoFit/>
          </a:bodyPr>
          <a:lstStyle/>
          <a:p>
            <a:pPr lvl="0" indent="449263" algn="just" defTabSz="914400" eaLnBrk="0" fontAlgn="base" hangingPunct="0">
              <a:spcBef>
                <a:spcPct val="0"/>
              </a:spcBef>
              <a:spcAft>
                <a:spcPct val="0"/>
              </a:spcAft>
            </a:pPr>
            <a:r>
              <a:rPr lang="ru-RU" sz="2400" b="1" dirty="0">
                <a:solidFill>
                  <a:srgbClr val="C00000"/>
                </a:solidFill>
                <a:latin typeface="Times New Roman" pitchFamily="18" charset="0"/>
                <a:cs typeface="Times New Roman" pitchFamily="18" charset="0"/>
              </a:rPr>
              <a:t>Музыкальная форма.</a:t>
            </a:r>
          </a:p>
        </p:txBody>
      </p:sp>
    </p:spTree>
    <p:extLst>
      <p:ext uri="{BB962C8B-B14F-4D97-AF65-F5344CB8AC3E}">
        <p14:creationId xmlns:p14="http://schemas.microsoft.com/office/powerpoint/2010/main" val="591576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GWQsLOK7Sl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6970"/>
            <a:ext cx="12001499" cy="687496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900igr.net/up/datai/165239/0009-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20" y="1346597"/>
            <a:ext cx="2977816" cy="37719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05274" y="956548"/>
            <a:ext cx="7667625" cy="4708981"/>
          </a:xfrm>
          <a:prstGeom prst="rect">
            <a:avLst/>
          </a:prstGeom>
        </p:spPr>
        <p:txBody>
          <a:bodyPr wrap="square">
            <a:spAutoFit/>
          </a:bodyPr>
          <a:lstStyle/>
          <a:p>
            <a:pPr algn="ctr"/>
            <a:r>
              <a:rPr lang="ru-RU" sz="2000" b="1" dirty="0" smtClean="0">
                <a:solidFill>
                  <a:srgbClr val="C00000"/>
                </a:solidFill>
                <a:latin typeface="Times New Roman" pitchFamily="18" charset="0"/>
                <a:cs typeface="Times New Roman" pitchFamily="18" charset="0"/>
              </a:rPr>
              <a:t>      Сегодня </a:t>
            </a:r>
            <a:r>
              <a:rPr lang="ru-RU" sz="2000" b="1" dirty="0">
                <a:solidFill>
                  <a:srgbClr val="C00000"/>
                </a:solidFill>
                <a:latin typeface="Times New Roman" pitchFamily="18" charset="0"/>
                <a:cs typeface="Times New Roman" pitchFamily="18" charset="0"/>
              </a:rPr>
              <a:t>"Журавли" - песня, близкая нам всем, песня, которая берет за душу и которую всегда слушают стоя</a:t>
            </a:r>
            <a:r>
              <a:rPr lang="ru-RU" sz="2000" b="1" dirty="0" smtClean="0">
                <a:solidFill>
                  <a:srgbClr val="C00000"/>
                </a:solidFill>
                <a:latin typeface="Times New Roman" pitchFamily="18" charset="0"/>
                <a:cs typeface="Times New Roman" pitchFamily="18" charset="0"/>
              </a:rPr>
              <a:t>. Мы выросли на этой песне.  </a:t>
            </a:r>
            <a:r>
              <a:rPr lang="ru-RU" sz="2000" b="1" dirty="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В нашей школе всегда на патриотических праздниках звучит эта песня.</a:t>
            </a:r>
            <a:r>
              <a:rPr lang="ru-RU" sz="2000" b="1" dirty="0">
                <a:solidFill>
                  <a:srgbClr val="C00000"/>
                </a:solidFill>
                <a:latin typeface="Times New Roman" pitchFamily="18" charset="0"/>
                <a:cs typeface="Times New Roman" pitchFamily="18" charset="0"/>
              </a:rPr>
              <a:t/>
            </a:r>
            <a:br>
              <a:rPr lang="ru-RU" sz="2000" b="1" dirty="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За прошедшие годы "Журавли" исполняли многие артисты, но </a:t>
            </a:r>
            <a:r>
              <a:rPr lang="ru-RU" sz="2000" b="1" dirty="0" smtClean="0">
                <a:solidFill>
                  <a:srgbClr val="C00000"/>
                </a:solidFill>
                <a:latin typeface="Times New Roman" pitchFamily="18" charset="0"/>
                <a:cs typeface="Times New Roman" pitchFamily="18" charset="0"/>
              </a:rPr>
              <a:t>для меня все </a:t>
            </a:r>
            <a:r>
              <a:rPr lang="ru-RU" sz="2000" b="1" dirty="0">
                <a:solidFill>
                  <a:srgbClr val="C00000"/>
                </a:solidFill>
                <a:latin typeface="Times New Roman" pitchFamily="18" charset="0"/>
                <a:cs typeface="Times New Roman" pitchFamily="18" charset="0"/>
              </a:rPr>
              <a:t>же лучшим исполнением остается исполнение Марка Бернеса</a:t>
            </a:r>
            <a:r>
              <a:rPr lang="ru-RU" sz="2000" b="1" dirty="0" smtClean="0">
                <a:solidFill>
                  <a:srgbClr val="C00000"/>
                </a:solidFill>
                <a:latin typeface="Times New Roman" pitchFamily="18" charset="0"/>
                <a:cs typeface="Times New Roman" pitchFamily="18" charset="0"/>
              </a:rPr>
              <a:t>.</a:t>
            </a:r>
            <a:r>
              <a:rPr lang="ru-RU" sz="2000" b="1" dirty="0">
                <a:solidFill>
                  <a:srgbClr val="C00000"/>
                </a:solidFill>
                <a:latin typeface="Times New Roman" pitchFamily="18" charset="0"/>
                <a:cs typeface="Times New Roman" pitchFamily="18" charset="0"/>
              </a:rPr>
              <a:t/>
            </a:r>
            <a:br>
              <a:rPr lang="ru-RU" sz="2000" b="1" dirty="0">
                <a:solidFill>
                  <a:srgbClr val="C00000"/>
                </a:solidFill>
                <a:latin typeface="Times New Roman" pitchFamily="18" charset="0"/>
                <a:cs typeface="Times New Roman" pitchFamily="18" charset="0"/>
              </a:rPr>
            </a:br>
            <a:endParaRPr lang="ru-RU" sz="2000" b="1" dirty="0" smtClean="0">
              <a:solidFill>
                <a:srgbClr val="C00000"/>
              </a:solidFill>
              <a:latin typeface="Times New Roman" pitchFamily="18" charset="0"/>
              <a:cs typeface="Times New Roman" pitchFamily="18" charset="0"/>
            </a:endParaRPr>
          </a:p>
          <a:p>
            <a:pPr algn="just"/>
            <a:endParaRPr lang="ru-RU" sz="2000" b="1" dirty="0">
              <a:solidFill>
                <a:srgbClr val="C00000"/>
              </a:solidFill>
              <a:latin typeface="Times New Roman" pitchFamily="18" charset="0"/>
              <a:cs typeface="Times New Roman" pitchFamily="18" charset="0"/>
            </a:endParaRPr>
          </a:p>
          <a:p>
            <a:pPr algn="just"/>
            <a:endParaRPr lang="ru-RU" sz="2000" b="1" dirty="0" smtClean="0">
              <a:solidFill>
                <a:srgbClr val="C00000"/>
              </a:solidFill>
              <a:latin typeface="Times New Roman" pitchFamily="18" charset="0"/>
              <a:cs typeface="Times New Roman" pitchFamily="18" charset="0"/>
            </a:endParaRPr>
          </a:p>
          <a:p>
            <a:pPr algn="just"/>
            <a:r>
              <a:rPr lang="ru-RU" sz="2000" b="1" dirty="0" smtClean="0">
                <a:solidFill>
                  <a:srgbClr val="C00000"/>
                </a:solidFill>
                <a:latin typeface="Times New Roman" pitchFamily="18" charset="0"/>
                <a:cs typeface="Times New Roman" pitchFamily="18" charset="0"/>
              </a:rPr>
              <a:t>           Расул </a:t>
            </a:r>
            <a:r>
              <a:rPr lang="ru-RU" sz="2000" b="1" dirty="0">
                <a:solidFill>
                  <a:srgbClr val="C00000"/>
                </a:solidFill>
                <a:latin typeface="Times New Roman" pitchFamily="18" charset="0"/>
                <a:cs typeface="Times New Roman" pitchFamily="18" charset="0"/>
              </a:rPr>
              <a:t>Гамзатов в своей статье о судьбе песни "Журавли" сказал: "Песни, как люди, приходят и уходят. У «Журавлей» особая судьба: одних они провожают, других встречают. Они не ищут теплых краев, не портятся от повторения, а те, кто не поет, хранят их в душе, как молитву."</a:t>
            </a:r>
          </a:p>
        </p:txBody>
      </p:sp>
    </p:spTree>
    <p:extLst>
      <p:ext uri="{BB962C8B-B14F-4D97-AF65-F5344CB8AC3E}">
        <p14:creationId xmlns:p14="http://schemas.microsoft.com/office/powerpoint/2010/main" val="63405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445</TotalTime>
  <Words>1355</Words>
  <Application>Microsoft Office PowerPoint</Application>
  <PresentationFormat>Произвольный</PresentationFormat>
  <Paragraphs>114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Лениза</dc:creator>
  <cp:lastModifiedBy>Admin</cp:lastModifiedBy>
  <cp:revision>36</cp:revision>
  <dcterms:created xsi:type="dcterms:W3CDTF">2018-03-06T14:49:06Z</dcterms:created>
  <dcterms:modified xsi:type="dcterms:W3CDTF">2018-03-13T11:18:42Z</dcterms:modified>
</cp:coreProperties>
</file>