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70" r:id="rId12"/>
    <p:sldId id="274" r:id="rId13"/>
    <p:sldId id="275" r:id="rId14"/>
    <p:sldId id="273" r:id="rId15"/>
    <p:sldId id="272" r:id="rId16"/>
    <p:sldId id="271" r:id="rId17"/>
    <p:sldId id="265" r:id="rId18"/>
    <p:sldId id="266" r:id="rId19"/>
    <p:sldId id="267" r:id="rId20"/>
    <p:sldId id="268" r:id="rId21"/>
    <p:sldId id="278" r:id="rId22"/>
    <p:sldId id="279"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92" d="100"/>
          <a:sy n="92" d="100"/>
        </p:scale>
        <p:origin x="52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2/27/2018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2/27/2018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2/27/2018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2/27/2018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2/27/2018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2/27/2018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ru.wikipedia.org/wiki/%D0%94%D0%BE%D1%80%D0%BE%D0%B2%D1%81%D0%BA%D0%B8%D1%85,_%D0%90%D0%BD%D0%B0%D1%82%D0%BE%D0%BB%D0%B8%D0%B9_%D0%9D%D0%B8%D0%BA%D0%BE%D0%BB%D0%B0%D0%B5%D0%B2%D0%B8%D1%87#cite_note-6" TargetMode="External"/><Relationship Id="rId3" Type="http://schemas.openxmlformats.org/officeDocument/2006/relationships/hyperlink" Target="https://ru.wikipedia.org/wiki/23_%D0%BD%D0%BE%D1%8F%D0%B1%D1%80%D1%8F" TargetMode="External"/><Relationship Id="rId7" Type="http://schemas.openxmlformats.org/officeDocument/2006/relationships/hyperlink" Target="https://ru.wikipedia.org/wiki/%D0%94%D0%BE%D1%80%D0%BE%D0%B2%D1%81%D0%BA%D0%B8%D1%85,_%D0%90%D0%BD%D0%B0%D1%82%D0%BE%D0%BB%D0%B8%D0%B9_%D0%9D%D0%B8%D0%BA%D0%BE%D0%BB%D0%B0%D0%B5%D0%B2%D0%B8%D1%87#cite_note-5"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hyperlink" Target="https://ru.wikipedia.org/wiki/%D0%93%D1%83%D1%80%D1%87%D0%B5%D0%BD%D0%BA%D0%BE,_%D0%9B%D1%8E%D0%B4%D0%BC%D0%B8%D0%BB%D0%B0_%D0%9C%D0%B0%D1%80%D0%BA%D0%BE%D0%B2%D0%BD%D0%B0" TargetMode="External"/><Relationship Id="rId11" Type="http://schemas.openxmlformats.org/officeDocument/2006/relationships/hyperlink" Target="https://ru.wikipedia.org/wiki/%D0%94%D0%BE%D1%80%D0%BE%D0%B2%D1%81%D0%BA%D0%B8%D1%85,_%D0%90%D0%BD%D0%B0%D1%82%D0%BE%D0%BB%D0%B8%D0%B9_%D0%9D%D0%B8%D0%BA%D0%BE%D0%BB%D0%B0%D0%B5%D0%B2%D0%B8%D1%87#cite_note-8" TargetMode="External"/><Relationship Id="rId5" Type="http://schemas.openxmlformats.org/officeDocument/2006/relationships/hyperlink" Target="https://ru.wikipedia.org/wiki/%D0%A1%D1%82%D0%B0%D0%BB%D0%B8%D0%BD%D0%BE" TargetMode="External"/><Relationship Id="rId10" Type="http://schemas.openxmlformats.org/officeDocument/2006/relationships/hyperlink" Target="https://ru.wikipedia.org/wiki/%D0%A4%D1%91%D0%B4%D0%BE%D1%80_%D0%91%D0%BE%D0%BD%D0%B4%D0%B0%D1%80%D1%87%D1%83%D0%BA" TargetMode="External"/><Relationship Id="rId4" Type="http://schemas.openxmlformats.org/officeDocument/2006/relationships/hyperlink" Target="https://ru.wikipedia.org/wiki/1955" TargetMode="External"/><Relationship Id="rId9" Type="http://schemas.openxmlformats.org/officeDocument/2006/relationships/hyperlink" Target="https://ru.wikipedia.org/wiki/%D0%94%D0%BE%D1%80%D0%BE%D0%B2%D1%81%D0%BA%D0%B8%D1%85,_%D0%90%D0%BD%D0%B0%D1%82%D0%BE%D0%BB%D0%B8%D0%B9_%D0%9D%D0%B8%D0%BA%D0%BE%D0%BB%D0%B0%D0%B5%D0%B2%D0%B8%D1%87#cite_note-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ommons.wikimedia.org/wiki/File:Grus_grus_flocks.jpg?uselang=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4" name="Рисунок 3"/>
          <p:cNvPicPr>
            <a:picLocks noChangeAspect="1"/>
          </p:cNvPicPr>
          <p:nvPr/>
        </p:nvPicPr>
        <p:blipFill>
          <a:blip r:embed="rId3"/>
          <a:stretch>
            <a:fillRect/>
          </a:stretch>
        </p:blipFill>
        <p:spPr>
          <a:xfrm>
            <a:off x="7065818" y="2439784"/>
            <a:ext cx="7714208" cy="433924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753" y="-496748"/>
            <a:ext cx="5182705" cy="3929901"/>
          </a:xfrm>
          <a:prstGeom prst="rect">
            <a:avLst/>
          </a:prstGeom>
        </p:spPr>
      </p:pic>
      <p:sp>
        <p:nvSpPr>
          <p:cNvPr id="7" name="TextBox 6"/>
          <p:cNvSpPr txBox="1"/>
          <p:nvPr/>
        </p:nvSpPr>
        <p:spPr>
          <a:xfrm>
            <a:off x="4477791" y="980902"/>
            <a:ext cx="5043368" cy="707886"/>
          </a:xfrm>
          <a:prstGeom prst="rect">
            <a:avLst/>
          </a:prstGeom>
          <a:noFill/>
        </p:spPr>
        <p:txBody>
          <a:bodyPr wrap="none" rtlCol="0">
            <a:spAutoFit/>
          </a:bodyPr>
          <a:lstStyle/>
          <a:p>
            <a:r>
              <a:rPr lang="ru-RU" sz="4000" i="1" dirty="0" smtClean="0">
                <a:effectLst>
                  <a:outerShdw blurRad="38100" dist="38100" dir="2700000" algn="tl">
                    <a:srgbClr val="000000">
                      <a:alpha val="43137"/>
                    </a:srgbClr>
                  </a:outerShdw>
                </a:effectLst>
              </a:rPr>
              <a:t>Творческий проект</a:t>
            </a:r>
            <a:endParaRPr lang="ru-RU" sz="4000" i="1" dirty="0">
              <a:effectLst>
                <a:outerShdw blurRad="38100" dist="38100" dir="2700000" algn="tl">
                  <a:srgbClr val="000000">
                    <a:alpha val="43137"/>
                  </a:srgbClr>
                </a:outerShdw>
              </a:effectLst>
            </a:endParaRPr>
          </a:p>
        </p:txBody>
      </p:sp>
      <p:sp>
        <p:nvSpPr>
          <p:cNvPr id="8" name="TextBox 7"/>
          <p:cNvSpPr txBox="1"/>
          <p:nvPr/>
        </p:nvSpPr>
        <p:spPr>
          <a:xfrm>
            <a:off x="1554480" y="3628501"/>
            <a:ext cx="8190063" cy="923330"/>
          </a:xfrm>
          <a:prstGeom prst="rect">
            <a:avLst/>
          </a:prstGeom>
          <a:noFill/>
        </p:spPr>
        <p:txBody>
          <a:bodyPr wrap="none" rtlCol="0">
            <a:spAutoFit/>
          </a:bodyPr>
          <a:lstStyle/>
          <a:p>
            <a:r>
              <a:rPr lang="ru-RU" sz="5400" b="1" i="1" dirty="0" smtClean="0">
                <a:effectLst>
                  <a:outerShdw blurRad="38100" dist="38100" dir="2700000" algn="tl">
                    <a:srgbClr val="000000">
                      <a:alpha val="43137"/>
                    </a:srgbClr>
                  </a:outerShdw>
                </a:effectLst>
              </a:rPr>
              <a:t>Песни нашего сердца</a:t>
            </a:r>
            <a:endParaRPr lang="ru-RU" sz="5400" b="1" i="1" dirty="0">
              <a:effectLst>
                <a:outerShdw blurRad="38100" dist="38100" dir="2700000" algn="tl">
                  <a:srgbClr val="000000">
                    <a:alpha val="43137"/>
                  </a:srgbClr>
                </a:outerShdw>
              </a:effectLst>
            </a:endParaRPr>
          </a:p>
        </p:txBody>
      </p:sp>
      <p:sp>
        <p:nvSpPr>
          <p:cNvPr id="9" name="TextBox 8"/>
          <p:cNvSpPr txBox="1"/>
          <p:nvPr/>
        </p:nvSpPr>
        <p:spPr>
          <a:xfrm>
            <a:off x="2562820" y="6007595"/>
            <a:ext cx="9349034" cy="461665"/>
          </a:xfrm>
          <a:prstGeom prst="rect">
            <a:avLst/>
          </a:prstGeom>
          <a:noFill/>
        </p:spPr>
        <p:txBody>
          <a:bodyPr wrap="none" rtlCol="0">
            <a:spAutoFit/>
          </a:bodyPr>
          <a:lstStyle/>
          <a:p>
            <a:r>
              <a:rPr lang="ru-RU" sz="2400" i="1" dirty="0" smtClean="0">
                <a:effectLst>
                  <a:outerShdw blurRad="38100" dist="38100" dir="2700000" algn="tl">
                    <a:srgbClr val="000000">
                      <a:alpha val="43137"/>
                    </a:srgbClr>
                  </a:outerShdw>
                </a:effectLst>
              </a:rPr>
              <a:t>Выполнил учащийся 8 класса Гимназии №3 Иван Тимошин</a:t>
            </a:r>
            <a:endParaRPr lang="ru-RU"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3025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224" y="0"/>
            <a:ext cx="13036339" cy="6857999"/>
          </a:xfrm>
        </p:spPr>
      </p:pic>
      <p:sp>
        <p:nvSpPr>
          <p:cNvPr id="5" name="Прямоугольник 4"/>
          <p:cNvSpPr/>
          <p:nvPr/>
        </p:nvSpPr>
        <p:spPr>
          <a:xfrm>
            <a:off x="6675929" y="5210698"/>
            <a:ext cx="5681529" cy="523220"/>
          </a:xfrm>
          <a:prstGeom prst="rect">
            <a:avLst/>
          </a:prstGeom>
        </p:spPr>
        <p:txBody>
          <a:bodyPr wrap="square">
            <a:spAutoFit/>
          </a:bodyPr>
          <a:lstStyle/>
          <a:p>
            <a:r>
              <a:rPr lang="ru-RU" sz="2800" i="1" dirty="0" smtClean="0">
                <a:solidFill>
                  <a:schemeClr val="bg1">
                    <a:lumMod val="95000"/>
                    <a:lumOff val="5000"/>
                  </a:schemeClr>
                </a:solidFill>
                <a:effectLst>
                  <a:outerShdw blurRad="38100" dist="38100" dir="2700000" algn="tl">
                    <a:srgbClr val="000000">
                      <a:alpha val="43137"/>
                    </a:srgbClr>
                  </a:outerShdw>
                </a:effectLst>
              </a:rPr>
              <a:t>Стихи Анатолия </a:t>
            </a:r>
            <a:r>
              <a:rPr lang="ru-RU" sz="2800" i="1" dirty="0" err="1">
                <a:solidFill>
                  <a:schemeClr val="bg1">
                    <a:lumMod val="95000"/>
                    <a:lumOff val="5000"/>
                  </a:schemeClr>
                </a:solidFill>
                <a:effectLst>
                  <a:outerShdw blurRad="38100" dist="38100" dir="2700000" algn="tl">
                    <a:srgbClr val="000000">
                      <a:alpha val="43137"/>
                    </a:srgbClr>
                  </a:outerShdw>
                </a:effectLst>
              </a:rPr>
              <a:t>Доровских</a:t>
            </a:r>
            <a:endParaRPr lang="ru-RU" sz="2800" i="1" dirty="0">
              <a:solidFill>
                <a:schemeClr val="bg1">
                  <a:lumMod val="95000"/>
                  <a:lumOff val="5000"/>
                </a:schemeClr>
              </a:solidFill>
              <a:effectLst>
                <a:outerShdw blurRad="38100" dist="38100" dir="2700000" algn="tl">
                  <a:srgbClr val="000000">
                    <a:alpha val="43137"/>
                  </a:srgbClr>
                </a:outerShdw>
              </a:effectLst>
            </a:endParaRPr>
          </a:p>
        </p:txBody>
      </p:sp>
      <p:sp>
        <p:nvSpPr>
          <p:cNvPr id="6" name="TextBox 5"/>
          <p:cNvSpPr txBox="1"/>
          <p:nvPr/>
        </p:nvSpPr>
        <p:spPr>
          <a:xfrm>
            <a:off x="1172094" y="810722"/>
            <a:ext cx="4190571" cy="1200329"/>
          </a:xfrm>
          <a:prstGeom prst="rect">
            <a:avLst/>
          </a:prstGeom>
          <a:noFill/>
        </p:spPr>
        <p:txBody>
          <a:bodyPr wrap="none" rtlCol="0">
            <a:spAutoFit/>
          </a:bodyPr>
          <a:lstStyle/>
          <a:p>
            <a:r>
              <a:rPr lang="ru-RU" sz="7200" b="1" i="1" dirty="0" smtClean="0">
                <a:solidFill>
                  <a:srgbClr val="C00000"/>
                </a:solidFill>
                <a:effectLst>
                  <a:outerShdw blurRad="38100" dist="38100" dir="2700000" algn="tl">
                    <a:srgbClr val="000000">
                      <a:alpha val="43137"/>
                    </a:srgbClr>
                  </a:outerShdw>
                </a:effectLst>
              </a:rPr>
              <a:t>молитва</a:t>
            </a:r>
            <a:endParaRPr lang="ru-RU" sz="72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40521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283" y="0"/>
            <a:ext cx="5146717" cy="6858000"/>
          </a:xfrm>
          <a:prstGeom prst="rect">
            <a:avLst/>
          </a:prstGeom>
        </p:spPr>
      </p:pic>
      <p:sp>
        <p:nvSpPr>
          <p:cNvPr id="2" name="Заголовок 1"/>
          <p:cNvSpPr>
            <a:spLocks noGrp="1"/>
          </p:cNvSpPr>
          <p:nvPr>
            <p:ph type="title"/>
          </p:nvPr>
        </p:nvSpPr>
        <p:spPr>
          <a:xfrm>
            <a:off x="11506200" y="303197"/>
            <a:ext cx="8610600" cy="1293028"/>
          </a:xfrm>
        </p:spPr>
        <p:txBody>
          <a:bodyPr/>
          <a:lstStyle/>
          <a:p>
            <a:endParaRPr lang="ru-RU"/>
          </a:p>
        </p:txBody>
      </p:sp>
      <p:sp>
        <p:nvSpPr>
          <p:cNvPr id="3" name="Объект 2"/>
          <p:cNvSpPr>
            <a:spLocks noGrp="1"/>
          </p:cNvSpPr>
          <p:nvPr>
            <p:ph idx="1"/>
          </p:nvPr>
        </p:nvSpPr>
        <p:spPr>
          <a:xfrm>
            <a:off x="195349" y="590203"/>
            <a:ext cx="10820400" cy="4024125"/>
          </a:xfrm>
        </p:spPr>
        <p:txBody>
          <a:bodyPr>
            <a:normAutofit/>
          </a:bodyPr>
          <a:lstStyle/>
          <a:p>
            <a:r>
              <a:rPr lang="ru-RU" dirty="0"/>
              <a:t> 	</a:t>
            </a:r>
            <a:endParaRPr lang="ru-RU" i="1" dirty="0">
              <a:effectLst>
                <a:outerShdw blurRad="38100" dist="38100" dir="2700000" algn="tl">
                  <a:srgbClr val="000000">
                    <a:alpha val="43137"/>
                  </a:srgbClr>
                </a:outerShdw>
              </a:effectLst>
            </a:endParaRPr>
          </a:p>
        </p:txBody>
      </p:sp>
      <p:sp>
        <p:nvSpPr>
          <p:cNvPr id="4" name="Прямоугольник 3"/>
          <p:cNvSpPr/>
          <p:nvPr/>
        </p:nvSpPr>
        <p:spPr>
          <a:xfrm>
            <a:off x="1100517" y="3576680"/>
            <a:ext cx="5114166" cy="670120"/>
          </a:xfrm>
          <a:prstGeom prst="rect">
            <a:avLst/>
          </a:prstGeom>
        </p:spPr>
        <p:txBody>
          <a:bodyPr wrap="square">
            <a:spAutoFit/>
          </a:bodyPr>
          <a:lstStyle/>
          <a:p>
            <a:pPr marL="342900" indent="-342900">
              <a:lnSpc>
                <a:spcPct val="107000"/>
              </a:lnSpc>
              <a:spcAft>
                <a:spcPts val="800"/>
              </a:spcAft>
              <a:buSzPts val="1000"/>
              <a:buFont typeface="Symbol" panose="05050102010706020507" pitchFamily="18" charset="2"/>
              <a:buChar char=""/>
              <a:tabLst>
                <a:tab pos="457200" algn="l"/>
              </a:tabLst>
            </a:pPr>
            <a:r>
              <a:rPr lang="ru-RU" i="1" dirty="0" smtClean="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а</a:t>
            </a:r>
            <a:r>
              <a:rPr lang="ru-RU"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каким-то образом оказались в лагере террористов…..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41376" y="1346168"/>
            <a:ext cx="6096000" cy="1631216"/>
          </a:xfrm>
          <a:prstGeom prst="rect">
            <a:avLst/>
          </a:prstGeom>
        </p:spPr>
        <p:txBody>
          <a:bodyPr>
            <a:spAutoFit/>
          </a:bodyPr>
          <a:lstStyle/>
          <a:p>
            <a:r>
              <a:rPr lang="ru-RU" sz="2000" b="1" i="1" dirty="0">
                <a:solidFill>
                  <a:srgbClr val="C00000"/>
                </a:solidFill>
                <a:effectLst>
                  <a:outerShdw blurRad="38100" dist="38100" dir="2700000" algn="tl">
                    <a:srgbClr val="000000">
                      <a:alpha val="43137"/>
                    </a:srgbClr>
                  </a:outerShdw>
                </a:effectLst>
                <a:latin typeface="Arial" panose="020B0604020202020204" pitchFamily="34" charset="0"/>
              </a:rPr>
              <a:t>Анатолий Николаевич </a:t>
            </a:r>
            <a:r>
              <a:rPr lang="ru-RU" sz="2000" b="1" i="1" dirty="0" err="1">
                <a:solidFill>
                  <a:srgbClr val="C00000"/>
                </a:solidFill>
                <a:effectLst>
                  <a:outerShdw blurRad="38100" dist="38100" dir="2700000" algn="tl">
                    <a:srgbClr val="000000">
                      <a:alpha val="43137"/>
                    </a:srgbClr>
                  </a:outerShdw>
                </a:effectLst>
                <a:latin typeface="Arial" panose="020B0604020202020204" pitchFamily="34" charset="0"/>
              </a:rPr>
              <a:t>Доровски́х</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hlinkClick r:id="rId3" tooltip="23 ноября"/>
              </a:rPr>
              <a:t>23 ноября</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hlinkClick r:id="rId4" tooltip="1955"/>
              </a:rPr>
              <a:t>1955</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a:t>
            </a:r>
            <a:r>
              <a:rPr lang="ru-RU" sz="2000" i="1" dirty="0" err="1">
                <a:solidFill>
                  <a:srgbClr val="C00000"/>
                </a:solidFill>
                <a:effectLst>
                  <a:outerShdw blurRad="38100" dist="38100" dir="2700000" algn="tl">
                    <a:srgbClr val="000000">
                      <a:alpha val="43137"/>
                    </a:srgbClr>
                  </a:outerShdw>
                </a:effectLst>
                <a:latin typeface="Arial" panose="020B0604020202020204" pitchFamily="34" charset="0"/>
                <a:hlinkClick r:id="rId5" tooltip="Сталино"/>
              </a:rPr>
              <a:t>Сталино</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 советский и российский автор-исполнитель песен, театральный актёр, певец. Заслуженный артист Российской Федерации (12.02.2018г.)</a:t>
            </a:r>
            <a:endParaRPr lang="ru-RU" sz="2000" i="1" dirty="0">
              <a:solidFill>
                <a:srgbClr val="C00000"/>
              </a:solidFill>
              <a:effectLst>
                <a:outerShdw blurRad="38100" dist="38100" dir="2700000" algn="tl">
                  <a:srgbClr val="000000">
                    <a:alpha val="43137"/>
                  </a:srgbClr>
                </a:outerShdw>
              </a:effectLst>
            </a:endParaRPr>
          </a:p>
        </p:txBody>
      </p:sp>
      <p:sp>
        <p:nvSpPr>
          <p:cNvPr id="6" name="Прямоугольник 5"/>
          <p:cNvSpPr/>
          <p:nvPr/>
        </p:nvSpPr>
        <p:spPr>
          <a:xfrm>
            <a:off x="786384" y="2977384"/>
            <a:ext cx="9381467" cy="1938992"/>
          </a:xfrm>
          <a:prstGeom prst="rect">
            <a:avLst/>
          </a:prstGeom>
        </p:spPr>
        <p:txBody>
          <a:bodyPr wrap="square">
            <a:spAutoFit/>
          </a:bodyPr>
          <a:lstStyle/>
          <a:p>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В 1996 году была написана песня «Молитва», которая в исполнении </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hlinkClick r:id="rId6" tooltip="Гурченко, Людмила Марковна"/>
              </a:rPr>
              <a:t>Людмилы Гурченко</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стала «гимном матерей бойцов афганской и чеченской войн» (</a:t>
            </a:r>
            <a:r>
              <a:rPr lang="ru-RU" sz="2000" i="1" dirty="0" err="1">
                <a:solidFill>
                  <a:srgbClr val="C00000"/>
                </a:solidFill>
                <a:effectLst>
                  <a:outerShdw blurRad="38100" dist="38100" dir="2700000" algn="tl">
                    <a:srgbClr val="000000">
                      <a:alpha val="43137"/>
                    </a:srgbClr>
                  </a:outerShdw>
                </a:effectLst>
                <a:latin typeface="Arial" panose="020B0604020202020204" pitchFamily="34" charset="0"/>
              </a:rPr>
              <a:t>Л.Гурченко</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a:t>
            </a:r>
            <a:r>
              <a:rPr lang="ru-RU" sz="2000" i="1" baseline="30000" dirty="0">
                <a:solidFill>
                  <a:srgbClr val="C00000"/>
                </a:solidFill>
                <a:effectLst>
                  <a:outerShdw blurRad="38100" dist="38100" dir="2700000" algn="tl">
                    <a:srgbClr val="000000">
                      <a:alpha val="43137"/>
                    </a:srgbClr>
                  </a:outerShdw>
                </a:effectLst>
                <a:latin typeface="Arial" panose="020B0604020202020204" pitchFamily="34" charset="0"/>
                <a:hlinkClick r:id="rId7"/>
              </a:rPr>
              <a:t>[5]</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Песня «Молитва» вошла в диск «Жизнь как дым…», 2004</a:t>
            </a:r>
            <a:r>
              <a:rPr lang="ru-RU" sz="2000" i="1" baseline="30000" dirty="0">
                <a:solidFill>
                  <a:srgbClr val="C00000"/>
                </a:solidFill>
                <a:effectLst>
                  <a:outerShdw blurRad="38100" dist="38100" dir="2700000" algn="tl">
                    <a:srgbClr val="000000">
                      <a:alpha val="43137"/>
                    </a:srgbClr>
                  </a:outerShdw>
                </a:effectLst>
                <a:latin typeface="Arial" panose="020B0604020202020204" pitchFamily="34" charset="0"/>
                <a:hlinkClick r:id="rId8"/>
              </a:rPr>
              <a:t>[6]</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Песня долгое время не допускалась в радио- и </a:t>
            </a:r>
            <a:r>
              <a:rPr lang="ru-RU" sz="2000" i="1" dirty="0" err="1">
                <a:solidFill>
                  <a:srgbClr val="C00000"/>
                </a:solidFill>
                <a:effectLst>
                  <a:outerShdw blurRad="38100" dist="38100" dir="2700000" algn="tl">
                    <a:srgbClr val="000000">
                      <a:alpha val="43137"/>
                    </a:srgbClr>
                  </a:outerShdw>
                </a:effectLst>
                <a:latin typeface="Arial" panose="020B0604020202020204" pitchFamily="34" charset="0"/>
              </a:rPr>
              <a:t>телеэфиры</a:t>
            </a:r>
            <a:r>
              <a:rPr lang="ru-RU" sz="2000" i="1" baseline="30000" dirty="0">
                <a:solidFill>
                  <a:srgbClr val="C00000"/>
                </a:solidFill>
                <a:effectLst>
                  <a:outerShdw blurRad="38100" dist="38100" dir="2700000" algn="tl">
                    <a:srgbClr val="000000">
                      <a:alpha val="43137"/>
                    </a:srgbClr>
                  </a:outerShdw>
                </a:effectLst>
                <a:latin typeface="Arial" panose="020B0604020202020204" pitchFamily="34" charset="0"/>
                <a:hlinkClick r:id="rId9"/>
              </a:rPr>
              <a:t>[7]</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В апреле-мае 2005 года на песню А. </a:t>
            </a:r>
            <a:r>
              <a:rPr lang="ru-RU" sz="2000" i="1" dirty="0" err="1">
                <a:solidFill>
                  <a:srgbClr val="C00000"/>
                </a:solidFill>
                <a:effectLst>
                  <a:outerShdw blurRad="38100" dist="38100" dir="2700000" algn="tl">
                    <a:srgbClr val="000000">
                      <a:alpha val="43137"/>
                    </a:srgbClr>
                  </a:outerShdw>
                </a:effectLst>
                <a:latin typeface="Arial" panose="020B0604020202020204" pitchFamily="34" charset="0"/>
              </a:rPr>
              <a:t>Доровских</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«Молитва» был снят клип. Режиссёр видео — </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hlinkClick r:id="rId10" tooltip="Фёдор Бондарчук"/>
              </a:rPr>
              <a:t>Фёдор Бондарчук</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 </a:t>
            </a:r>
            <a:r>
              <a:rPr lang="ru-RU" sz="2000" i="1" baseline="30000" dirty="0">
                <a:solidFill>
                  <a:srgbClr val="C00000"/>
                </a:solidFill>
                <a:effectLst>
                  <a:outerShdw blurRad="38100" dist="38100" dir="2700000" algn="tl">
                    <a:srgbClr val="000000">
                      <a:alpha val="43137"/>
                    </a:srgbClr>
                  </a:outerShdw>
                </a:effectLst>
                <a:latin typeface="Arial" panose="020B0604020202020204" pitchFamily="34" charset="0"/>
                <a:hlinkClick r:id="rId11"/>
              </a:rPr>
              <a:t>[8]</a:t>
            </a:r>
            <a:r>
              <a:rPr lang="ru-RU" sz="2000" i="1" dirty="0">
                <a:solidFill>
                  <a:srgbClr val="C00000"/>
                </a:solidFill>
                <a:effectLst>
                  <a:outerShdw blurRad="38100" dist="38100" dir="2700000" algn="tl">
                    <a:srgbClr val="000000">
                      <a:alpha val="43137"/>
                    </a:srgbClr>
                  </a:outerShdw>
                </a:effectLst>
                <a:latin typeface="Arial" panose="020B0604020202020204" pitchFamily="34" charset="0"/>
              </a:rPr>
              <a:t>.</a:t>
            </a:r>
            <a:endParaRPr lang="ru-RU" sz="2000"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489589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5800" y="274320"/>
            <a:ext cx="10820400" cy="6464808"/>
          </a:xfrm>
        </p:spPr>
        <p:txBody>
          <a:bodyPr>
            <a:normAutofit fontScale="85000" lnSpcReduction="20000"/>
          </a:bodyPr>
          <a:lstStyle/>
          <a:p>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Рассказывает муж Людмилы Гурченко Сергей Сенин: </a:t>
            </a:r>
            <a:r>
              <a:rPr lang="ru-RU" i="1" dirty="0">
                <a:solidFill>
                  <a:srgbClr val="FFFF00"/>
                </a:solidFill>
                <a:effectLst>
                  <a:outerShdw blurRad="38100" dist="38100" dir="2700000" algn="tl">
                    <a:srgbClr val="000000">
                      <a:alpha val="43137"/>
                    </a:srgbClr>
                  </a:outerShdw>
                </a:effectLst>
              </a:rPr>
              <a:t/>
            </a:r>
            <a:br>
              <a:rPr lang="ru-RU" i="1" dirty="0">
                <a:solidFill>
                  <a:srgbClr val="FFFF00"/>
                </a:solidFill>
                <a:effectLst>
                  <a:outerShdw blurRad="38100" dist="38100" dir="2700000" algn="tl">
                    <a:srgbClr val="000000">
                      <a:alpha val="43137"/>
                    </a:srgbClr>
                  </a:outerShdw>
                </a:effectLst>
              </a:rPr>
            </a:b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"В начале 2000-х нам позвонил автор и исполнитель песен Анатолий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Доровских</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с предложением для Людмилы Марковны спеть его песню «Молитва». Мы послушали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Demo</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-версию. Песня понравилась. Хорошая музыка, сильный текст. Такой монолог матери, вроде бы об очень личном, почти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инитмном</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 и вдруг вырастает история мощная, глобальная, судьба многих матерей, не дождавшихся своих сыновей после войны. Тема вселенской боли матери любой национальности, любого вероисповедания, любого цвета кожи. Записали в студии. Послушали. Вроде хорошо, и все-таки необъяснимое чувство – что-то не до конца получилось. Вслушивались, думали – не понимаем. Может, драматизм в тексте и в музыке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наложился</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на драматизм исполнения Люсей – и получился перебор,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передраматизация</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Мы были расстроены, когда вдруг песня прозвучала на «Эхе Москвы» без нашего ведома. Мы уже ясно понимали – не получилось.</a:t>
            </a:r>
            <a:r>
              <a:rPr lang="ru-RU" i="1" dirty="0">
                <a:solidFill>
                  <a:srgbClr val="FFFF00"/>
                </a:solidFill>
                <a:effectLst>
                  <a:outerShdw blurRad="38100" dist="38100" dir="2700000" algn="tl">
                    <a:srgbClr val="000000">
                      <a:alpha val="43137"/>
                    </a:srgbClr>
                  </a:outerShdw>
                </a:effectLst>
              </a:rPr>
              <a:t/>
            </a:r>
            <a:br>
              <a:rPr lang="ru-RU" i="1" dirty="0">
                <a:solidFill>
                  <a:srgbClr val="FFFF00"/>
                </a:solidFill>
                <a:effectLst>
                  <a:outerShdw blurRad="38100" dist="38100" dir="2700000" algn="tl">
                    <a:srgbClr val="000000">
                      <a:alpha val="43137"/>
                    </a:srgbClr>
                  </a:outerShdw>
                </a:effectLst>
              </a:rPr>
            </a:b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Прошло несколько лет. Мы работали с Феликсом Ильиных, прекрасным музыкантом, композитором, аранжировщиком. Вспомнили про «Молитву». Дали послушать. Через несколько дней он принёс новую аранжировку. Сразу стало ясно – сделано «туда», очень точно, современно, с нужными акцентами. Записали сходу. Когда прослушали первый раз – мурашки по спине. Ещё слушали - и ещё мурашки. Получилось.</a:t>
            </a:r>
            <a:r>
              <a:rPr lang="ru-RU" i="1" dirty="0">
                <a:solidFill>
                  <a:srgbClr val="FFFF00"/>
                </a:solidFill>
                <a:effectLst>
                  <a:outerShdw blurRad="38100" dist="38100" dir="2700000" algn="tl">
                    <a:srgbClr val="000000">
                      <a:alpha val="43137"/>
                    </a:srgbClr>
                  </a:outerShdw>
                </a:effectLst>
              </a:rPr>
              <a:t/>
            </a:r>
            <a:br>
              <a:rPr lang="ru-RU" i="1" dirty="0">
                <a:solidFill>
                  <a:srgbClr val="FFFF00"/>
                </a:solidFill>
                <a:effectLst>
                  <a:outerShdw blurRad="38100" dist="38100" dir="2700000" algn="tl">
                    <a:srgbClr val="000000">
                      <a:alpha val="43137"/>
                    </a:srgbClr>
                  </a:outerShdw>
                </a:effectLst>
              </a:rPr>
            </a:b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Это был 2004 год. Начали предлагать песню радиостанциям. А тут ещё наш близкий друг, Саша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Адливанкин</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услышав песню, категорично заявил, что мечтает, чтобы его дети слушали такие песни, и предложил сделать клип. Пригласили Фёдора Сергеевича Бондарчука – у нас был прекрасный опыт работы в музыкальном фильме «Люблю». Остались самые тёплые воспоминания, хорошие человеческие отношения. Он приехал к нам домой. Поставили. На втором куплете он встал. В глазах были слёзы. «Я буду это делать». Он тогда во всю был в работе над «9 ротой». Был, что называется, «в теме». Обсудили. Он предложил совместить специальные постановочные съёмки с хроникой: Первая мировая, Вторая мировая, Афганистан, Чечня… Он и его компания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Art</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pictures</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group</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сделали эту работу бесплатно. Оплатили мы только технику и технические работы. За камерой был талантливый оператор. Максим </a:t>
            </a:r>
            <a:r>
              <a:rPr lang="ru-RU" i="1" dirty="0" smtClean="0">
                <a:solidFill>
                  <a:srgbClr val="FFFF00"/>
                </a:solidFill>
                <a:effectLst>
                  <a:outerShdw blurRad="38100" dist="38100" dir="2700000" algn="tl">
                    <a:srgbClr val="000000">
                      <a:alpha val="43137"/>
                    </a:srgbClr>
                  </a:outerShdw>
                </a:effectLst>
                <a:latin typeface="Helvetica" panose="020B0604020202020204" pitchFamily="34" charset="0"/>
              </a:rPr>
              <a:t>Осадчий.</a:t>
            </a:r>
            <a:r>
              <a:rPr lang="ru-RU" i="1" dirty="0">
                <a:solidFill>
                  <a:srgbClr val="FFFF00"/>
                </a:solidFill>
                <a:effectLst>
                  <a:outerShdw blurRad="38100" dist="38100" dir="2700000" algn="tl">
                    <a:srgbClr val="000000">
                      <a:alpha val="43137"/>
                    </a:srgbClr>
                  </a:outerShdw>
                </a:effectLst>
              </a:rPr>
              <a:t/>
            </a:r>
            <a:br>
              <a:rPr lang="ru-RU" i="1" dirty="0">
                <a:solidFill>
                  <a:srgbClr val="FFFF00"/>
                </a:solidFill>
                <a:effectLst>
                  <a:outerShdw blurRad="38100" dist="38100" dir="2700000" algn="tl">
                    <a:srgbClr val="000000">
                      <a:alpha val="43137"/>
                    </a:srgbClr>
                  </a:outerShdw>
                </a:effectLst>
              </a:rPr>
            </a:br>
            <a:endParaRPr lang="ru-RU"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6659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76176" y="1788501"/>
            <a:ext cx="8610600" cy="1293028"/>
          </a:xfrm>
        </p:spPr>
        <p:txBody>
          <a:bodyPr/>
          <a:lstStyle/>
          <a:p>
            <a:endParaRPr lang="ru-RU"/>
          </a:p>
        </p:txBody>
      </p:sp>
      <p:sp>
        <p:nvSpPr>
          <p:cNvPr id="3" name="Объект 2"/>
          <p:cNvSpPr>
            <a:spLocks noGrp="1"/>
          </p:cNvSpPr>
          <p:nvPr>
            <p:ph idx="1"/>
          </p:nvPr>
        </p:nvSpPr>
        <p:spPr>
          <a:xfrm>
            <a:off x="429768" y="1216152"/>
            <a:ext cx="10820400" cy="4024125"/>
          </a:xfrm>
        </p:spPr>
        <p:txBody>
          <a:bodyPr>
            <a:normAutofit fontScale="92500"/>
          </a:bodyPr>
          <a:lstStyle/>
          <a:p>
            <a:r>
              <a:rPr lang="ru-RU" dirty="0">
                <a:solidFill>
                  <a:srgbClr val="FFFF00"/>
                </a:solidFill>
                <a:latin typeface="Helvetica" panose="020B0604020202020204" pitchFamily="34" charset="0"/>
              </a:rPr>
              <a:t>Прошло несколько лет. Мы работали с Феликсом Ильиных, прекрасным музыкантом, композитором, аранжировщиком. Вспомнили про «Молитву». Дали послушать. Через несколько дней он принёс новую аранжировку. Сразу стало ясно – сделано «туда», очень точно, современно, с нужными акцентами. Записали сходу. Когда прослушали первый раз – мурашки по спине. Ещё слушали - и ещё мурашки. Получилось.</a:t>
            </a:r>
            <a:r>
              <a:rPr lang="ru-RU" dirty="0">
                <a:solidFill>
                  <a:srgbClr val="FFFF00"/>
                </a:solidFill>
              </a:rPr>
              <a:t/>
            </a:r>
            <a:br>
              <a:rPr lang="ru-RU" dirty="0">
                <a:solidFill>
                  <a:srgbClr val="FFFF00"/>
                </a:solidFill>
              </a:rPr>
            </a:br>
            <a:r>
              <a:rPr lang="ru-RU" dirty="0">
                <a:solidFill>
                  <a:srgbClr val="FFFF00"/>
                </a:solidFill>
                <a:latin typeface="Helvetica" panose="020B0604020202020204" pitchFamily="34" charset="0"/>
              </a:rPr>
              <a:t>Это был 2004 год. Начали предлагать песню радиостанциям. А тут ещё наш близкий друг, Саша </a:t>
            </a:r>
            <a:r>
              <a:rPr lang="ru-RU" dirty="0" err="1">
                <a:solidFill>
                  <a:srgbClr val="FFFF00"/>
                </a:solidFill>
                <a:latin typeface="Helvetica" panose="020B0604020202020204" pitchFamily="34" charset="0"/>
              </a:rPr>
              <a:t>Адливанкин</a:t>
            </a:r>
            <a:r>
              <a:rPr lang="ru-RU" dirty="0">
                <a:solidFill>
                  <a:srgbClr val="FFFF00"/>
                </a:solidFill>
                <a:latin typeface="Helvetica" panose="020B0604020202020204" pitchFamily="34" charset="0"/>
              </a:rPr>
              <a:t>, услышав песню, категорично заявил, что мечтает, чтобы его дети слушали такие песни, и предложил сделать клип. Пригласили Фёдора Сергеевича Бондарчука – у нас был прекрасный опыт работы в музыкальном фил</a:t>
            </a:r>
            <a:r>
              <a:rPr lang="ru-RU" dirty="0"/>
              <a:t/>
            </a:r>
            <a:br>
              <a:rPr lang="ru-RU" dirty="0"/>
            </a:b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В общем, клип сделали и предлагали песню уже не только радиостанциям, но и телевизионным каналам. Отказы или тишина. Мы в растерянности – почему? Может быть, тема уже «неудобная</a:t>
            </a:r>
            <a:r>
              <a:rPr lang="ru-RU" i="1" dirty="0" smtClean="0">
                <a:solidFill>
                  <a:srgbClr val="FFFF00"/>
                </a:solidFill>
                <a:effectLst>
                  <a:outerShdw blurRad="38100" dist="38100" dir="2700000" algn="tl">
                    <a:srgbClr val="000000">
                      <a:alpha val="43137"/>
                    </a:srgbClr>
                  </a:outerShdw>
                </a:effectLst>
                <a:latin typeface="Helvetica" panose="020B0604020202020204" pitchFamily="34" charset="0"/>
              </a:rPr>
              <a:t>»?</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Всё это казалось странным и даже обидным. Все кто слышал песню испытывали чувства такие же, что и мы.</a:t>
            </a:r>
            <a:r>
              <a:rPr lang="ru-RU" i="1" dirty="0">
                <a:solidFill>
                  <a:srgbClr val="FFFF00"/>
                </a:solidFill>
                <a:effectLst>
                  <a:outerShdw blurRad="38100" dist="38100" dir="2700000" algn="tl">
                    <a:srgbClr val="000000">
                      <a:alpha val="43137"/>
                    </a:srgbClr>
                  </a:outerShdw>
                </a:effectLst>
              </a:rPr>
              <a:t/>
            </a:r>
            <a:br>
              <a:rPr lang="ru-RU" i="1" dirty="0">
                <a:solidFill>
                  <a:srgbClr val="FFFF00"/>
                </a:solidFill>
                <a:effectLst>
                  <a:outerShdw blurRad="38100" dist="38100" dir="2700000" algn="tl">
                    <a:srgbClr val="000000">
                      <a:alpha val="43137"/>
                    </a:srgbClr>
                  </a:outerShdw>
                </a:effectLst>
              </a:rPr>
            </a:br>
            <a:endParaRPr lang="ru-RU" dirty="0"/>
          </a:p>
        </p:txBody>
      </p:sp>
    </p:spTree>
    <p:extLst>
      <p:ext uri="{BB962C8B-B14F-4D97-AF65-F5344CB8AC3E}">
        <p14:creationId xmlns:p14="http://schemas.microsoft.com/office/powerpoint/2010/main" val="3051118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2554224" y="-1108781"/>
            <a:ext cx="18288000" cy="10287000"/>
          </a:xfrm>
          <a:prstGeom prst="rect">
            <a:avLst/>
          </a:prstGeom>
        </p:spPr>
      </p:pic>
      <p:sp>
        <p:nvSpPr>
          <p:cNvPr id="6" name="Прямоугольник 5"/>
          <p:cNvSpPr/>
          <p:nvPr/>
        </p:nvSpPr>
        <p:spPr>
          <a:xfrm>
            <a:off x="5068824" y="3822621"/>
            <a:ext cx="6096000" cy="369332"/>
          </a:xfrm>
          <a:prstGeom prst="rect">
            <a:avLst/>
          </a:prstGeom>
        </p:spPr>
        <p:txBody>
          <a:bodyPr>
            <a:spAutoFit/>
          </a:bodyPr>
          <a:lstStyle/>
          <a:p>
            <a:r>
              <a:rPr lang="ru-RU" dirty="0"/>
              <a:t> </a:t>
            </a:r>
            <a:endParaRPr lang="ru-RU" i="1" dirty="0">
              <a:solidFill>
                <a:srgbClr val="C00000"/>
              </a:solidFill>
              <a:effectLst>
                <a:outerShdw blurRad="38100" dist="38100" dir="2700000" algn="tl">
                  <a:srgbClr val="000000">
                    <a:alpha val="43137"/>
                  </a:srgbClr>
                </a:outerShdw>
              </a:effectLst>
            </a:endParaRPr>
          </a:p>
        </p:txBody>
      </p:sp>
      <p:sp>
        <p:nvSpPr>
          <p:cNvPr id="7" name="Прямоугольник 6"/>
          <p:cNvSpPr/>
          <p:nvPr/>
        </p:nvSpPr>
        <p:spPr>
          <a:xfrm>
            <a:off x="-118872" y="-568749"/>
            <a:ext cx="12192000" cy="6740307"/>
          </a:xfrm>
          <a:prstGeom prst="rect">
            <a:avLst/>
          </a:prstGeom>
        </p:spPr>
        <p:txBody>
          <a:bodyPr wrap="square">
            <a:spAutoFit/>
          </a:bodyPr>
          <a:lstStyle/>
          <a:p>
            <a:r>
              <a:rPr lang="ru-RU" dirty="0"/>
              <a:t/>
            </a:r>
            <a:br>
              <a:rPr lang="ru-RU" dirty="0"/>
            </a:br>
            <a:r>
              <a:rPr lang="ru-RU" i="1" dirty="0" smtClean="0">
                <a:solidFill>
                  <a:srgbClr val="FFFF00"/>
                </a:solidFill>
                <a:effectLst>
                  <a:outerShdw blurRad="38100" dist="38100" dir="2700000" algn="tl">
                    <a:srgbClr val="000000">
                      <a:alpha val="43137"/>
                    </a:srgbClr>
                  </a:outerShdw>
                </a:effectLst>
                <a:latin typeface="Helvetica" panose="020B0604020202020204" pitchFamily="34" charset="0"/>
              </a:rPr>
              <a:t>В </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ту пору мы сдружились с генералом Геннадием Николаевичем Трошевым, боевым офицером, замечательным человеком. Встречались мы в Московском Английском клубе, где они с Люсей состояли в попечительском совете. Как-то Геннадий Николаевич с семьёй был у нас в гостях. Зашла речь о «Молитве». Поставили. После прослушивания возникла долгая пауза. «Ничего не понимаю. Я разберусь». Через несколько дней звонок. «А вы знаете, что эта песня «ходит» среди солдат? Её слушают, переписывают, исполняют в солдатских концертах! Я написал письмо, куда следует. Думаю, скоро получите ответ». Через несколько дней звонок от 1 канала. Юрий Викторович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Аксюта</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музыкальный продюсер. «Видел клип! Это потрясающе. Немедленно привозите!». И пошло-поехало.</a:t>
            </a:r>
            <a:r>
              <a:rPr lang="ru-RU" i="1" dirty="0">
                <a:solidFill>
                  <a:srgbClr val="FFFF00"/>
                </a:solidFill>
                <a:effectLst>
                  <a:outerShdw blurRad="38100" dist="38100" dir="2700000" algn="tl">
                    <a:srgbClr val="000000">
                      <a:alpha val="43137"/>
                    </a:srgbClr>
                  </a:outerShdw>
                </a:effectLst>
              </a:rPr>
              <a:t/>
            </a:r>
            <a:br>
              <a:rPr lang="ru-RU" i="1" dirty="0">
                <a:solidFill>
                  <a:srgbClr val="FFFF00"/>
                </a:solidFill>
                <a:effectLst>
                  <a:outerShdw blurRad="38100" dist="38100" dir="2700000" algn="tl">
                    <a:srgbClr val="000000">
                      <a:alpha val="43137"/>
                    </a:srgbClr>
                  </a:outerShdw>
                </a:effectLst>
              </a:rPr>
            </a:b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По-моему, это было в 2009 году ещё. Позвонил Сергей Станиславович Говорухин, кинорежиссёр, писатель, а главное, военный корреспондент, боевой журналист, побывавший в сражениях во многих горячих точках, получивший серьёзные ранения. «Наша организация ветеранов-инвалидов межрегиональных конфликтов «Рокада» очень просила бы Людмилу Марковну быть на нашем съезде. Её песня «Молитва» - наш неофициальный гимн. Все съезды мы открываем этой песней. В этот раз очень просили бы исполнить «вживую». Люся согласилось не раздумывая. Война очень многое для неё значила в жизни. Вышла на сцену, первые звуки вступления. Зал встал. Это картина у меня перед глазами возникает всегда, когда я слушаю «Молитву»: огромный зал с боевыми офицерами и солдатами, мужественными людьми, большинство из которых остались инвалидами, и хрупкая Люся, со сцены поющая им о свой материнской любви. Так круг замкнулся. </a:t>
            </a:r>
            <a:r>
              <a:rPr lang="ru-RU" i="1" dirty="0">
                <a:solidFill>
                  <a:srgbClr val="FFFF00"/>
                </a:solidFill>
                <a:effectLst>
                  <a:outerShdw blurRad="38100" dist="38100" dir="2700000" algn="tl">
                    <a:srgbClr val="000000">
                      <a:alpha val="43137"/>
                    </a:srgbClr>
                  </a:outerShdw>
                </a:effectLst>
              </a:rPr>
              <a:t/>
            </a:r>
            <a:br>
              <a:rPr lang="ru-RU" i="1" dirty="0">
                <a:solidFill>
                  <a:srgbClr val="FFFF00"/>
                </a:solidFill>
                <a:effectLst>
                  <a:outerShdw blurRad="38100" dist="38100" dir="2700000" algn="tl">
                    <a:srgbClr val="000000">
                      <a:alpha val="43137"/>
                    </a:srgbClr>
                  </a:outerShdw>
                </a:effectLst>
              </a:rPr>
            </a:b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Песня получилась со сложной биографией. Саши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rPr>
              <a:t>Адливанкина</a:t>
            </a:r>
            <a:r>
              <a:rPr lang="ru-RU" i="1" dirty="0">
                <a:solidFill>
                  <a:srgbClr val="FFFF00"/>
                </a:solidFill>
                <a:effectLst>
                  <a:outerShdw blurRad="38100" dist="38100" dir="2700000" algn="tl">
                    <a:srgbClr val="000000">
                      <a:alpha val="43137"/>
                    </a:srgbClr>
                  </a:outerShdw>
                </a:effectLst>
                <a:latin typeface="Helvetica" panose="020B0604020202020204" pitchFamily="34" charset="0"/>
              </a:rPr>
              <a:t>, взявшего на себя задачу во чтобы то ни стало сделать клип для своих детей; генерала Трошева, взявшего на себя задачу во чтобы то ни стало «разобраться и написать куда нужно»; Сергея Говорухина, во чтобы ты ни стало хотевшего, чтобы его боевые товарищи услышали Люсю «вживую»; Люси, непременно всегда доводившую до нужного результата важную работу – всех их больше нет с нами. Но осталась «Молитва», судьбу которой выстроили ОНИ".</a:t>
            </a:r>
            <a:endParaRPr lang="ru-RU"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648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859535" y="-630936"/>
            <a:ext cx="18022824" cy="8147304"/>
          </a:xfrm>
          <a:prstGeom prst="rect">
            <a:avLst/>
          </a:prstGeom>
        </p:spPr>
      </p:pic>
      <p:sp>
        <p:nvSpPr>
          <p:cNvPr id="5" name="TextBox 4"/>
          <p:cNvSpPr txBox="1"/>
          <p:nvPr/>
        </p:nvSpPr>
        <p:spPr>
          <a:xfrm>
            <a:off x="7379208" y="6163056"/>
            <a:ext cx="184731" cy="369332"/>
          </a:xfrm>
          <a:prstGeom prst="rect">
            <a:avLst/>
          </a:prstGeom>
          <a:noFill/>
        </p:spPr>
        <p:txBody>
          <a:bodyPr wrap="none" rtlCol="0">
            <a:spAutoFit/>
          </a:bodyPr>
          <a:lstStyle/>
          <a:p>
            <a:endParaRPr lang="ru-RU" dirty="0"/>
          </a:p>
        </p:txBody>
      </p:sp>
      <p:sp>
        <p:nvSpPr>
          <p:cNvPr id="6" name="TextBox 5"/>
          <p:cNvSpPr txBox="1"/>
          <p:nvPr/>
        </p:nvSpPr>
        <p:spPr>
          <a:xfrm>
            <a:off x="86230" y="-442984"/>
            <a:ext cx="10011074" cy="2585323"/>
          </a:xfrm>
          <a:prstGeom prst="rect">
            <a:avLst/>
          </a:prstGeom>
          <a:noFill/>
        </p:spPr>
        <p:txBody>
          <a:bodyPr wrap="none" rtlCol="0">
            <a:spAutoFit/>
          </a:bodyPr>
          <a:lstStyle/>
          <a:p>
            <a:r>
              <a:rPr lang="ru-RU" i="1" dirty="0">
                <a:solidFill>
                  <a:srgbClr val="C00000"/>
                </a:solidFill>
                <a:effectLst>
                  <a:outerShdw blurRad="38100" dist="38100" dir="2700000" algn="tl">
                    <a:srgbClr val="000000">
                      <a:alpha val="43137"/>
                    </a:srgbClr>
                  </a:outerShdw>
                </a:effectLst>
              </a:rPr>
              <a:t>Л. Гурченко исполняла песню «Молитва» с особым вдохновением, на сцене </a:t>
            </a:r>
            <a:endParaRPr lang="ru-RU" i="1" dirty="0" smtClean="0">
              <a:solidFill>
                <a:srgbClr val="C00000"/>
              </a:solidFill>
              <a:effectLst>
                <a:outerShdw blurRad="38100" dist="38100" dir="2700000" algn="tl">
                  <a:srgbClr val="000000">
                    <a:alpha val="43137"/>
                  </a:srgbClr>
                </a:outerShdw>
              </a:effectLst>
            </a:endParaRPr>
          </a:p>
          <a:p>
            <a:r>
              <a:rPr lang="ru-RU" i="1" dirty="0" smtClean="0">
                <a:solidFill>
                  <a:srgbClr val="C00000"/>
                </a:solidFill>
                <a:effectLst>
                  <a:outerShdw blurRad="38100" dist="38100" dir="2700000" algn="tl">
                    <a:srgbClr val="000000">
                      <a:alpha val="43137"/>
                    </a:srgbClr>
                  </a:outerShdw>
                </a:effectLst>
              </a:rPr>
              <a:t>было </a:t>
            </a:r>
            <a:r>
              <a:rPr lang="ru-RU" i="1" dirty="0">
                <a:solidFill>
                  <a:srgbClr val="C00000"/>
                </a:solidFill>
                <a:effectLst>
                  <a:outerShdw blurRad="38100" dist="38100" dir="2700000" algn="tl">
                    <a:srgbClr val="000000">
                      <a:alpha val="43137"/>
                    </a:srgbClr>
                  </a:outerShdw>
                </a:effectLst>
              </a:rPr>
              <a:t>видно, как она вкладывает свою душу в каждое слово, что вылетает из ее </a:t>
            </a:r>
            <a:endParaRPr lang="ru-RU" i="1" dirty="0" smtClean="0">
              <a:solidFill>
                <a:srgbClr val="C00000"/>
              </a:solidFill>
              <a:effectLst>
                <a:outerShdw blurRad="38100" dist="38100" dir="2700000" algn="tl">
                  <a:srgbClr val="000000">
                    <a:alpha val="43137"/>
                  </a:srgbClr>
                </a:outerShdw>
              </a:effectLst>
            </a:endParaRPr>
          </a:p>
          <a:p>
            <a:r>
              <a:rPr lang="ru-RU" i="1" dirty="0" smtClean="0">
                <a:solidFill>
                  <a:srgbClr val="C00000"/>
                </a:solidFill>
                <a:effectLst>
                  <a:outerShdw blurRad="38100" dist="38100" dir="2700000" algn="tl">
                    <a:srgbClr val="000000">
                      <a:alpha val="43137"/>
                    </a:srgbClr>
                  </a:outerShdw>
                </a:effectLst>
              </a:rPr>
              <a:t>уст</a:t>
            </a:r>
            <a:r>
              <a:rPr lang="ru-RU" i="1" dirty="0">
                <a:solidFill>
                  <a:srgbClr val="C00000"/>
                </a:solidFill>
                <a:effectLst>
                  <a:outerShdw blurRad="38100" dist="38100" dir="2700000" algn="tl">
                    <a:srgbClr val="000000">
                      <a:alpha val="43137"/>
                    </a:srgbClr>
                  </a:outerShdw>
                </a:effectLst>
              </a:rPr>
              <a:t>. Таким невероятным, душевным пением она зачаровала слушателя, который </a:t>
            </a:r>
            <a:endParaRPr lang="ru-RU" i="1" dirty="0" smtClean="0">
              <a:solidFill>
                <a:srgbClr val="C00000"/>
              </a:solidFill>
              <a:effectLst>
                <a:outerShdw blurRad="38100" dist="38100" dir="2700000" algn="tl">
                  <a:srgbClr val="000000">
                    <a:alpha val="43137"/>
                  </a:srgbClr>
                </a:outerShdw>
              </a:effectLst>
            </a:endParaRPr>
          </a:p>
          <a:p>
            <a:r>
              <a:rPr lang="ru-RU" i="1" dirty="0" smtClean="0">
                <a:solidFill>
                  <a:srgbClr val="C00000"/>
                </a:solidFill>
                <a:effectLst>
                  <a:outerShdw blurRad="38100" dist="38100" dir="2700000" algn="tl">
                    <a:srgbClr val="000000">
                      <a:alpha val="43137"/>
                    </a:srgbClr>
                  </a:outerShdw>
                </a:effectLst>
              </a:rPr>
              <a:t>испытывал </a:t>
            </a:r>
            <a:r>
              <a:rPr lang="ru-RU" i="1" dirty="0">
                <a:solidFill>
                  <a:srgbClr val="C00000"/>
                </a:solidFill>
                <a:effectLst>
                  <a:outerShdw blurRad="38100" dist="38100" dir="2700000" algn="tl">
                    <a:srgbClr val="000000">
                      <a:alpha val="43137"/>
                    </a:srgbClr>
                  </a:outerShdw>
                </a:effectLst>
              </a:rPr>
              <a:t>особенные эмоции и переживал все волнения вместе с артисткой. </a:t>
            </a:r>
            <a:endParaRPr lang="ru-RU" i="1" dirty="0" smtClean="0">
              <a:solidFill>
                <a:srgbClr val="C00000"/>
              </a:solidFill>
              <a:effectLst>
                <a:outerShdw blurRad="38100" dist="38100" dir="2700000" algn="tl">
                  <a:srgbClr val="000000">
                    <a:alpha val="43137"/>
                  </a:srgbClr>
                </a:outerShdw>
              </a:effectLst>
            </a:endParaRPr>
          </a:p>
          <a:p>
            <a:r>
              <a:rPr lang="ru-RU" i="1" dirty="0" smtClean="0">
                <a:solidFill>
                  <a:srgbClr val="C00000"/>
                </a:solidFill>
                <a:effectLst>
                  <a:outerShdw blurRad="38100" dist="38100" dir="2700000" algn="tl">
                    <a:srgbClr val="000000">
                      <a:alpha val="43137"/>
                    </a:srgbClr>
                  </a:outerShdw>
                </a:effectLst>
              </a:rPr>
              <a:t>Данный </a:t>
            </a:r>
            <a:r>
              <a:rPr lang="ru-RU" i="1" dirty="0">
                <a:solidFill>
                  <a:srgbClr val="C00000"/>
                </a:solidFill>
                <a:effectLst>
                  <a:outerShdw blurRad="38100" dist="38100" dir="2700000" algn="tl">
                    <a:srgbClr val="000000">
                      <a:alpha val="43137"/>
                    </a:srgbClr>
                  </a:outerShdw>
                </a:effectLst>
              </a:rPr>
              <a:t>текст песни был написан в 1996 году Анатолием </a:t>
            </a:r>
            <a:r>
              <a:rPr lang="ru-RU" i="1" dirty="0" err="1">
                <a:solidFill>
                  <a:srgbClr val="C00000"/>
                </a:solidFill>
                <a:effectLst>
                  <a:outerShdw blurRad="38100" dist="38100" dir="2700000" algn="tl">
                    <a:srgbClr val="000000">
                      <a:alpha val="43137"/>
                    </a:srgbClr>
                  </a:outerShdw>
                </a:effectLst>
              </a:rPr>
              <a:t>Доровских</a:t>
            </a:r>
            <a:r>
              <a:rPr lang="ru-RU" i="1" dirty="0">
                <a:solidFill>
                  <a:srgbClr val="C00000"/>
                </a:solidFill>
                <a:effectLst>
                  <a:outerShdw blurRad="38100" dist="38100" dir="2700000" algn="tl">
                    <a:srgbClr val="000000">
                      <a:alpha val="43137"/>
                    </a:srgbClr>
                  </a:outerShdw>
                </a:effectLst>
              </a:rPr>
              <a:t>. С тех пор </a:t>
            </a:r>
            <a:endParaRPr lang="ru-RU" i="1" dirty="0" smtClean="0">
              <a:solidFill>
                <a:srgbClr val="C00000"/>
              </a:solidFill>
              <a:effectLst>
                <a:outerShdw blurRad="38100" dist="38100" dir="2700000" algn="tl">
                  <a:srgbClr val="000000">
                    <a:alpha val="43137"/>
                  </a:srgbClr>
                </a:outerShdw>
              </a:effectLst>
            </a:endParaRPr>
          </a:p>
          <a:p>
            <a:r>
              <a:rPr lang="ru-RU" i="1" dirty="0" smtClean="0">
                <a:solidFill>
                  <a:srgbClr val="C00000"/>
                </a:solidFill>
                <a:effectLst>
                  <a:outerShdw blurRad="38100" dist="38100" dir="2700000" algn="tl">
                    <a:srgbClr val="000000">
                      <a:alpha val="43137"/>
                    </a:srgbClr>
                  </a:outerShdw>
                </a:effectLst>
              </a:rPr>
              <a:t>«</a:t>
            </a:r>
            <a:r>
              <a:rPr lang="ru-RU" i="1" dirty="0">
                <a:solidFill>
                  <a:srgbClr val="C00000"/>
                </a:solidFill>
                <a:effectLst>
                  <a:outerShdw blurRad="38100" dist="38100" dir="2700000" algn="tl">
                    <a:srgbClr val="000000">
                      <a:alpha val="43137"/>
                    </a:srgbClr>
                  </a:outerShdw>
                </a:effectLst>
              </a:rPr>
              <a:t>Молитва» стала гимном для всех матерей, чьи сыновья участвовали в афганской и </a:t>
            </a:r>
            <a:endParaRPr lang="ru-RU" i="1" dirty="0" smtClean="0">
              <a:solidFill>
                <a:srgbClr val="C00000"/>
              </a:solidFill>
              <a:effectLst>
                <a:outerShdw blurRad="38100" dist="38100" dir="2700000" algn="tl">
                  <a:srgbClr val="000000">
                    <a:alpha val="43137"/>
                  </a:srgbClr>
                </a:outerShdw>
              </a:effectLst>
            </a:endParaRPr>
          </a:p>
          <a:p>
            <a:r>
              <a:rPr lang="ru-RU" i="1" dirty="0" smtClean="0">
                <a:solidFill>
                  <a:srgbClr val="C00000"/>
                </a:solidFill>
                <a:effectLst>
                  <a:outerShdw blurRad="38100" dist="38100" dir="2700000" algn="tl">
                    <a:srgbClr val="000000">
                      <a:alpha val="43137"/>
                    </a:srgbClr>
                  </a:outerShdw>
                </a:effectLst>
              </a:rPr>
              <a:t>чеченских </a:t>
            </a:r>
            <a:r>
              <a:rPr lang="ru-RU" i="1" dirty="0">
                <a:solidFill>
                  <a:srgbClr val="C00000"/>
                </a:solidFill>
                <a:effectLst>
                  <a:outerShdw blurRad="38100" dist="38100" dir="2700000" algn="tl">
                    <a:srgbClr val="000000">
                      <a:alpha val="43137"/>
                    </a:srgbClr>
                  </a:outerShdw>
                </a:effectLst>
              </a:rPr>
              <a:t>войнах. Мы слушали эту песню с мамой .Она плакала. Я спросил ее</a:t>
            </a:r>
            <a:r>
              <a:rPr lang="ru-RU" i="1" dirty="0" smtClean="0">
                <a:solidFill>
                  <a:srgbClr val="C00000"/>
                </a:solidFill>
                <a:effectLst>
                  <a:outerShdw blurRad="38100" dist="38100" dir="2700000" algn="tl">
                    <a:srgbClr val="000000">
                      <a:alpha val="43137"/>
                    </a:srgbClr>
                  </a:outerShdw>
                </a:effectLst>
              </a:rPr>
              <a:t>,</a:t>
            </a:r>
          </a:p>
          <a:p>
            <a:r>
              <a:rPr lang="ru-RU" i="1" dirty="0" smtClean="0">
                <a:solidFill>
                  <a:srgbClr val="C00000"/>
                </a:solidFill>
                <a:effectLst>
                  <a:outerShdw blurRad="38100" dist="38100" dir="2700000" algn="tl">
                    <a:srgbClr val="000000">
                      <a:alpha val="43137"/>
                    </a:srgbClr>
                  </a:outerShdw>
                </a:effectLst>
              </a:rPr>
              <a:t> </a:t>
            </a:r>
            <a:r>
              <a:rPr lang="ru-RU" i="1" dirty="0">
                <a:solidFill>
                  <a:srgbClr val="C00000"/>
                </a:solidFill>
                <a:effectLst>
                  <a:outerShdw blurRad="38100" dist="38100" dir="2700000" algn="tl">
                    <a:srgbClr val="000000">
                      <a:alpha val="43137"/>
                    </a:srgbClr>
                  </a:outerShdw>
                </a:effectLst>
              </a:rPr>
              <a:t>«почему?»</a:t>
            </a:r>
            <a:br>
              <a:rPr lang="ru-RU" i="1" dirty="0">
                <a:solidFill>
                  <a:srgbClr val="C00000"/>
                </a:solidFill>
                <a:effectLst>
                  <a:outerShdw blurRad="38100" dist="38100" dir="2700000" algn="tl">
                    <a:srgbClr val="000000">
                      <a:alpha val="43137"/>
                    </a:srgbClr>
                  </a:outerShdw>
                </a:effectLst>
              </a:rPr>
            </a:br>
            <a:endParaRPr lang="ru-RU" i="1" dirty="0">
              <a:solidFill>
                <a:srgbClr val="C00000"/>
              </a:solidFill>
              <a:effectLst>
                <a:outerShdw blurRad="38100" dist="38100" dir="2700000" algn="tl">
                  <a:srgbClr val="000000">
                    <a:alpha val="43137"/>
                  </a:srgbClr>
                </a:outerShdw>
              </a:effectLst>
            </a:endParaRPr>
          </a:p>
        </p:txBody>
      </p:sp>
      <p:sp>
        <p:nvSpPr>
          <p:cNvPr id="7" name="Прямоугольник 6"/>
          <p:cNvSpPr/>
          <p:nvPr/>
        </p:nvSpPr>
        <p:spPr>
          <a:xfrm>
            <a:off x="725424" y="2330291"/>
            <a:ext cx="6096000" cy="2269467"/>
          </a:xfrm>
          <a:prstGeom prst="rect">
            <a:avLst/>
          </a:prstGeom>
        </p:spPr>
        <p:txBody>
          <a:bodyPr>
            <a:spAutoFit/>
          </a:bodyPr>
          <a:lstStyle/>
          <a:p>
            <a:pPr marL="342900" indent="-342900">
              <a:lnSpc>
                <a:spcPct val="107000"/>
              </a:lnSpc>
              <a:spcAft>
                <a:spcPts val="800"/>
              </a:spcAft>
              <a:buSzPts val="1000"/>
              <a:buFont typeface="Symbol" panose="05050102010706020507" pitchFamily="18" charset="2"/>
              <a:buChar char=""/>
              <a:tabLst>
                <a:tab pos="457200" algn="l"/>
              </a:tabLst>
            </a:pPr>
            <a:r>
              <a:rPr lang="ru-RU" i="1" dirty="0">
                <a:solidFill>
                  <a:srgbClr val="C00000"/>
                </a:solidFill>
                <a:effectLst>
                  <a:outerShdw blurRad="38100" dist="38100" dir="2700000" algn="tl">
                    <a:srgbClr val="000000">
                      <a:alpha val="43137"/>
                    </a:srgbClr>
                  </a:outerShdw>
                </a:effectLst>
              </a:rPr>
              <a:t>« </a:t>
            </a:r>
            <a:r>
              <a:rPr lang="ru-RU" i="1" dirty="0" smtClean="0">
                <a:solidFill>
                  <a:srgbClr val="C00000"/>
                </a:solidFill>
                <a:effectLst>
                  <a:outerShdw blurRad="38100" dist="38100" dir="2700000" algn="tl">
                    <a:srgbClr val="000000">
                      <a:alpha val="43137"/>
                    </a:srgbClr>
                  </a:outerShdw>
                </a:effectLst>
              </a:rPr>
              <a:t>-Потому </a:t>
            </a:r>
            <a:r>
              <a:rPr lang="ru-RU" i="1" dirty="0">
                <a:solidFill>
                  <a:srgbClr val="C00000"/>
                </a:solidFill>
                <a:effectLst>
                  <a:outerShdw blurRad="38100" dist="38100" dir="2700000" algn="tl">
                    <a:srgbClr val="000000">
                      <a:alpha val="43137"/>
                    </a:srgbClr>
                  </a:outerShdw>
                </a:effectLst>
              </a:rPr>
              <a:t>что у меня есть сын….или , потому что….наши сыновья….наши соотечественники не вернулись с </a:t>
            </a:r>
            <a:r>
              <a:rPr lang="ru-RU" i="1" dirty="0" err="1">
                <a:solidFill>
                  <a:srgbClr val="C00000"/>
                </a:solidFill>
                <a:effectLst>
                  <a:outerShdw blurRad="38100" dist="38100" dir="2700000" algn="tl">
                    <a:srgbClr val="000000">
                      <a:alpha val="43137"/>
                    </a:srgbClr>
                  </a:outerShdw>
                </a:effectLst>
              </a:rPr>
              <a:t>Афгана</a:t>
            </a:r>
            <a:r>
              <a:rPr lang="ru-RU" i="1" dirty="0">
                <a:solidFill>
                  <a:srgbClr val="C00000"/>
                </a:solidFill>
                <a:effectLst>
                  <a:outerShdw blurRad="38100" dist="38100" dir="2700000" algn="tl">
                    <a:srgbClr val="000000">
                      <a:alpha val="43137"/>
                    </a:srgbClr>
                  </a:outerShdw>
                </a:effectLst>
              </a:rPr>
              <a:t>….. </a:t>
            </a:r>
            <a:r>
              <a:rPr lang="ru-RU" i="1" dirty="0" err="1" smtClean="0">
                <a:solidFill>
                  <a:srgbClr val="C00000"/>
                </a:solidFill>
                <a:effectLst>
                  <a:outerShdw blurRad="38100" dist="38100" dir="2700000" algn="tl">
                    <a:srgbClr val="000000">
                      <a:alpha val="43137"/>
                    </a:srgbClr>
                  </a:outerShdw>
                </a:effectLst>
              </a:rPr>
              <a:t>сЧечни</a:t>
            </a:r>
            <a:r>
              <a:rPr lang="ru-RU" i="1" dirty="0">
                <a:solidFill>
                  <a:srgbClr val="C00000"/>
                </a:solidFill>
                <a:effectLst>
                  <a:outerShdw blurRad="38100" dist="38100" dir="2700000" algn="tl">
                    <a:srgbClr val="000000">
                      <a:alpha val="43137"/>
                    </a:srgbClr>
                  </a:outerShdw>
                </a:effectLst>
              </a:rPr>
              <a:t>, а некоторые каким-то образом оказались в лагере террористов</a:t>
            </a:r>
            <a:r>
              <a:rPr lang="ru-RU" i="1" dirty="0" smtClean="0">
                <a:solidFill>
                  <a:srgbClr val="C00000"/>
                </a:solidFill>
                <a:effectLst>
                  <a:outerShdw blurRad="38100" dist="38100" dir="2700000" algn="tl">
                    <a:srgbClr val="000000">
                      <a:alpha val="43137"/>
                    </a:srgbClr>
                  </a:outerShdw>
                </a:effectLst>
              </a:rPr>
              <a:t>….., потому что мне хочется ,чтобы ты был всегда счастлив!»</a:t>
            </a:r>
            <a:endParaRPr lang="ru-RU" i="1" dirty="0">
              <a:solidFill>
                <a:srgbClr val="C00000"/>
              </a:solidFill>
              <a:effectLst>
                <a:outerShdw blurRad="38100" dist="38100" dir="2700000" algn="tl">
                  <a:srgbClr val="000000">
                    <a:alpha val="43137"/>
                  </a:srgbClr>
                </a:outerShdw>
              </a:effectLst>
            </a:endParaRPr>
          </a:p>
          <a:p>
            <a:pPr lvl="0">
              <a:lnSpc>
                <a:spcPct val="107000"/>
              </a:lnSpc>
              <a:spcAft>
                <a:spcPts val="800"/>
              </a:spcAft>
              <a:buSzPts val="1000"/>
              <a:tabLst>
                <a:tab pos="457200" algn="l"/>
              </a:tabLst>
            </a:pPr>
            <a:endParaRPr lang="ru-RU" dirty="0"/>
          </a:p>
        </p:txBody>
      </p:sp>
    </p:spTree>
    <p:extLst>
      <p:ext uri="{BB962C8B-B14F-4D97-AF65-F5344CB8AC3E}">
        <p14:creationId xmlns:p14="http://schemas.microsoft.com/office/powerpoint/2010/main" val="354607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0"/>
            <a:ext cx="12192000" cy="6942966"/>
          </a:xfrm>
          <a:prstGeom prst="rect">
            <a:avLst/>
          </a:prstGeom>
        </p:spPr>
      </p:pic>
      <p:sp>
        <p:nvSpPr>
          <p:cNvPr id="5" name="TextBox 4"/>
          <p:cNvSpPr txBox="1"/>
          <p:nvPr/>
        </p:nvSpPr>
        <p:spPr>
          <a:xfrm>
            <a:off x="2201034" y="1262358"/>
            <a:ext cx="7705956" cy="1200329"/>
          </a:xfrm>
          <a:prstGeom prst="rect">
            <a:avLst/>
          </a:prstGeom>
          <a:noFill/>
        </p:spPr>
        <p:txBody>
          <a:bodyPr wrap="none" rtlCol="0">
            <a:spAutoFit/>
          </a:bodyPr>
          <a:lstStyle/>
          <a:p>
            <a:r>
              <a:rPr lang="ru-RU" sz="7200" b="1" i="1" dirty="0" smtClean="0">
                <a:effectLst>
                  <a:outerShdw blurRad="38100" dist="38100" dir="2700000" algn="tl">
                    <a:srgbClr val="000000">
                      <a:alpha val="43137"/>
                    </a:srgbClr>
                  </a:outerShdw>
                </a:effectLst>
              </a:rPr>
              <a:t>Верните память</a:t>
            </a:r>
            <a:endParaRPr lang="ru-RU" sz="7200" b="1" i="1" dirty="0">
              <a:effectLst>
                <a:outerShdw blurRad="38100" dist="38100" dir="2700000" algn="tl">
                  <a:srgbClr val="000000">
                    <a:alpha val="43137"/>
                  </a:srgbClr>
                </a:outerShdw>
              </a:effectLst>
            </a:endParaRPr>
          </a:p>
        </p:txBody>
      </p:sp>
      <p:sp>
        <p:nvSpPr>
          <p:cNvPr id="6" name="TextBox 5"/>
          <p:cNvSpPr txBox="1"/>
          <p:nvPr/>
        </p:nvSpPr>
        <p:spPr>
          <a:xfrm>
            <a:off x="6636448" y="4903425"/>
            <a:ext cx="4567276" cy="707886"/>
          </a:xfrm>
          <a:prstGeom prst="rect">
            <a:avLst/>
          </a:prstGeom>
          <a:noFill/>
        </p:spPr>
        <p:txBody>
          <a:bodyPr wrap="none" rtlCol="0">
            <a:spAutoFit/>
          </a:bodyPr>
          <a:lstStyle/>
          <a:p>
            <a:r>
              <a:rPr lang="ru-RU" sz="4000" i="1" dirty="0">
                <a:effectLst>
                  <a:outerShdw blurRad="38100" dist="38100" dir="2700000" algn="tl">
                    <a:srgbClr val="000000">
                      <a:alpha val="43137"/>
                    </a:srgbClr>
                  </a:outerShdw>
                </a:effectLst>
              </a:rPr>
              <a:t>Мария Захарова</a:t>
            </a:r>
          </a:p>
        </p:txBody>
      </p:sp>
    </p:spTree>
    <p:extLst>
      <p:ext uri="{BB962C8B-B14F-4D97-AF65-F5344CB8AC3E}">
        <p14:creationId xmlns:p14="http://schemas.microsoft.com/office/powerpoint/2010/main" val="30676278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166872" y="-1714500"/>
            <a:ext cx="18288000" cy="10287000"/>
          </a:xfrm>
          <a:prstGeom prst="rect">
            <a:avLst/>
          </a:prstGeom>
        </p:spPr>
      </p:pic>
      <p:sp>
        <p:nvSpPr>
          <p:cNvPr id="2" name="Заголовок 1"/>
          <p:cNvSpPr>
            <a:spLocks noGrp="1"/>
          </p:cNvSpPr>
          <p:nvPr>
            <p:ph type="title"/>
          </p:nvPr>
        </p:nvSpPr>
        <p:spPr>
          <a:xfrm>
            <a:off x="14081760" y="764373"/>
            <a:ext cx="804672" cy="1293028"/>
          </a:xfrm>
        </p:spPr>
        <p:txBody>
          <a:bodyPr/>
          <a:lstStyle/>
          <a:p>
            <a:endParaRPr lang="ru-RU"/>
          </a:p>
        </p:txBody>
      </p:sp>
      <p:sp>
        <p:nvSpPr>
          <p:cNvPr id="3" name="Объект 2"/>
          <p:cNvSpPr>
            <a:spLocks noGrp="1"/>
          </p:cNvSpPr>
          <p:nvPr>
            <p:ph idx="1"/>
          </p:nvPr>
        </p:nvSpPr>
        <p:spPr>
          <a:xfrm>
            <a:off x="502920" y="590002"/>
            <a:ext cx="10820400" cy="5677996"/>
          </a:xfrm>
        </p:spPr>
        <p:txBody>
          <a:bodyPr>
            <a:normAutofit/>
          </a:bodyPr>
          <a:lstStyle/>
          <a:p>
            <a:r>
              <a:rPr lang="ru-RU" i="1" dirty="0">
                <a:effectLst>
                  <a:outerShdw blurRad="38100" dist="38100" dir="2700000" algn="tl">
                    <a:srgbClr val="000000">
                      <a:alpha val="43137"/>
                    </a:srgbClr>
                  </a:outerShdw>
                </a:effectLst>
              </a:rPr>
              <a:t>“Верните память,</a:t>
            </a:r>
            <a:br>
              <a:rPr lang="ru-RU" i="1" dirty="0">
                <a:effectLst>
                  <a:outerShdw blurRad="38100" dist="38100" dir="2700000" algn="tl">
                    <a:srgbClr val="000000">
                      <a:alpha val="43137"/>
                    </a:srgbClr>
                  </a:outerShdw>
                </a:effectLst>
              </a:rPr>
            </a:br>
            <a:r>
              <a:rPr lang="ru-RU" i="1" dirty="0">
                <a:effectLst>
                  <a:outerShdw blurRad="38100" dist="38100" dir="2700000" algn="tl">
                    <a:srgbClr val="000000">
                      <a:alpha val="43137"/>
                    </a:srgbClr>
                  </a:outerShdw>
                </a:effectLst>
              </a:rPr>
              <a:t>Вернитесь сами,</a:t>
            </a:r>
            <a:br>
              <a:rPr lang="ru-RU" i="1" dirty="0">
                <a:effectLst>
                  <a:outerShdw blurRad="38100" dist="38100" dir="2700000" algn="tl">
                    <a:srgbClr val="000000">
                      <a:alpha val="43137"/>
                    </a:srgbClr>
                  </a:outerShdw>
                </a:effectLst>
              </a:rPr>
            </a:br>
            <a:r>
              <a:rPr lang="ru-RU" i="1" dirty="0">
                <a:effectLst>
                  <a:outerShdw blurRad="38100" dist="38100" dir="2700000" algn="tl">
                    <a:srgbClr val="000000">
                      <a:alpha val="43137"/>
                    </a:srgbClr>
                  </a:outerShdw>
                </a:effectLst>
              </a:rPr>
              <a:t>Я отмолю вас всех слезами.</a:t>
            </a:r>
            <a:br>
              <a:rPr lang="ru-RU" i="1" dirty="0">
                <a:effectLst>
                  <a:outerShdw blurRad="38100" dist="38100" dir="2700000" algn="tl">
                    <a:srgbClr val="000000">
                      <a:alpha val="43137"/>
                    </a:srgbClr>
                  </a:outerShdw>
                </a:effectLst>
              </a:rPr>
            </a:br>
            <a:r>
              <a:rPr lang="ru-RU" i="1" dirty="0">
                <a:effectLst>
                  <a:outerShdw blurRad="38100" dist="38100" dir="2700000" algn="tl">
                    <a:srgbClr val="000000">
                      <a:alpha val="43137"/>
                    </a:srgbClr>
                  </a:outerShdw>
                </a:effectLst>
              </a:rPr>
              <a:t>Земля и небо</a:t>
            </a:r>
            <a:br>
              <a:rPr lang="ru-RU" i="1" dirty="0">
                <a:effectLst>
                  <a:outerShdw blurRad="38100" dist="38100" dir="2700000" algn="tl">
                    <a:srgbClr val="000000">
                      <a:alpha val="43137"/>
                    </a:srgbClr>
                  </a:outerShdw>
                </a:effectLst>
              </a:rPr>
            </a:br>
            <a:r>
              <a:rPr lang="ru-RU" i="1" dirty="0">
                <a:effectLst>
                  <a:outerShdw blurRad="38100" dist="38100" dir="2700000" algn="tl">
                    <a:srgbClr val="000000">
                      <a:alpha val="43137"/>
                    </a:srgbClr>
                  </a:outerShdw>
                </a:effectLst>
              </a:rPr>
              <a:t>Слились навечно.</a:t>
            </a:r>
            <a:br>
              <a:rPr lang="ru-RU" i="1" dirty="0">
                <a:effectLst>
                  <a:outerShdw blurRad="38100" dist="38100" dir="2700000" algn="tl">
                    <a:srgbClr val="000000">
                      <a:alpha val="43137"/>
                    </a:srgbClr>
                  </a:outerShdw>
                </a:effectLst>
              </a:rPr>
            </a:br>
            <a:r>
              <a:rPr lang="ru-RU" i="1" dirty="0">
                <a:effectLst>
                  <a:outerShdw blurRad="38100" dist="38100" dir="2700000" algn="tl">
                    <a:srgbClr val="000000">
                      <a:alpha val="43137"/>
                    </a:srgbClr>
                  </a:outerShdw>
                </a:effectLst>
              </a:rPr>
              <a:t>Как это больно, бесчеловечно”</a:t>
            </a:r>
          </a:p>
          <a:p>
            <a:r>
              <a:rPr lang="ru-RU" i="1" dirty="0">
                <a:effectLst>
                  <a:outerShdw blurRad="38100" dist="38100" dir="2700000" algn="tl">
                    <a:srgbClr val="000000">
                      <a:alpha val="43137"/>
                    </a:srgbClr>
                  </a:outerShdw>
                </a:effectLst>
              </a:rPr>
              <a:t>Такими словами был открыт Московский международный кинофестиваль 22 июня.</a:t>
            </a:r>
            <a:br>
              <a:rPr lang="ru-RU" i="1" dirty="0">
                <a:effectLst>
                  <a:outerShdw blurRad="38100" dist="38100" dir="2700000" algn="tl">
                    <a:srgbClr val="000000">
                      <a:alpha val="43137"/>
                    </a:srgbClr>
                  </a:outerShdw>
                </a:effectLst>
              </a:rPr>
            </a:br>
            <a:r>
              <a:rPr lang="ru-RU" i="1" dirty="0">
                <a:effectLst>
                  <a:outerShdw blurRad="38100" dist="38100" dir="2700000" algn="tl">
                    <a:srgbClr val="000000">
                      <a:alpha val="43137"/>
                    </a:srgbClr>
                  </a:outerShdw>
                </a:effectLst>
              </a:rPr>
              <a:t>Исполнила эти строчки </a:t>
            </a:r>
            <a:r>
              <a:rPr lang="ru-RU" i="1" dirty="0" err="1">
                <a:effectLst>
                  <a:outerShdw blurRad="38100" dist="38100" dir="2700000" algn="tl">
                    <a:srgbClr val="000000">
                      <a:alpha val="43137"/>
                    </a:srgbClr>
                  </a:outerShdw>
                </a:effectLst>
              </a:rPr>
              <a:t>Наргиз</a:t>
            </a:r>
            <a:r>
              <a:rPr lang="ru-RU" i="1" dirty="0">
                <a:effectLst>
                  <a:outerShdw blurRad="38100" dist="38100" dir="2700000" algn="tl">
                    <a:srgbClr val="000000">
                      <a:alpha val="43137"/>
                    </a:srgbClr>
                  </a:outerShdw>
                </a:effectLst>
              </a:rPr>
              <a:t>, презентовав свою новую песню “Верните память”.</a:t>
            </a:r>
          </a:p>
          <a:p>
            <a:r>
              <a:rPr lang="ru-RU" i="1" dirty="0">
                <a:effectLst>
                  <a:outerShdw blurRad="38100" dist="38100" dir="2700000" algn="tl">
                    <a:srgbClr val="000000">
                      <a:alpha val="43137"/>
                    </a:srgbClr>
                  </a:outerShdw>
                </a:effectLst>
              </a:rPr>
              <a:t>Несмотря на то, что песня </a:t>
            </a:r>
            <a:r>
              <a:rPr lang="ru-RU" i="1" dirty="0" err="1">
                <a:effectLst>
                  <a:outerShdw blurRad="38100" dist="38100" dir="2700000" algn="tl">
                    <a:srgbClr val="000000">
                      <a:alpha val="43137"/>
                    </a:srgbClr>
                  </a:outerShdw>
                </a:effectLst>
              </a:rPr>
              <a:t>Наргиз</a:t>
            </a:r>
            <a:r>
              <a:rPr lang="ru-RU" i="1" dirty="0">
                <a:effectLst>
                  <a:outerShdw blurRad="38100" dist="38100" dir="2700000" algn="tl">
                    <a:srgbClr val="000000">
                      <a:alpha val="43137"/>
                    </a:srgbClr>
                  </a:outerShdw>
                </a:effectLst>
              </a:rPr>
              <a:t> никак не связана с кино, выбрана она была для открытия кинофестиваля не случайно.</a:t>
            </a:r>
          </a:p>
          <a:p>
            <a:r>
              <a:rPr lang="ru-RU" i="1" dirty="0">
                <a:effectLst>
                  <a:outerShdw blurRad="38100" dist="38100" dir="2700000" algn="tl">
                    <a:srgbClr val="000000">
                      <a:alpha val="43137"/>
                    </a:srgbClr>
                  </a:outerShdw>
                </a:effectLst>
              </a:rPr>
              <a:t>22 июня один из особенных дней — День памяти и скорби, когда вся наша страна вспоминает погибших когда-либо за Родину. И именно поэтому данная песня была выбрана для исполнения в рамках Московского кинофестиваля.</a:t>
            </a:r>
          </a:p>
        </p:txBody>
      </p:sp>
    </p:spTree>
    <p:extLst>
      <p:ext uri="{BB962C8B-B14F-4D97-AF65-F5344CB8AC3E}">
        <p14:creationId xmlns:p14="http://schemas.microsoft.com/office/powerpoint/2010/main" val="3353192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48000" y="-1714500"/>
            <a:ext cx="18288000" cy="10287000"/>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5800" y="206734"/>
            <a:ext cx="10820400" cy="6011951"/>
          </a:xfrm>
        </p:spPr>
        <p:txBody>
          <a:bodyPr>
            <a:normAutofit/>
          </a:bodyPr>
          <a:lstStyle/>
          <a:p>
            <a:r>
              <a:rPr lang="ru-RU" dirty="0"/>
              <a:t>Автором песни “Верните память” выступила Мария Захарова — Официальный представитель Министерства иностранных дел РФ, посвятив слова и мелодию российским участникам военных событий в Сирии, на протяжении уже нескольких лет сражающихся с международным терроризмом.</a:t>
            </a:r>
          </a:p>
          <a:p>
            <a:r>
              <a:rPr lang="ru-RU" dirty="0"/>
              <a:t>Мария Захарова поделилась историей создания песни: “Когда читаешь о подвигах наших предков в книгах — понимаешь и осознаёшь. Но когда современники, твои сверстники отдают жизнь в тот самый момент, когда ты наслаждаешься мирной жизнью, и делают это именно для того, чтобы мы могли это делать, сложно оставаться в стороне. После трагедии с российским самолётом в Сирии, предательски сбитым в 2015 г., в душе что-то перевернулось. Трагедия стала общей и моей личной. Пришел текст и мелодия. Я опубликовала стихи в своих социальных сетях и получила много комментариев о том, что это не просто стихи, это песня и её нужно записывать на студии — как будто люди почувствовали. Но после того, когда я получила очень искреннее письмо от совершенно незнакомой женщины — Марал </a:t>
            </a:r>
            <a:r>
              <a:rPr lang="ru-RU" dirty="0" err="1"/>
              <a:t>Якшиевой</a:t>
            </a:r>
            <a:r>
              <a:rPr lang="ru-RU" dirty="0"/>
              <a:t>, которая сказала, что такая песня нужна, что она необходима, я решилась, вместе с ней записали «</a:t>
            </a:r>
            <a:r>
              <a:rPr lang="ru-RU" dirty="0" err="1"/>
              <a:t>демо</a:t>
            </a:r>
            <a:r>
              <a:rPr lang="ru-RU" dirty="0"/>
              <a:t>». Потом я </a:t>
            </a:r>
            <a:r>
              <a:rPr lang="ru-RU" dirty="0">
                <a:solidFill>
                  <a:srgbClr val="FFFF00"/>
                </a:solidFill>
              </a:rPr>
              <a:t>рассказала об этой истории Максиму Фадееву. </a:t>
            </a:r>
          </a:p>
        </p:txBody>
      </p:sp>
    </p:spTree>
    <p:extLst>
      <p:ext uri="{BB962C8B-B14F-4D97-AF65-F5344CB8AC3E}">
        <p14:creationId xmlns:p14="http://schemas.microsoft.com/office/powerpoint/2010/main" val="1274720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148584" y="-1659636"/>
            <a:ext cx="18288000" cy="10287000"/>
          </a:xfrm>
          <a:prstGeom prst="rect">
            <a:avLst/>
          </a:prstGeom>
        </p:spPr>
      </p:pic>
      <p:sp>
        <p:nvSpPr>
          <p:cNvPr id="2" name="Заголовок 1"/>
          <p:cNvSpPr>
            <a:spLocks noGrp="1"/>
          </p:cNvSpPr>
          <p:nvPr>
            <p:ph type="title"/>
          </p:nvPr>
        </p:nvSpPr>
        <p:spPr>
          <a:xfrm>
            <a:off x="13139928" y="764373"/>
            <a:ext cx="2200656" cy="1293028"/>
          </a:xfrm>
        </p:spPr>
        <p:txBody>
          <a:bodyPr/>
          <a:lstStyle/>
          <a:p>
            <a:endParaRPr lang="ru-RU" dirty="0"/>
          </a:p>
        </p:txBody>
      </p:sp>
      <p:sp>
        <p:nvSpPr>
          <p:cNvPr id="3" name="Объект 2"/>
          <p:cNvSpPr>
            <a:spLocks noGrp="1"/>
          </p:cNvSpPr>
          <p:nvPr>
            <p:ph idx="1"/>
          </p:nvPr>
        </p:nvSpPr>
        <p:spPr>
          <a:xfrm>
            <a:off x="740664" y="233784"/>
            <a:ext cx="10820400" cy="5805217"/>
          </a:xfrm>
        </p:spPr>
        <p:txBody>
          <a:bodyPr/>
          <a:lstStyle/>
          <a:p>
            <a:r>
              <a:rPr lang="ru-RU" i="1" dirty="0">
                <a:effectLst>
                  <a:outerShdw blurRad="38100" dist="38100" dir="2700000" algn="tl">
                    <a:srgbClr val="000000">
                      <a:alpha val="43137"/>
                    </a:srgbClr>
                  </a:outerShdw>
                </a:effectLst>
              </a:rPr>
              <a:t>Послушав песню, он предложил записать её профессионально и сказал, что лучше </a:t>
            </a:r>
            <a:r>
              <a:rPr lang="ru-RU" i="1" dirty="0" err="1">
                <a:effectLst>
                  <a:outerShdw blurRad="38100" dist="38100" dir="2700000" algn="tl">
                    <a:srgbClr val="000000">
                      <a:alpha val="43137"/>
                    </a:srgbClr>
                  </a:outerShdw>
                </a:effectLst>
              </a:rPr>
              <a:t>Наргиз</a:t>
            </a:r>
            <a:r>
              <a:rPr lang="ru-RU" i="1" dirty="0">
                <a:effectLst>
                  <a:outerShdw blurRad="38100" dist="38100" dir="2700000" algn="tl">
                    <a:srgbClr val="000000">
                      <a:alpha val="43137"/>
                    </a:srgbClr>
                  </a:outerShdw>
                </a:effectLst>
              </a:rPr>
              <a:t> её никто не исполнит. То, как ее спела </a:t>
            </a:r>
            <a:r>
              <a:rPr lang="ru-RU" i="1" dirty="0" err="1">
                <a:effectLst>
                  <a:outerShdw blurRad="38100" dist="38100" dir="2700000" algn="tl">
                    <a:srgbClr val="000000">
                      <a:alpha val="43137"/>
                    </a:srgbClr>
                  </a:outerShdw>
                </a:effectLst>
              </a:rPr>
              <a:t>Наргиз</a:t>
            </a:r>
            <a:r>
              <a:rPr lang="ru-RU" i="1" dirty="0">
                <a:effectLst>
                  <a:outerShdw blurRad="38100" dist="38100" dir="2700000" algn="tl">
                    <a:srgbClr val="000000">
                      <a:alpha val="43137"/>
                    </a:srgbClr>
                  </a:outerShdw>
                </a:effectLst>
              </a:rPr>
              <a:t>, меня поразило: проникновенно, пропустив через своё сердце… Ей удалось передать то, что эта боль и общая, и каждого из нас. Никита Сергеевич Михалков предложил именно этой композицией открывать Московский международный кинофестиваль в честь Дня памяти и скорби. Я всегда буду помнить о том, какая большая честь мне была оказана Максом Фадеевым, </a:t>
            </a:r>
            <a:r>
              <a:rPr lang="ru-RU" i="1" dirty="0" err="1">
                <a:effectLst>
                  <a:outerShdw blurRad="38100" dist="38100" dir="2700000" algn="tl">
                    <a:srgbClr val="000000">
                      <a:alpha val="43137"/>
                    </a:srgbClr>
                  </a:outerShdw>
                </a:effectLst>
              </a:rPr>
              <a:t>Наргиз</a:t>
            </a:r>
            <a:r>
              <a:rPr lang="ru-RU" i="1" dirty="0">
                <a:effectLst>
                  <a:outerShdw blurRad="38100" dist="38100" dir="2700000" algn="tl">
                    <a:srgbClr val="000000">
                      <a:alpha val="43137"/>
                    </a:srgbClr>
                  </a:outerShdw>
                </a:effectLst>
              </a:rPr>
              <a:t>, Никитой Сергеевичем Михалковым и, главное, теми совершенно незнакомыми мне людьми, которые настояли пройти этот путь до конца”.</a:t>
            </a:r>
          </a:p>
          <a:p>
            <a:r>
              <a:rPr lang="ru-RU" i="1" dirty="0">
                <a:effectLst>
                  <a:outerShdw blurRad="38100" dist="38100" dir="2700000" algn="tl">
                    <a:srgbClr val="000000">
                      <a:alpha val="43137"/>
                    </a:srgbClr>
                  </a:outerShdw>
                </a:effectLst>
              </a:rPr>
              <a:t>“Верните память” — непростое произведение, глубоко пережитое автором. Передо мной встала нелёгкая задача, справиться с которой мне выпала великая честь. Я бесконечно благодарна Марии и Максиму за доверие и веру в мои силы, исполнить это произведение, в знаменательную дату чествования памяти” — прокомментировала </a:t>
            </a:r>
            <a:r>
              <a:rPr lang="ru-RU" i="1" dirty="0" err="1">
                <a:effectLst>
                  <a:outerShdw blurRad="38100" dist="38100" dir="2700000" algn="tl">
                    <a:srgbClr val="000000">
                      <a:alpha val="43137"/>
                    </a:srgbClr>
                  </a:outerShdw>
                </a:effectLst>
              </a:rPr>
              <a:t>Наргиз</a:t>
            </a:r>
            <a:r>
              <a:rPr lang="ru-RU" i="1" dirty="0">
                <a:effectLst>
                  <a:outerShdw blurRad="38100" dist="38100" dir="2700000" algn="tl">
                    <a:srgbClr val="000000">
                      <a:alpha val="43137"/>
                    </a:srgbClr>
                  </a:outerShdw>
                </a:effectLst>
              </a:rPr>
              <a:t>.</a:t>
            </a:r>
          </a:p>
          <a:p>
            <a:endParaRPr lang="ru-RU" dirty="0"/>
          </a:p>
        </p:txBody>
      </p:sp>
    </p:spTree>
    <p:extLst>
      <p:ext uri="{BB962C8B-B14F-4D97-AF65-F5344CB8AC3E}">
        <p14:creationId xmlns:p14="http://schemas.microsoft.com/office/powerpoint/2010/main" val="9957403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p:txBody>
          <a:bodyPr/>
          <a:lstStyle/>
          <a:p>
            <a:endParaRPr lang="ru-RU"/>
          </a:p>
        </p:txBody>
      </p:sp>
      <p:sp>
        <p:nvSpPr>
          <p:cNvPr id="5" name="TextBox 4"/>
          <p:cNvSpPr txBox="1"/>
          <p:nvPr/>
        </p:nvSpPr>
        <p:spPr>
          <a:xfrm>
            <a:off x="1145762" y="827643"/>
            <a:ext cx="3579826" cy="1015663"/>
          </a:xfrm>
          <a:prstGeom prst="rect">
            <a:avLst/>
          </a:prstGeom>
          <a:noFill/>
        </p:spPr>
        <p:txBody>
          <a:bodyPr wrap="none" rtlCol="0">
            <a:spAutoFit/>
          </a:bodyPr>
          <a:lstStyle/>
          <a:p>
            <a:r>
              <a:rPr lang="ru-RU" sz="6000" b="1" i="1" dirty="0" smtClean="0">
                <a:effectLst>
                  <a:outerShdw blurRad="38100" dist="38100" dir="2700000" algn="tl">
                    <a:srgbClr val="000000">
                      <a:alpha val="43137"/>
                    </a:srgbClr>
                  </a:outerShdw>
                </a:effectLst>
              </a:rPr>
              <a:t>журавли</a:t>
            </a:r>
            <a:endParaRPr lang="ru-RU" sz="6000" b="1" i="1" dirty="0">
              <a:effectLst>
                <a:outerShdw blurRad="38100" dist="38100" dir="2700000" algn="tl">
                  <a:srgbClr val="000000">
                    <a:alpha val="43137"/>
                  </a:srgbClr>
                </a:outerShdw>
              </a:effectLst>
            </a:endParaRPr>
          </a:p>
        </p:txBody>
      </p:sp>
      <p:sp>
        <p:nvSpPr>
          <p:cNvPr id="6" name="TextBox 5"/>
          <p:cNvSpPr txBox="1"/>
          <p:nvPr/>
        </p:nvSpPr>
        <p:spPr>
          <a:xfrm>
            <a:off x="6096000" y="4307285"/>
            <a:ext cx="6117380" cy="646331"/>
          </a:xfrm>
          <a:prstGeom prst="rect">
            <a:avLst/>
          </a:prstGeom>
          <a:noFill/>
        </p:spPr>
        <p:txBody>
          <a:bodyPr wrap="none" rtlCol="0">
            <a:spAutoFit/>
          </a:bodyPr>
          <a:lstStyle/>
          <a:p>
            <a:r>
              <a:rPr lang="ru-RU" sz="3600" i="1" dirty="0">
                <a:effectLst>
                  <a:outerShdw blurRad="38100" dist="38100" dir="2700000" algn="tl">
                    <a:srgbClr val="000000">
                      <a:alpha val="43137"/>
                    </a:srgbClr>
                  </a:outerShdw>
                </a:effectLst>
              </a:rPr>
              <a:t>Композитор </a:t>
            </a:r>
            <a:r>
              <a:rPr lang="ru-RU" sz="3600" i="1" dirty="0" smtClean="0">
                <a:effectLst>
                  <a:outerShdw blurRad="38100" dist="38100" dir="2700000" algn="tl">
                    <a:srgbClr val="000000">
                      <a:alpha val="43137"/>
                    </a:srgbClr>
                  </a:outerShdw>
                </a:effectLst>
              </a:rPr>
              <a:t>Ян Френкель</a:t>
            </a:r>
            <a:endParaRPr lang="ru-RU" sz="3600" i="1" dirty="0">
              <a:effectLst>
                <a:outerShdw blurRad="38100" dist="38100" dir="2700000" algn="tl">
                  <a:srgbClr val="000000">
                    <a:alpha val="43137"/>
                  </a:srgbClr>
                </a:outerShdw>
              </a:effectLst>
            </a:endParaRPr>
          </a:p>
        </p:txBody>
      </p:sp>
      <p:sp>
        <p:nvSpPr>
          <p:cNvPr id="7" name="TextBox 6"/>
          <p:cNvSpPr txBox="1"/>
          <p:nvPr/>
        </p:nvSpPr>
        <p:spPr>
          <a:xfrm>
            <a:off x="4818536" y="5143216"/>
            <a:ext cx="5888150" cy="707886"/>
          </a:xfrm>
          <a:prstGeom prst="rect">
            <a:avLst/>
          </a:prstGeom>
          <a:noFill/>
        </p:spPr>
        <p:txBody>
          <a:bodyPr wrap="none" rtlCol="0">
            <a:spAutoFit/>
          </a:bodyPr>
          <a:lstStyle/>
          <a:p>
            <a:r>
              <a:rPr lang="ru-RU" sz="4000" i="1" dirty="0" smtClean="0">
                <a:effectLst>
                  <a:outerShdw blurRad="38100" dist="38100" dir="2700000" algn="tl">
                    <a:srgbClr val="000000">
                      <a:alpha val="43137"/>
                    </a:srgbClr>
                  </a:outerShdw>
                </a:effectLst>
              </a:rPr>
              <a:t>Стихи Расул Гамзатов</a:t>
            </a:r>
            <a:endParaRPr lang="ru-RU"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2625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959096" y="-1475601"/>
            <a:ext cx="18288000" cy="10287000"/>
          </a:xfrm>
          <a:prstGeom prst="rect">
            <a:avLst/>
          </a:prstGeom>
        </p:spPr>
      </p:pic>
      <p:sp>
        <p:nvSpPr>
          <p:cNvPr id="2" name="Заголовок 1"/>
          <p:cNvSpPr>
            <a:spLocks noGrp="1"/>
          </p:cNvSpPr>
          <p:nvPr>
            <p:ph type="title"/>
          </p:nvPr>
        </p:nvSpPr>
        <p:spPr>
          <a:xfrm>
            <a:off x="16998696" y="764373"/>
            <a:ext cx="1207008" cy="1293028"/>
          </a:xfrm>
        </p:spPr>
        <p:txBody>
          <a:bodyPr/>
          <a:lstStyle/>
          <a:p>
            <a:endParaRPr lang="ru-RU" dirty="0"/>
          </a:p>
        </p:txBody>
      </p:sp>
      <p:sp>
        <p:nvSpPr>
          <p:cNvPr id="3" name="Объект 2"/>
          <p:cNvSpPr>
            <a:spLocks noGrp="1"/>
          </p:cNvSpPr>
          <p:nvPr>
            <p:ph idx="1"/>
          </p:nvPr>
        </p:nvSpPr>
        <p:spPr>
          <a:xfrm>
            <a:off x="0" y="-469761"/>
            <a:ext cx="10820400" cy="5919280"/>
          </a:xfrm>
        </p:spPr>
        <p:txBody>
          <a:bodyPr/>
          <a:lstStyle/>
          <a:p>
            <a:r>
              <a:rPr lang="ru-RU" i="1" dirty="0">
                <a:effectLst>
                  <a:outerShdw blurRad="38100" dist="38100" dir="2700000" algn="tl">
                    <a:srgbClr val="000000">
                      <a:alpha val="43137"/>
                    </a:srgbClr>
                  </a:outerShdw>
                </a:effectLst>
              </a:rPr>
              <a:t>“Верните память” — посвящается всем тем, кто погиб, как написала Мария Захарова «за страну, за честь и своих», всем семьям, которые потеряли своих любимых и родных, защищавших нас от врага. “Верните память” — это не просто музыкальная композиция, это целая история, которая не оставит равнодушным, она с каждым звуком проникает в сердце и, в очередной раз, напоминает о самом важном — о человечности, любви и сострадании</a:t>
            </a:r>
            <a:r>
              <a:rPr lang="ru-RU" i="1" dirty="0" smtClean="0">
                <a:effectLst>
                  <a:outerShdw blurRad="38100" dist="38100" dir="2700000" algn="tl">
                    <a:srgbClr val="000000">
                      <a:alpha val="43137"/>
                    </a:srgbClr>
                  </a:outerShdw>
                </a:effectLst>
              </a:rPr>
              <a:t>. Не зря же весь зал встал когда услышал эту песню. Хотя, на мой взгляд, </a:t>
            </a:r>
            <a:r>
              <a:rPr lang="ru-RU" i="1" dirty="0" err="1" smtClean="0">
                <a:effectLst>
                  <a:outerShdw blurRad="38100" dist="38100" dir="2700000" algn="tl">
                    <a:srgbClr val="000000">
                      <a:alpha val="43137"/>
                    </a:srgbClr>
                  </a:outerShdw>
                </a:effectLst>
              </a:rPr>
              <a:t>Наргиз</a:t>
            </a:r>
            <a:r>
              <a:rPr lang="ru-RU" i="1" dirty="0" smtClean="0">
                <a:effectLst>
                  <a:outerShdw blurRad="38100" dist="38100" dir="2700000" algn="tl">
                    <a:srgbClr val="000000">
                      <a:alpha val="43137"/>
                    </a:srgbClr>
                  </a:outerShdw>
                </a:effectLst>
              </a:rPr>
              <a:t> выглядит немного странно, и я никогда не был её фанатом.</a:t>
            </a:r>
            <a:endParaRPr lang="ru-RU" i="1" dirty="0">
              <a:effectLst>
                <a:outerShdw blurRad="38100" dist="38100" dir="2700000" algn="tl">
                  <a:srgbClr val="000000">
                    <a:alpha val="43137"/>
                  </a:srgbClr>
                </a:outerShdw>
              </a:effectLst>
            </a:endParaRPr>
          </a:p>
          <a:p>
            <a:endParaRPr lang="ru-RU"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81591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344460"/>
          </a:xfrm>
        </p:spPr>
      </p:pic>
      <p:sp>
        <p:nvSpPr>
          <p:cNvPr id="3" name="Прямоугольник 2"/>
          <p:cNvSpPr/>
          <p:nvPr/>
        </p:nvSpPr>
        <p:spPr>
          <a:xfrm>
            <a:off x="2895600" y="0"/>
            <a:ext cx="6096000" cy="1785104"/>
          </a:xfrm>
          <a:prstGeom prst="rect">
            <a:avLst/>
          </a:prstGeom>
        </p:spPr>
        <p:txBody>
          <a:bodyPr>
            <a:spAutoFit/>
          </a:bodyPr>
          <a:lstStyle/>
          <a:p>
            <a:r>
              <a:rPr lang="ru-RU" dirty="0" smtClean="0">
                <a:solidFill>
                  <a:schemeClr val="bg1">
                    <a:lumMod val="95000"/>
                    <a:lumOff val="5000"/>
                  </a:schemeClr>
                </a:solidFill>
              </a:rPr>
              <a:t>, </a:t>
            </a:r>
            <a:endParaRPr lang="ru-RU" dirty="0">
              <a:solidFill>
                <a:schemeClr val="bg1">
                  <a:lumMod val="95000"/>
                  <a:lumOff val="5000"/>
                </a:schemeClr>
              </a:solidFill>
            </a:endParaRPr>
          </a:p>
          <a:p>
            <a:endParaRPr lang="ru-RU" dirty="0">
              <a:solidFill>
                <a:schemeClr val="bg1">
                  <a:lumMod val="95000"/>
                  <a:lumOff val="5000"/>
                </a:schemeClr>
              </a:solidFill>
            </a:endParaRPr>
          </a:p>
          <a:p>
            <a:endParaRPr lang="ru-RU" dirty="0">
              <a:solidFill>
                <a:schemeClr val="bg1">
                  <a:lumMod val="95000"/>
                  <a:lumOff val="5000"/>
                </a:schemeClr>
              </a:solidFill>
            </a:endParaRPr>
          </a:p>
          <a:p>
            <a:endParaRPr lang="ru-RU" dirty="0">
              <a:solidFill>
                <a:schemeClr val="bg1">
                  <a:lumMod val="95000"/>
                  <a:lumOff val="5000"/>
                </a:schemeClr>
              </a:solidFill>
            </a:endParaRPr>
          </a:p>
          <a:p>
            <a:endParaRPr lang="ru-RU" dirty="0">
              <a:solidFill>
                <a:schemeClr val="bg1">
                  <a:lumMod val="95000"/>
                  <a:lumOff val="5000"/>
                </a:schemeClr>
              </a:solidFill>
            </a:endParaRPr>
          </a:p>
          <a:p>
            <a:endParaRPr lang="ru-RU" sz="2000" dirty="0">
              <a:solidFill>
                <a:schemeClr val="bg1">
                  <a:lumMod val="95000"/>
                  <a:lumOff val="5000"/>
                </a:scheme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45336417"/>
              </p:ext>
            </p:extLst>
          </p:nvPr>
        </p:nvGraphicFramePr>
        <p:xfrm>
          <a:off x="1117600" y="589973"/>
          <a:ext cx="8128000" cy="7040880"/>
        </p:xfrm>
        <a:graphic>
          <a:graphicData uri="http://schemas.openxmlformats.org/drawingml/2006/table">
            <a:tbl>
              <a:tblPr firstRow="1" bandRow="1">
                <a:tableStyleId>{5C22544A-7EE6-4342-B048-85BDC9FD1C3A}</a:tableStyleId>
              </a:tblPr>
              <a:tblGrid>
                <a:gridCol w="1479943"/>
                <a:gridCol w="2063470"/>
                <a:gridCol w="2330506"/>
                <a:gridCol w="2254081"/>
              </a:tblGrid>
              <a:tr h="0">
                <a:tc>
                  <a:txBody>
                    <a:bodyPr/>
                    <a:lstStyle/>
                    <a:p>
                      <a:endParaRPr lang="ru-RU" dirty="0"/>
                    </a:p>
                  </a:txBody>
                  <a:tcPr/>
                </a:tc>
                <a:tc>
                  <a:txBody>
                    <a:bodyPr/>
                    <a:lstStyle/>
                    <a:p>
                      <a:r>
                        <a:rPr lang="ru-RU" i="1" dirty="0" smtClean="0">
                          <a:effectLst>
                            <a:outerShdw blurRad="38100" dist="38100" dir="2700000" algn="tl">
                              <a:srgbClr val="000000">
                                <a:alpha val="43137"/>
                              </a:srgbClr>
                            </a:outerShdw>
                          </a:effectLst>
                        </a:rPr>
                        <a:t>Журавли</a:t>
                      </a:r>
                      <a:endParaRPr lang="ru-RU" i="1" dirty="0">
                        <a:effectLst>
                          <a:outerShdw blurRad="38100" dist="38100" dir="2700000" algn="tl">
                            <a:srgbClr val="000000">
                              <a:alpha val="43137"/>
                            </a:srgbClr>
                          </a:outerShdw>
                        </a:effectLst>
                      </a:endParaRPr>
                    </a:p>
                  </a:txBody>
                  <a:tcPr/>
                </a:tc>
                <a:tc>
                  <a:txBody>
                    <a:bodyPr/>
                    <a:lstStyle/>
                    <a:p>
                      <a:r>
                        <a:rPr lang="ru-RU" i="1" dirty="0" smtClean="0">
                          <a:effectLst>
                            <a:outerShdw blurRad="38100" dist="38100" dir="2700000" algn="tl">
                              <a:srgbClr val="000000">
                                <a:alpha val="43137"/>
                              </a:srgbClr>
                            </a:outerShdw>
                          </a:effectLst>
                        </a:rPr>
                        <a:t>Молитва</a:t>
                      </a:r>
                      <a:endParaRPr lang="ru-RU" i="1" dirty="0">
                        <a:effectLst>
                          <a:outerShdw blurRad="38100" dist="38100" dir="2700000" algn="tl">
                            <a:srgbClr val="000000">
                              <a:alpha val="43137"/>
                            </a:srgbClr>
                          </a:outerShdw>
                        </a:effectLst>
                      </a:endParaRPr>
                    </a:p>
                  </a:txBody>
                  <a:tcPr/>
                </a:tc>
                <a:tc>
                  <a:txBody>
                    <a:bodyPr/>
                    <a:lstStyle/>
                    <a:p>
                      <a:r>
                        <a:rPr lang="ru-RU" i="1" dirty="0" smtClean="0">
                          <a:effectLst>
                            <a:outerShdw blurRad="38100" dist="38100" dir="2700000" algn="tl">
                              <a:srgbClr val="000000">
                                <a:alpha val="43137"/>
                              </a:srgbClr>
                            </a:outerShdw>
                          </a:effectLst>
                        </a:rPr>
                        <a:t>Верните</a:t>
                      </a:r>
                      <a:r>
                        <a:rPr lang="ru-RU" i="1" baseline="0" dirty="0" smtClean="0">
                          <a:effectLst>
                            <a:outerShdw blurRad="38100" dist="38100" dir="2700000" algn="tl">
                              <a:srgbClr val="000000">
                                <a:alpha val="43137"/>
                              </a:srgbClr>
                            </a:outerShdw>
                          </a:effectLst>
                        </a:rPr>
                        <a:t> память</a:t>
                      </a:r>
                      <a:endParaRPr lang="ru-RU" i="1" dirty="0">
                        <a:effectLst>
                          <a:outerShdw blurRad="38100" dist="38100" dir="2700000" algn="tl">
                            <a:srgbClr val="000000">
                              <a:alpha val="43137"/>
                            </a:srgbClr>
                          </a:outerShdw>
                        </a:effectLst>
                      </a:endParaRPr>
                    </a:p>
                  </a:txBody>
                  <a:tcPr/>
                </a:tc>
              </a:tr>
              <a:tr h="579929">
                <a:tc>
                  <a:txBody>
                    <a:bodyPr/>
                    <a:lstStyle/>
                    <a:p>
                      <a:r>
                        <a:rPr lang="ru-RU" i="1" dirty="0" smtClean="0">
                          <a:solidFill>
                            <a:schemeClr val="bg1">
                              <a:lumMod val="95000"/>
                              <a:lumOff val="5000"/>
                            </a:schemeClr>
                          </a:solidFill>
                          <a:effectLst>
                            <a:outerShdw blurRad="38100" dist="38100" dir="2700000" algn="tl">
                              <a:srgbClr val="000000">
                                <a:alpha val="43137"/>
                              </a:srgbClr>
                            </a:outerShdw>
                          </a:effectLst>
                        </a:rPr>
                        <a:t>Характер</a:t>
                      </a:r>
                      <a:endParaRPr lang="ru-RU" i="1" dirty="0">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взволнованный, с большим чувством.</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взволнованный, с большим чувством.</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взволнованный, с большим чувством.</a:t>
                      </a:r>
                    </a:p>
                    <a:p>
                      <a:endParaRPr lang="ru-RU" dirty="0"/>
                    </a:p>
                  </a:txBody>
                  <a:tcPr/>
                </a:tc>
              </a:tr>
              <a:tr h="579929">
                <a:tc>
                  <a:txBody>
                    <a:bodyPr/>
                    <a:lstStyle/>
                    <a:p>
                      <a:r>
                        <a:rPr lang="ru-RU" dirty="0" smtClean="0">
                          <a:solidFill>
                            <a:schemeClr val="bg1">
                              <a:lumMod val="95000"/>
                              <a:lumOff val="5000"/>
                            </a:schemeClr>
                          </a:solidFill>
                          <a:effectLst>
                            <a:outerShdw blurRad="38100" dist="38100" dir="2700000" algn="tl">
                              <a:srgbClr val="000000">
                                <a:alpha val="43137"/>
                              </a:srgbClr>
                            </a:outerShdw>
                          </a:effectLst>
                        </a:rPr>
                        <a:t>Лад</a:t>
                      </a:r>
                      <a:endParaRPr lang="ru-RU" dirty="0">
                        <a:effectLst>
                          <a:outerShdw blurRad="38100" dist="38100" dir="2700000" algn="tl">
                            <a:srgbClr val="000000">
                              <a:alpha val="43137"/>
                            </a:srgbClr>
                          </a:outerShdw>
                        </a:effectLst>
                      </a:endParaRPr>
                    </a:p>
                  </a:txBody>
                  <a:tcPr/>
                </a:tc>
                <a:tc>
                  <a:txBody>
                    <a:bodyPr/>
                    <a:lstStyle/>
                    <a:p>
                      <a:r>
                        <a:rPr lang="ru-RU" dirty="0" smtClean="0"/>
                        <a:t>Минор</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Минор</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Минор</a:t>
                      </a:r>
                    </a:p>
                    <a:p>
                      <a:endParaRPr lang="ru-RU" dirty="0"/>
                    </a:p>
                  </a:txBody>
                  <a:tcPr/>
                </a:tc>
              </a:tr>
              <a:tr h="579929">
                <a:tc>
                  <a:txBody>
                    <a:bodyPr/>
                    <a:lstStyle/>
                    <a:p>
                      <a:r>
                        <a:rPr lang="ru-RU" i="1" dirty="0" smtClean="0">
                          <a:solidFill>
                            <a:schemeClr val="bg1">
                              <a:lumMod val="95000"/>
                              <a:lumOff val="5000"/>
                            </a:schemeClr>
                          </a:solidFill>
                          <a:effectLst>
                            <a:outerShdw blurRad="38100" dist="38100" dir="2700000" algn="tl">
                              <a:srgbClr val="000000">
                                <a:alpha val="43137"/>
                              </a:srgbClr>
                            </a:outerShdw>
                          </a:effectLst>
                        </a:rPr>
                        <a:t>Темп</a:t>
                      </a:r>
                      <a:endParaRPr lang="ru-RU" i="1" dirty="0">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умеренный</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умеренный</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умеренный</a:t>
                      </a:r>
                    </a:p>
                    <a:p>
                      <a:endParaRPr lang="ru-RU" dirty="0"/>
                    </a:p>
                  </a:txBody>
                  <a:tcPr/>
                </a:tc>
              </a:tr>
              <a:tr h="579929">
                <a:tc>
                  <a:txBody>
                    <a:bodyPr/>
                    <a:lstStyle/>
                    <a:p>
                      <a:r>
                        <a:rPr lang="ru-RU" i="1" dirty="0" smtClean="0">
                          <a:solidFill>
                            <a:schemeClr val="bg1">
                              <a:lumMod val="95000"/>
                              <a:lumOff val="5000"/>
                            </a:schemeClr>
                          </a:solidFill>
                          <a:effectLst>
                            <a:outerShdw blurRad="38100" dist="38100" dir="2700000" algn="tl">
                              <a:srgbClr val="000000">
                                <a:alpha val="43137"/>
                              </a:srgbClr>
                            </a:outerShdw>
                          </a:effectLst>
                        </a:rPr>
                        <a:t>Динамика</a:t>
                      </a:r>
                      <a:endParaRPr lang="ru-RU" i="1" dirty="0">
                        <a:effectLst>
                          <a:outerShdw blurRad="38100" dist="38100" dir="2700000" algn="tl">
                            <a:srgbClr val="000000">
                              <a:alpha val="43137"/>
                            </a:srgbClr>
                          </a:outerShdw>
                        </a:effectLst>
                      </a:endParaRPr>
                    </a:p>
                  </a:txBody>
                  <a:tcPr/>
                </a:tc>
                <a:tc>
                  <a:txBody>
                    <a:bodyPr/>
                    <a:lstStyle/>
                    <a:p>
                      <a:r>
                        <a:rPr lang="ru-RU" dirty="0" smtClean="0"/>
                        <a:t>спокойная</a:t>
                      </a:r>
                      <a:endParaRPr lang="ru-RU" dirty="0"/>
                    </a:p>
                  </a:txBody>
                  <a:tcPr/>
                </a:tc>
                <a:tc>
                  <a:txBody>
                    <a:bodyPr/>
                    <a:lstStyle/>
                    <a:p>
                      <a:r>
                        <a:rPr lang="ru-RU" dirty="0" smtClean="0"/>
                        <a:t>Спокойная в последнем припеве с переходом</a:t>
                      </a:r>
                      <a:r>
                        <a:rPr lang="ru-RU" baseline="0" dirty="0" smtClean="0"/>
                        <a:t> на </a:t>
                      </a:r>
                      <a:r>
                        <a:rPr lang="en-US" baseline="0" dirty="0" smtClean="0"/>
                        <a:t>f</a:t>
                      </a:r>
                      <a:endParaRPr lang="ru-RU" dirty="0"/>
                    </a:p>
                  </a:txBody>
                  <a:tcPr/>
                </a:tc>
                <a:tc>
                  <a:txBody>
                    <a:bodyPr/>
                    <a:lstStyle/>
                    <a:p>
                      <a:r>
                        <a:rPr lang="ru-RU" dirty="0" smtClean="0"/>
                        <a:t>Исполняется на </a:t>
                      </a:r>
                      <a:r>
                        <a:rPr lang="en-US" dirty="0" smtClean="0"/>
                        <a:t>forte</a:t>
                      </a:r>
                      <a:endParaRPr lang="ru-RU" dirty="0"/>
                    </a:p>
                  </a:txBody>
                  <a:tcPr/>
                </a:tc>
              </a:tr>
              <a:tr h="579929">
                <a:tc>
                  <a:txBody>
                    <a:bodyPr/>
                    <a:lstStyle/>
                    <a:p>
                      <a:r>
                        <a:rPr lang="ru-RU" i="1" dirty="0" smtClean="0">
                          <a:solidFill>
                            <a:schemeClr val="bg1">
                              <a:lumMod val="95000"/>
                              <a:lumOff val="5000"/>
                            </a:schemeClr>
                          </a:solidFill>
                          <a:effectLst>
                            <a:outerShdw blurRad="38100" dist="38100" dir="2700000" algn="tl">
                              <a:srgbClr val="000000">
                                <a:alpha val="43137"/>
                              </a:srgbClr>
                            </a:outerShdw>
                          </a:effectLst>
                        </a:rPr>
                        <a:t>Штрихи</a:t>
                      </a:r>
                      <a:endParaRPr lang="ru-RU" i="1" dirty="0">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легато</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легато</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легато</a:t>
                      </a:r>
                    </a:p>
                    <a:p>
                      <a:endParaRPr lang="ru-RU" dirty="0"/>
                    </a:p>
                  </a:txBody>
                  <a:tcPr/>
                </a:tc>
              </a:tr>
              <a:tr h="579929">
                <a:tc>
                  <a:txBody>
                    <a:bodyPr/>
                    <a:lstStyle/>
                    <a:p>
                      <a:r>
                        <a:rPr lang="ru-RU" i="1" dirty="0" smtClean="0">
                          <a:effectLst>
                            <a:outerShdw blurRad="38100" dist="38100" dir="2700000" algn="tl">
                              <a:srgbClr val="000000">
                                <a:alpha val="43137"/>
                              </a:srgbClr>
                            </a:outerShdw>
                          </a:effectLst>
                        </a:rPr>
                        <a:t>Форма</a:t>
                      </a:r>
                      <a:endParaRPr lang="ru-RU" i="1" dirty="0">
                        <a:effectLst>
                          <a:outerShdw blurRad="38100" dist="38100" dir="2700000" algn="tl">
                            <a:srgbClr val="000000">
                              <a:alpha val="43137"/>
                            </a:srgbClr>
                          </a:outerShdw>
                        </a:effectLst>
                      </a:endParaRPr>
                    </a:p>
                  </a:txBody>
                  <a:tcPr/>
                </a:tc>
                <a:tc>
                  <a:txBody>
                    <a:bodyPr/>
                    <a:lstStyle/>
                    <a:p>
                      <a:r>
                        <a:rPr lang="ru-RU" dirty="0" smtClean="0"/>
                        <a:t>Двух частная(</a:t>
                      </a:r>
                      <a:r>
                        <a:rPr lang="ru-RU" baseline="0" dirty="0" smtClean="0"/>
                        <a:t> куплет и вокализ)</a:t>
                      </a:r>
                      <a:endParaRPr lang="ru-RU" dirty="0"/>
                    </a:p>
                  </a:txBody>
                  <a:tcPr/>
                </a:tc>
                <a:tc>
                  <a:txBody>
                    <a:bodyPr/>
                    <a:lstStyle/>
                    <a:p>
                      <a:r>
                        <a:rPr lang="ru-RU" dirty="0" smtClean="0"/>
                        <a:t>Двух частная (куплет</a:t>
                      </a:r>
                      <a:r>
                        <a:rPr lang="ru-RU" baseline="0" dirty="0" smtClean="0"/>
                        <a:t> и припев)</a:t>
                      </a:r>
                      <a:endParaRPr lang="ru-RU" dirty="0"/>
                    </a:p>
                  </a:txBody>
                  <a:tcPr/>
                </a:tc>
                <a:tc>
                  <a:txBody>
                    <a:bodyPr/>
                    <a:lstStyle/>
                    <a:p>
                      <a:r>
                        <a:rPr lang="ru-RU" dirty="0" smtClean="0"/>
                        <a:t>Двух</a:t>
                      </a:r>
                      <a:r>
                        <a:rPr lang="ru-RU" baseline="0" dirty="0" smtClean="0"/>
                        <a:t> частная ( куплет и припев)</a:t>
                      </a:r>
                      <a:endParaRPr lang="ru-RU" dirty="0"/>
                    </a:p>
                  </a:txBody>
                  <a:tcPr/>
                </a:tc>
              </a:tr>
              <a:tr h="579929">
                <a:tc>
                  <a:txBody>
                    <a:bodyPr/>
                    <a:lstStyle/>
                    <a:p>
                      <a:r>
                        <a:rPr lang="ru-RU" dirty="0" smtClean="0">
                          <a:solidFill>
                            <a:schemeClr val="bg1">
                              <a:lumMod val="95000"/>
                              <a:lumOff val="5000"/>
                            </a:schemeClr>
                          </a:solidFill>
                        </a:rPr>
                        <a:t>Мелодия</a:t>
                      </a:r>
                      <a:endParaRPr lang="ru-RU" i="1" dirty="0">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плавная, развитая, красивая, трогательная</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Плавная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развитая, красивая, трогательная</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lumMod val="95000"/>
                              <a:lumOff val="5000"/>
                            </a:schemeClr>
                          </a:solidFill>
                        </a:rPr>
                        <a:t>Плавная , развитая, красивая, трогательная</a:t>
                      </a:r>
                    </a:p>
                    <a:p>
                      <a:endParaRPr lang="ru-RU" dirty="0"/>
                    </a:p>
                  </a:txBody>
                  <a:tcPr/>
                </a:tc>
              </a:tr>
            </a:tbl>
          </a:graphicData>
        </a:graphic>
      </p:graphicFrame>
      <p:sp>
        <p:nvSpPr>
          <p:cNvPr id="6" name="TextBox 5"/>
          <p:cNvSpPr txBox="1"/>
          <p:nvPr/>
        </p:nvSpPr>
        <p:spPr>
          <a:xfrm>
            <a:off x="2824120" y="118042"/>
            <a:ext cx="5274201" cy="646331"/>
          </a:xfrm>
          <a:prstGeom prst="rect">
            <a:avLst/>
          </a:prstGeom>
          <a:noFill/>
        </p:spPr>
        <p:txBody>
          <a:bodyPr wrap="none" rtlCol="0">
            <a:spAutoFit/>
          </a:bodyPr>
          <a:lstStyle/>
          <a:p>
            <a:r>
              <a:rPr lang="ru-RU" sz="3600" b="1" i="1" dirty="0" smtClean="0">
                <a:solidFill>
                  <a:schemeClr val="bg1">
                    <a:lumMod val="95000"/>
                    <a:lumOff val="5000"/>
                  </a:schemeClr>
                </a:solidFill>
                <a:effectLst>
                  <a:outerShdw blurRad="38100" dist="38100" dir="2700000" algn="tl">
                    <a:srgbClr val="000000">
                      <a:alpha val="43137"/>
                    </a:srgbClr>
                  </a:outerShdw>
                </a:effectLst>
              </a:rPr>
              <a:t>Музыкальные краски</a:t>
            </a:r>
            <a:endParaRPr lang="ru-RU" sz="3600" b="1" i="1" dirty="0">
              <a:solidFill>
                <a:schemeClr val="bg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4790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257" y="-507076"/>
            <a:ext cx="11843234" cy="7298574"/>
          </a:xfrm>
          <a:prstGeom prst="rect">
            <a:avLst/>
          </a:prstGeom>
        </p:spPr>
      </p:pic>
      <p:sp>
        <p:nvSpPr>
          <p:cNvPr id="2" name="Заголовок 1"/>
          <p:cNvSpPr>
            <a:spLocks noGrp="1"/>
          </p:cNvSpPr>
          <p:nvPr>
            <p:ph type="title"/>
          </p:nvPr>
        </p:nvSpPr>
        <p:spPr/>
        <p:txBody>
          <a:bodyPr/>
          <a:lstStyle/>
          <a:p>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879" y="2160121"/>
            <a:ext cx="10826138" cy="4949660"/>
          </a:xfrm>
          <a:prstGeom prst="rect">
            <a:avLst/>
          </a:prstGeom>
        </p:spPr>
      </p:pic>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96882" y="-33649"/>
            <a:ext cx="7095207" cy="4024313"/>
          </a:xfrm>
        </p:spPr>
      </p:pic>
      <p:sp>
        <p:nvSpPr>
          <p:cNvPr id="7" name="TextBox 6"/>
          <p:cNvSpPr txBox="1"/>
          <p:nvPr/>
        </p:nvSpPr>
        <p:spPr>
          <a:xfrm>
            <a:off x="-536967" y="553954"/>
            <a:ext cx="12631984" cy="3539430"/>
          </a:xfrm>
          <a:prstGeom prst="rect">
            <a:avLst/>
          </a:prstGeom>
          <a:noFill/>
        </p:spPr>
        <p:txBody>
          <a:bodyPr wrap="none" rtlCol="0">
            <a:spAutoFit/>
          </a:bodyPr>
          <a:lstStyle/>
          <a:p>
            <a:r>
              <a:rPr lang="ru-RU" sz="3200" b="1" i="1" dirty="0" smtClean="0">
                <a:solidFill>
                  <a:srgbClr val="FF0000"/>
                </a:solidFill>
                <a:effectLst>
                  <a:outerShdw blurRad="38100" dist="38100" dir="2700000" algn="tl">
                    <a:srgbClr val="000000">
                      <a:alpha val="43137"/>
                    </a:srgbClr>
                  </a:outerShdw>
                </a:effectLst>
              </a:rPr>
              <a:t>Музыкальные краски всех трёх песен схожи. Так как эти</a:t>
            </a:r>
          </a:p>
          <a:p>
            <a:r>
              <a:rPr lang="ru-RU" sz="3200" b="1" i="1" dirty="0" smtClean="0">
                <a:solidFill>
                  <a:srgbClr val="FF0000"/>
                </a:solidFill>
                <a:effectLst>
                  <a:outerShdw blurRad="38100" dist="38100" dir="2700000" algn="tl">
                    <a:srgbClr val="000000">
                      <a:alpha val="43137"/>
                    </a:srgbClr>
                  </a:outerShdw>
                </a:effectLst>
              </a:rPr>
              <a:t> песни написаны об одном и том же , только разными </a:t>
            </a:r>
          </a:p>
          <a:p>
            <a:r>
              <a:rPr lang="ru-RU" sz="3200" b="1" i="1" dirty="0">
                <a:solidFill>
                  <a:srgbClr val="FF0000"/>
                </a:solidFill>
                <a:effectLst>
                  <a:outerShdw blurRad="38100" dist="38100" dir="2700000" algn="tl">
                    <a:srgbClr val="000000">
                      <a:alpha val="43137"/>
                    </a:srgbClr>
                  </a:outerShdw>
                </a:effectLst>
              </a:rPr>
              <a:t>с</a:t>
            </a:r>
            <a:r>
              <a:rPr lang="ru-RU" sz="3200" b="1" i="1" dirty="0" smtClean="0">
                <a:solidFill>
                  <a:srgbClr val="FF0000"/>
                </a:solidFill>
                <a:effectLst>
                  <a:outerShdw blurRad="38100" dist="38100" dir="2700000" algn="tl">
                    <a:srgbClr val="000000">
                      <a:alpha val="43137"/>
                    </a:srgbClr>
                  </a:outerShdw>
                </a:effectLst>
              </a:rPr>
              <a:t>ловами . О героях войн</a:t>
            </a:r>
            <a:r>
              <a:rPr lang="en-US" sz="3200" b="1" i="1" dirty="0" smtClean="0">
                <a:solidFill>
                  <a:srgbClr val="FF0000"/>
                </a:solidFill>
                <a:effectLst>
                  <a:outerShdw blurRad="38100" dist="38100" dir="2700000" algn="tl">
                    <a:srgbClr val="000000">
                      <a:alpha val="43137"/>
                    </a:srgbClr>
                  </a:outerShdw>
                </a:effectLst>
              </a:rPr>
              <a:t>:</a:t>
            </a:r>
            <a:r>
              <a:rPr lang="ru-RU" sz="3200" b="1" i="1" dirty="0" smtClean="0">
                <a:solidFill>
                  <a:srgbClr val="FF0000"/>
                </a:solidFill>
                <a:effectLst>
                  <a:outerShdw blurRad="38100" dist="38100" dir="2700000" algn="tl">
                    <a:srgbClr val="000000">
                      <a:alpha val="43137"/>
                    </a:srgbClr>
                  </a:outerShdw>
                </a:effectLst>
              </a:rPr>
              <a:t>Великой Отечественной,</a:t>
            </a:r>
          </a:p>
          <a:p>
            <a:r>
              <a:rPr lang="ru-RU" sz="3200" b="1" i="1" dirty="0">
                <a:solidFill>
                  <a:srgbClr val="FF0000"/>
                </a:solidFill>
                <a:effectLst>
                  <a:outerShdw blurRad="38100" dist="38100" dir="2700000" algn="tl">
                    <a:srgbClr val="000000">
                      <a:alpha val="43137"/>
                    </a:srgbClr>
                  </a:outerShdw>
                </a:effectLst>
              </a:rPr>
              <a:t> </a:t>
            </a:r>
            <a:r>
              <a:rPr lang="ru-RU" sz="3200" b="1" i="1" dirty="0" smtClean="0">
                <a:solidFill>
                  <a:srgbClr val="FF0000"/>
                </a:solidFill>
                <a:effectLst>
                  <a:outerShdw blurRad="38100" dist="38100" dir="2700000" algn="tl">
                    <a:srgbClr val="000000">
                      <a:alpha val="43137"/>
                    </a:srgbClr>
                  </a:outerShdw>
                </a:effectLst>
              </a:rPr>
              <a:t>Афганской, Чеченской, Сирийской. О погибших героях, </a:t>
            </a:r>
          </a:p>
          <a:p>
            <a:r>
              <a:rPr lang="ru-RU" sz="3200" b="1" i="1" dirty="0" smtClean="0">
                <a:solidFill>
                  <a:srgbClr val="FF0000"/>
                </a:solidFill>
                <a:effectLst>
                  <a:outerShdw blurRad="38100" dist="38100" dir="2700000" algn="tl">
                    <a:srgbClr val="000000">
                      <a:alpha val="43137"/>
                    </a:srgbClr>
                  </a:outerShdw>
                </a:effectLst>
              </a:rPr>
              <a:t>Матерях, женах, детях , ожидающих дома. Поэтому </a:t>
            </a:r>
          </a:p>
          <a:p>
            <a:r>
              <a:rPr lang="ru-RU" sz="3200" b="1" i="1" dirty="0" smtClean="0">
                <a:solidFill>
                  <a:srgbClr val="FF0000"/>
                </a:solidFill>
                <a:effectLst>
                  <a:outerShdw blurRad="38100" dist="38100" dir="2700000" algn="tl">
                    <a:srgbClr val="000000">
                      <a:alpha val="43137"/>
                    </a:srgbClr>
                  </a:outerShdw>
                </a:effectLst>
              </a:rPr>
              <a:t>сколько бы ни прошло лет , эти песни будут трогать наши </a:t>
            </a:r>
          </a:p>
          <a:p>
            <a:r>
              <a:rPr lang="ru-RU" sz="3200" b="1" i="1" dirty="0">
                <a:solidFill>
                  <a:srgbClr val="FF0000"/>
                </a:solidFill>
                <a:effectLst>
                  <a:outerShdw blurRad="38100" dist="38100" dir="2700000" algn="tl">
                    <a:srgbClr val="000000">
                      <a:alpha val="43137"/>
                    </a:srgbClr>
                  </a:outerShdw>
                </a:effectLst>
              </a:rPr>
              <a:t>с</a:t>
            </a:r>
            <a:r>
              <a:rPr lang="ru-RU" sz="3200" b="1" i="1" dirty="0" smtClean="0">
                <a:solidFill>
                  <a:srgbClr val="FF0000"/>
                </a:solidFill>
                <a:effectLst>
                  <a:outerShdw blurRad="38100" dist="38100" dir="2700000" algn="tl">
                    <a:srgbClr val="000000">
                      <a:alpha val="43137"/>
                    </a:srgbClr>
                  </a:outerShdw>
                </a:effectLst>
              </a:rPr>
              <a:t>ердца.</a:t>
            </a:r>
          </a:p>
        </p:txBody>
      </p:sp>
    </p:spTree>
    <p:extLst>
      <p:ext uri="{BB962C8B-B14F-4D97-AF65-F5344CB8AC3E}">
        <p14:creationId xmlns:p14="http://schemas.microsoft.com/office/powerpoint/2010/main" val="7098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anim calcmode="lin" valueType="num">
                                      <p:cBhvr>
                                        <p:cTn id="3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10924032" y="663789"/>
            <a:ext cx="8610600" cy="1293028"/>
          </a:xfrm>
        </p:spPr>
        <p:txBody>
          <a:bodyPr/>
          <a:lstStyle/>
          <a:p>
            <a:endParaRPr lang="ru-RU"/>
          </a:p>
        </p:txBody>
      </p:sp>
      <p:sp>
        <p:nvSpPr>
          <p:cNvPr id="3" name="Объект 2"/>
          <p:cNvSpPr>
            <a:spLocks noGrp="1"/>
          </p:cNvSpPr>
          <p:nvPr>
            <p:ph idx="1"/>
          </p:nvPr>
        </p:nvSpPr>
        <p:spPr>
          <a:xfrm>
            <a:off x="292608" y="813816"/>
            <a:ext cx="10820400" cy="5705856"/>
          </a:xfrm>
        </p:spPr>
        <p:txBody>
          <a:bodyPr/>
          <a:lstStyle/>
          <a:p>
            <a:r>
              <a:rPr lang="ru-RU" i="1" dirty="0" smtClean="0">
                <a:solidFill>
                  <a:srgbClr val="FFFF00"/>
                </a:solidFill>
                <a:effectLst>
                  <a:outerShdw blurRad="38100" dist="38100" dir="2700000" algn="tl">
                    <a:srgbClr val="000000">
                      <a:alpha val="43137"/>
                    </a:srgbClr>
                  </a:outerShdw>
                </a:effectLst>
              </a:rPr>
              <a:t>Я очень долго работал над этой презентацией, думал даже ночами, во сне. Как донести наилучшим способом то, что так сильно волнует меня, то , что так тревожит мою душу. Наверное эта тема близка любому Россиянину. Ведь так много у нас героев, и так не хочется их терять. Очень хочется, чтобы мирное небо не омрачалось тучами войн, чтобы жили наши близкие, чтобы не плакали матери на могилах своих сыновей. Именно поэтому мы не должны забывать наших героев. И в этом нам помогают песни. Все три они посвящены нашим героям, не вернувшимся с войн. Поэтому они и тревожат так нашу душу</a:t>
            </a:r>
            <a:endParaRPr lang="ru-RU"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867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160024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descr="https://upload.wikimedia.org/wikipedia/commons/thumb/2/25/Grus_grus_flocks.jpg/220px-Grus_grus_flocks.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6" name="TextBox 5"/>
          <p:cNvSpPr txBox="1"/>
          <p:nvPr/>
        </p:nvSpPr>
        <p:spPr>
          <a:xfrm>
            <a:off x="361820" y="513105"/>
            <a:ext cx="11968341" cy="5909310"/>
          </a:xfrm>
          <a:prstGeom prst="rect">
            <a:avLst/>
          </a:prstGeom>
          <a:noFill/>
        </p:spPr>
        <p:txBody>
          <a:bodyPr wrap="none" rtlCol="0">
            <a:spAutoFit/>
          </a:bodyPr>
          <a:lstStyle/>
          <a:p>
            <a:r>
              <a:rPr lang="ru-RU" i="1" dirty="0">
                <a:effectLst>
                  <a:outerShdw blurRad="38100" dist="38100" dir="2700000" algn="tl">
                    <a:srgbClr val="000000">
                      <a:alpha val="43137"/>
                    </a:srgbClr>
                  </a:outerShdw>
                </a:effectLst>
              </a:rPr>
              <a:t>Началось всё 6 августа 1945 года в Японии. Именно в этот страшный день на Хиросиму </a:t>
            </a:r>
            <a:r>
              <a:rPr lang="ru-RU" i="1" dirty="0" smtClean="0">
                <a:effectLst>
                  <a:outerShdw blurRad="38100" dist="38100" dir="2700000" algn="tl">
                    <a:srgbClr val="000000">
                      <a:alpha val="43137"/>
                    </a:srgbClr>
                  </a:outerShdw>
                </a:effectLst>
              </a:rPr>
              <a:t>была</a:t>
            </a:r>
          </a:p>
          <a:p>
            <a:r>
              <a:rPr lang="ru-RU" i="1" dirty="0" smtClean="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сброшена атомная бомба. Дом двухлетней </a:t>
            </a:r>
            <a:r>
              <a:rPr lang="ru-RU" b="1" i="1" dirty="0" err="1">
                <a:effectLst>
                  <a:outerShdw blurRad="38100" dist="38100" dir="2700000" algn="tl">
                    <a:srgbClr val="000000">
                      <a:alpha val="43137"/>
                    </a:srgbClr>
                  </a:outerShdw>
                </a:effectLst>
              </a:rPr>
              <a:t>Садако</a:t>
            </a:r>
            <a:r>
              <a:rPr lang="ru-RU" b="1" i="1" dirty="0">
                <a:effectLst>
                  <a:outerShdw blurRad="38100" dist="38100" dir="2700000" algn="tl">
                    <a:srgbClr val="000000">
                      <a:alpha val="43137"/>
                    </a:srgbClr>
                  </a:outerShdw>
                </a:effectLst>
              </a:rPr>
              <a:t> </a:t>
            </a:r>
            <a:r>
              <a:rPr lang="ru-RU" b="1" i="1" dirty="0" err="1">
                <a:effectLst>
                  <a:outerShdw blurRad="38100" dist="38100" dir="2700000" algn="tl">
                    <a:srgbClr val="000000">
                      <a:alpha val="43137"/>
                    </a:srgbClr>
                  </a:outerShdw>
                </a:effectLst>
              </a:rPr>
              <a:t>Сасаки</a:t>
            </a:r>
            <a:r>
              <a:rPr lang="ru-RU" i="1" dirty="0">
                <a:effectLst>
                  <a:outerShdw blurRad="38100" dist="38100" dir="2700000" algn="tl">
                    <a:srgbClr val="000000">
                      <a:alpha val="43137"/>
                    </a:srgbClr>
                  </a:outerShdw>
                </a:effectLst>
              </a:rPr>
              <a:t> находился всего в полутора </a:t>
            </a:r>
            <a:endParaRPr lang="ru-RU" i="1" dirty="0" smtClean="0">
              <a:effectLst>
                <a:outerShdw blurRad="38100" dist="38100" dir="2700000" algn="tl">
                  <a:srgbClr val="000000">
                    <a:alpha val="43137"/>
                  </a:srgbClr>
                </a:outerShdw>
              </a:effectLst>
            </a:endParaRPr>
          </a:p>
          <a:p>
            <a:r>
              <a:rPr lang="ru-RU" i="1" dirty="0" smtClean="0">
                <a:effectLst>
                  <a:outerShdw blurRad="38100" dist="38100" dir="2700000" algn="tl">
                    <a:srgbClr val="000000">
                      <a:alpha val="43137"/>
                    </a:srgbClr>
                  </a:outerShdw>
                </a:effectLst>
              </a:rPr>
              <a:t>километрах </a:t>
            </a:r>
            <a:r>
              <a:rPr lang="ru-RU" i="1" dirty="0">
                <a:effectLst>
                  <a:outerShdw blurRad="38100" dist="38100" dir="2700000" algn="tl">
                    <a:srgbClr val="000000">
                      <a:alpha val="43137"/>
                    </a:srgbClr>
                  </a:outerShdw>
                </a:effectLst>
              </a:rPr>
              <a:t>от эпицентра взрыва, но девочка не только выжила - казалось, она вообще не </a:t>
            </a:r>
            <a:endParaRPr lang="ru-RU" i="1" dirty="0" smtClean="0">
              <a:effectLst>
                <a:outerShdw blurRad="38100" dist="38100" dir="2700000" algn="tl">
                  <a:srgbClr val="000000">
                    <a:alpha val="43137"/>
                  </a:srgbClr>
                </a:outerShdw>
              </a:effectLst>
            </a:endParaRPr>
          </a:p>
          <a:p>
            <a:r>
              <a:rPr lang="ru-RU" i="1" dirty="0" smtClean="0">
                <a:effectLst>
                  <a:outerShdw blurRad="38100" dist="38100" dir="2700000" algn="tl">
                    <a:srgbClr val="000000">
                      <a:alpha val="43137"/>
                    </a:srgbClr>
                  </a:outerShdw>
                </a:effectLst>
              </a:rPr>
              <a:t>получила </a:t>
            </a:r>
            <a:r>
              <a:rPr lang="ru-RU" i="1" dirty="0">
                <a:effectLst>
                  <a:outerShdw blurRad="38100" dist="38100" dir="2700000" algn="tl">
                    <a:srgbClr val="000000">
                      <a:alpha val="43137"/>
                    </a:srgbClr>
                  </a:outerShdw>
                </a:effectLst>
              </a:rPr>
              <a:t>никаких повреждений. До одиннадцати лет </a:t>
            </a:r>
            <a:r>
              <a:rPr lang="ru-RU" i="1" dirty="0" err="1">
                <a:effectLst>
                  <a:outerShdw blurRad="38100" dist="38100" dir="2700000" algn="tl">
                    <a:srgbClr val="000000">
                      <a:alpha val="43137"/>
                    </a:srgbClr>
                  </a:outerShdw>
                </a:effectLst>
              </a:rPr>
              <a:t>Садако</a:t>
            </a:r>
            <a:r>
              <a:rPr lang="ru-RU" i="1" dirty="0">
                <a:effectLst>
                  <a:outerShdw blurRad="38100" dist="38100" dir="2700000" algn="tl">
                    <a:srgbClr val="000000">
                      <a:alpha val="43137"/>
                    </a:srgbClr>
                  </a:outerShdw>
                </a:effectLst>
              </a:rPr>
              <a:t> росла самым обычным ребёнком </a:t>
            </a:r>
            <a:endParaRPr lang="ru-RU" i="1" dirty="0" smtClean="0">
              <a:effectLst>
                <a:outerShdw blurRad="38100" dist="38100" dir="2700000" algn="tl">
                  <a:srgbClr val="000000">
                    <a:alpha val="43137"/>
                  </a:srgbClr>
                </a:outerShdw>
              </a:effectLst>
            </a:endParaRPr>
          </a:p>
          <a:p>
            <a:pPr marL="285750" indent="-285750">
              <a:buFontTx/>
              <a:buChar char="-"/>
            </a:pPr>
            <a:r>
              <a:rPr lang="ru-RU" i="1" dirty="0" smtClean="0">
                <a:effectLst>
                  <a:outerShdw blurRad="38100" dist="38100" dir="2700000" algn="tl">
                    <a:srgbClr val="000000">
                      <a:alpha val="43137"/>
                    </a:srgbClr>
                  </a:outerShdw>
                </a:effectLst>
              </a:rPr>
              <a:t>активным </a:t>
            </a:r>
            <a:r>
              <a:rPr lang="ru-RU" i="1" dirty="0">
                <a:effectLst>
                  <a:outerShdw blurRad="38100" dist="38100" dir="2700000" algn="tl">
                    <a:srgbClr val="000000">
                      <a:alpha val="43137"/>
                    </a:srgbClr>
                  </a:outerShdw>
                </a:effectLst>
              </a:rPr>
              <a:t>и весёлым. Девочка занималась спортом, участвовала в соревнованиях... Но </a:t>
            </a:r>
            <a:r>
              <a:rPr lang="ru-RU" i="1" dirty="0" smtClean="0">
                <a:effectLst>
                  <a:outerShdw blurRad="38100" dist="38100" dir="2700000" algn="tl">
                    <a:srgbClr val="000000">
                      <a:alpha val="43137"/>
                    </a:srgbClr>
                  </a:outerShdw>
                </a:effectLst>
              </a:rPr>
              <a:t>внезапно</a:t>
            </a:r>
          </a:p>
          <a:p>
            <a:r>
              <a:rPr lang="ru-RU" i="1" dirty="0" smtClean="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её жизнь стала совсем иной. В ноябре 1954 года у </a:t>
            </a:r>
            <a:r>
              <a:rPr lang="ru-RU" i="1" dirty="0" err="1">
                <a:effectLst>
                  <a:outerShdw blurRad="38100" dist="38100" dir="2700000" algn="tl">
                    <a:srgbClr val="000000">
                      <a:alpha val="43137"/>
                    </a:srgbClr>
                  </a:outerShdw>
                </a:effectLst>
              </a:rPr>
              <a:t>Садако</a:t>
            </a:r>
            <a:r>
              <a:rPr lang="ru-RU" i="1" dirty="0">
                <a:effectLst>
                  <a:outerShdw blurRad="38100" dist="38100" dir="2700000" algn="tl">
                    <a:srgbClr val="000000">
                      <a:alpha val="43137"/>
                    </a:srgbClr>
                  </a:outerShdw>
                </a:effectLst>
              </a:rPr>
              <a:t> проявились первые признаки лучевой </a:t>
            </a:r>
            <a:endParaRPr lang="ru-RU" i="1" dirty="0" smtClean="0">
              <a:effectLst>
                <a:outerShdw blurRad="38100" dist="38100" dir="2700000" algn="tl">
                  <a:srgbClr val="000000">
                    <a:alpha val="43137"/>
                  </a:srgbClr>
                </a:outerShdw>
              </a:effectLst>
            </a:endParaRPr>
          </a:p>
          <a:p>
            <a:r>
              <a:rPr lang="ru-RU" i="1" dirty="0" smtClean="0">
                <a:effectLst>
                  <a:outerShdw blurRad="38100" dist="38100" dir="2700000" algn="tl">
                    <a:srgbClr val="000000">
                      <a:alpha val="43137"/>
                    </a:srgbClr>
                  </a:outerShdw>
                </a:effectLst>
              </a:rPr>
              <a:t>болезни</a:t>
            </a:r>
            <a:r>
              <a:rPr lang="ru-RU" i="1" dirty="0">
                <a:effectLst>
                  <a:outerShdw blurRad="38100" dist="38100" dir="2700000" algn="tl">
                    <a:srgbClr val="000000">
                      <a:alpha val="43137"/>
                    </a:srgbClr>
                  </a:outerShdw>
                </a:effectLst>
              </a:rPr>
              <a:t>, а в феврале врачи поставили страшный диагноз: "лейкемия" - рак крови, который в </a:t>
            </a:r>
            <a:endParaRPr lang="ru-RU" i="1" dirty="0" smtClean="0">
              <a:effectLst>
                <a:outerShdw blurRad="38100" dist="38100" dir="2700000" algn="tl">
                  <a:srgbClr val="000000">
                    <a:alpha val="43137"/>
                  </a:srgbClr>
                </a:outerShdw>
              </a:effectLst>
            </a:endParaRPr>
          </a:p>
          <a:p>
            <a:r>
              <a:rPr lang="ru-RU" i="1" dirty="0" smtClean="0">
                <a:effectLst>
                  <a:outerShdw blurRad="38100" dist="38100" dir="2700000" algn="tl">
                    <a:srgbClr val="000000">
                      <a:alpha val="43137"/>
                    </a:srgbClr>
                  </a:outerShdw>
                </a:effectLst>
              </a:rPr>
              <a:t>Японии </a:t>
            </a:r>
            <a:r>
              <a:rPr lang="ru-RU" i="1" dirty="0">
                <a:effectLst>
                  <a:outerShdw blurRad="38100" dist="38100" dir="2700000" algn="tl">
                    <a:srgbClr val="000000">
                      <a:alpha val="43137"/>
                    </a:srgbClr>
                  </a:outerShdw>
                </a:effectLst>
              </a:rPr>
              <a:t>в то время называли "болезнью атомной бомбы</a:t>
            </a:r>
            <a:r>
              <a:rPr lang="ru-RU" i="1" dirty="0" smtClean="0">
                <a:effectLst>
                  <a:outerShdw blurRad="38100" dist="38100" dir="2700000" algn="tl">
                    <a:srgbClr val="000000">
                      <a:alpha val="43137"/>
                    </a:srgbClr>
                  </a:outerShdw>
                </a:effectLst>
              </a:rPr>
              <a:t>".</a:t>
            </a:r>
            <a:r>
              <a:rPr lang="ru-RU" i="1" dirty="0">
                <a:effectLst>
                  <a:outerShdw blurRad="38100" dist="38100" dir="2700000" algn="tl">
                    <a:srgbClr val="000000">
                      <a:alpha val="43137"/>
                    </a:srgbClr>
                  </a:outerShdw>
                </a:effectLst>
              </a:rPr>
              <a:t> Девочку поместили в госпиталь</a:t>
            </a:r>
            <a:r>
              <a:rPr lang="ru-RU" i="1" dirty="0" smtClean="0">
                <a:effectLst>
                  <a:outerShdw blurRad="38100" dist="38100" dir="2700000" algn="tl">
                    <a:srgbClr val="000000">
                      <a:alpha val="43137"/>
                    </a:srgbClr>
                  </a:outerShdw>
                </a:effectLst>
              </a:rPr>
              <a:t>,</a:t>
            </a:r>
          </a:p>
          <a:p>
            <a:r>
              <a:rPr lang="ru-RU" i="1" dirty="0" smtClean="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но надежд на выздоровление не было. Однажды лучшая подруга </a:t>
            </a:r>
            <a:r>
              <a:rPr lang="ru-RU" i="1" dirty="0" err="1">
                <a:effectLst>
                  <a:outerShdw blurRad="38100" dist="38100" dir="2700000" algn="tl">
                    <a:srgbClr val="000000">
                      <a:alpha val="43137"/>
                    </a:srgbClr>
                  </a:outerShdw>
                </a:effectLst>
              </a:rPr>
              <a:t>Садако</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Чизуко</a:t>
            </a:r>
            <a:r>
              <a:rPr lang="ru-RU" i="1" dirty="0">
                <a:effectLst>
                  <a:outerShdw blurRad="38100" dist="38100" dir="2700000" algn="tl">
                    <a:srgbClr val="000000">
                      <a:alpha val="43137"/>
                    </a:srgbClr>
                  </a:outerShdw>
                </a:effectLst>
              </a:rPr>
              <a:t>, </a:t>
            </a:r>
            <a:r>
              <a:rPr lang="ru-RU" i="1" dirty="0" smtClean="0">
                <a:effectLst>
                  <a:outerShdw blurRad="38100" dist="38100" dir="2700000" algn="tl">
                    <a:srgbClr val="000000">
                      <a:alpha val="43137"/>
                    </a:srgbClr>
                  </a:outerShdw>
                </a:effectLst>
              </a:rPr>
              <a:t>пришла</a:t>
            </a:r>
          </a:p>
          <a:p>
            <a:r>
              <a:rPr lang="ru-RU" i="1" dirty="0" smtClean="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навестить больную и принесла ей необычный подарок: бумажного журавлика. </a:t>
            </a:r>
            <a:r>
              <a:rPr lang="ru-RU" i="1" dirty="0" err="1">
                <a:effectLst>
                  <a:outerShdw blurRad="38100" dist="38100" dir="2700000" algn="tl">
                    <a:srgbClr val="000000">
                      <a:alpha val="43137"/>
                    </a:srgbClr>
                  </a:outerShdw>
                </a:effectLst>
              </a:rPr>
              <a:t>Чизуко</a:t>
            </a:r>
            <a:r>
              <a:rPr lang="ru-RU" i="1" dirty="0">
                <a:effectLst>
                  <a:outerShdw blurRad="38100" dist="38100" dir="2700000" algn="tl">
                    <a:srgbClr val="000000">
                      <a:alpha val="43137"/>
                    </a:srgbClr>
                  </a:outerShdw>
                </a:effectLst>
              </a:rPr>
              <a:t> </a:t>
            </a:r>
            <a:r>
              <a:rPr lang="ru-RU" i="1" dirty="0" smtClean="0">
                <a:effectLst>
                  <a:outerShdw blurRad="38100" dist="38100" dir="2700000" algn="tl">
                    <a:srgbClr val="000000">
                      <a:alpha val="43137"/>
                    </a:srgbClr>
                  </a:outerShdw>
                </a:effectLst>
              </a:rPr>
              <a:t>рассказала</a:t>
            </a:r>
          </a:p>
          <a:p>
            <a:r>
              <a:rPr lang="ru-RU" i="1" dirty="0" smtClean="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старинную японскую легенду: тот, кто сложит тысячу бумажных журавликов, сможет </a:t>
            </a:r>
            <a:r>
              <a:rPr lang="ru-RU" i="1" dirty="0" smtClean="0">
                <a:effectLst>
                  <a:outerShdw blurRad="38100" dist="38100" dir="2700000" algn="tl">
                    <a:srgbClr val="000000">
                      <a:alpha val="43137"/>
                    </a:srgbClr>
                  </a:outerShdw>
                </a:effectLst>
              </a:rPr>
              <a:t>загадать</a:t>
            </a:r>
          </a:p>
          <a:p>
            <a:r>
              <a:rPr lang="ru-RU" i="1" dirty="0" smtClean="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любое желание, и оно исполнится. </a:t>
            </a:r>
            <a:r>
              <a:rPr lang="ru-RU" i="1" dirty="0" err="1">
                <a:effectLst>
                  <a:outerShdw blurRad="38100" dist="38100" dir="2700000" algn="tl">
                    <a:srgbClr val="000000">
                      <a:alpha val="43137"/>
                    </a:srgbClr>
                  </a:outerShdw>
                </a:effectLst>
              </a:rPr>
              <a:t>Садако</a:t>
            </a:r>
            <a:r>
              <a:rPr lang="ru-RU" i="1" dirty="0">
                <a:effectLst>
                  <a:outerShdw blurRad="38100" dist="38100" dir="2700000" algn="tl">
                    <a:srgbClr val="000000">
                      <a:alpha val="43137"/>
                    </a:srgbClr>
                  </a:outerShdw>
                </a:effectLst>
              </a:rPr>
              <a:t> мечтала выздороветь. Она начала складывать </a:t>
            </a:r>
            <a:endParaRPr lang="ru-RU" i="1" dirty="0" smtClean="0">
              <a:effectLst>
                <a:outerShdw blurRad="38100" dist="38100" dir="2700000" algn="tl">
                  <a:srgbClr val="000000">
                    <a:alpha val="43137"/>
                  </a:srgbClr>
                </a:outerShdw>
              </a:effectLst>
            </a:endParaRPr>
          </a:p>
          <a:p>
            <a:r>
              <a:rPr lang="ru-RU" i="1" dirty="0" smtClean="0">
                <a:effectLst>
                  <a:outerShdw blurRad="38100" dist="38100" dir="2700000" algn="tl">
                    <a:srgbClr val="000000">
                      <a:alpha val="43137"/>
                    </a:srgbClr>
                  </a:outerShdw>
                </a:effectLst>
              </a:rPr>
              <a:t>журавликов</a:t>
            </a:r>
            <a:r>
              <a:rPr lang="ru-RU" i="1" dirty="0">
                <a:effectLst>
                  <a:outerShdw blurRad="38100" dist="38100" dir="2700000" algn="tl">
                    <a:srgbClr val="000000">
                      <a:alpha val="43137"/>
                    </a:srgbClr>
                  </a:outerShdw>
                </a:effectLst>
              </a:rPr>
              <a:t>, занимаясь этим целыми днями. Любой клочок бумаги, который попадал в её руки, </a:t>
            </a:r>
            <a:endParaRPr lang="ru-RU" i="1" dirty="0" smtClean="0">
              <a:effectLst>
                <a:outerShdw blurRad="38100" dist="38100" dir="2700000" algn="tl">
                  <a:srgbClr val="000000">
                    <a:alpha val="43137"/>
                  </a:srgbClr>
                </a:outerShdw>
              </a:effectLst>
            </a:endParaRPr>
          </a:p>
          <a:p>
            <a:r>
              <a:rPr lang="ru-RU" i="1" dirty="0" smtClean="0">
                <a:effectLst>
                  <a:outerShdw blurRad="38100" dist="38100" dir="2700000" algn="tl">
                    <a:srgbClr val="000000">
                      <a:alpha val="43137"/>
                    </a:srgbClr>
                  </a:outerShdw>
                </a:effectLst>
              </a:rPr>
              <a:t>превращался </a:t>
            </a:r>
            <a:r>
              <a:rPr lang="ru-RU" i="1" dirty="0">
                <a:effectLst>
                  <a:outerShdw blurRad="38100" dist="38100" dir="2700000" algn="tl">
                    <a:srgbClr val="000000">
                      <a:alpha val="43137"/>
                    </a:srgbClr>
                  </a:outerShdw>
                </a:effectLst>
              </a:rPr>
              <a:t>в бумажную птицу.</a:t>
            </a:r>
            <a:br>
              <a:rPr lang="ru-RU" i="1" dirty="0">
                <a:effectLst>
                  <a:outerShdw blurRad="38100" dist="38100" dir="2700000" algn="tl">
                    <a:srgbClr val="000000">
                      <a:alpha val="43137"/>
                    </a:srgbClr>
                  </a:outerShdw>
                </a:effectLst>
              </a:rPr>
            </a:br>
            <a:r>
              <a:rPr lang="ru-RU" i="1" dirty="0">
                <a:effectLst>
                  <a:outerShdw blurRad="38100" dist="38100" dir="2700000" algn="tl">
                    <a:srgbClr val="000000">
                      <a:alpha val="43137"/>
                    </a:srgbClr>
                  </a:outerShdw>
                </a:effectLst>
              </a:rPr>
              <a:t>Часто пишут, что </a:t>
            </a:r>
            <a:r>
              <a:rPr lang="ru-RU" i="1" dirty="0" err="1">
                <a:effectLst>
                  <a:outerShdw blurRad="38100" dist="38100" dir="2700000" algn="tl">
                    <a:srgbClr val="000000">
                      <a:alpha val="43137"/>
                    </a:srgbClr>
                  </a:outerShdw>
                </a:effectLst>
              </a:rPr>
              <a:t>Садако</a:t>
            </a:r>
            <a:r>
              <a:rPr lang="ru-RU" i="1" dirty="0">
                <a:effectLst>
                  <a:outerShdw blurRad="38100" dist="38100" dir="2700000" algn="tl">
                    <a:srgbClr val="000000">
                      <a:alpha val="43137"/>
                    </a:srgbClr>
                  </a:outerShdw>
                </a:effectLst>
              </a:rPr>
              <a:t> успела сделать всего 644 журавлика. Но это не так. Просто в 1977 </a:t>
            </a:r>
            <a:r>
              <a:rPr lang="ru-RU" i="1" dirty="0" smtClean="0">
                <a:effectLst>
                  <a:outerShdw blurRad="38100" dist="38100" dir="2700000" algn="tl">
                    <a:srgbClr val="000000">
                      <a:alpha val="43137"/>
                    </a:srgbClr>
                  </a:outerShdw>
                </a:effectLst>
              </a:rPr>
              <a:t>году</a:t>
            </a:r>
          </a:p>
          <a:p>
            <a:r>
              <a:rPr lang="ru-RU" i="1" dirty="0" smtClean="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писательница </a:t>
            </a:r>
            <a:r>
              <a:rPr lang="ru-RU" i="1" dirty="0" err="1">
                <a:effectLst>
                  <a:outerShdw blurRad="38100" dist="38100" dir="2700000" algn="tl">
                    <a:srgbClr val="000000">
                      <a:alpha val="43137"/>
                    </a:srgbClr>
                  </a:outerShdw>
                </a:effectLst>
              </a:rPr>
              <a:t>Элеанор</a:t>
            </a:r>
            <a:r>
              <a:rPr lang="ru-RU" i="1" dirty="0">
                <a:effectLst>
                  <a:outerShdw blurRad="38100" dist="38100" dir="2700000" algn="tl">
                    <a:srgbClr val="000000">
                      <a:alpha val="43137"/>
                    </a:srgbClr>
                  </a:outerShdw>
                </a:effectLst>
              </a:rPr>
              <a:t> </a:t>
            </a:r>
            <a:r>
              <a:rPr lang="ru-RU" i="1" dirty="0" err="1">
                <a:effectLst>
                  <a:outerShdw blurRad="38100" dist="38100" dir="2700000" algn="tl">
                    <a:srgbClr val="000000">
                      <a:alpha val="43137"/>
                    </a:srgbClr>
                  </a:outerShdw>
                </a:effectLst>
              </a:rPr>
              <a:t>Коэр</a:t>
            </a:r>
            <a:r>
              <a:rPr lang="ru-RU" i="1" dirty="0">
                <a:effectLst>
                  <a:outerShdw blurRad="38100" dist="38100" dir="2700000" algn="tl">
                    <a:srgbClr val="000000">
                      <a:alpha val="43137"/>
                    </a:srgbClr>
                  </a:outerShdw>
                </a:effectLst>
              </a:rPr>
              <a:t> выпустила книгу под названием "</a:t>
            </a:r>
            <a:r>
              <a:rPr lang="ru-RU" i="1" dirty="0" err="1">
                <a:effectLst>
                  <a:outerShdw blurRad="38100" dist="38100" dir="2700000" algn="tl">
                    <a:srgbClr val="000000">
                      <a:alpha val="43137"/>
                    </a:srgbClr>
                  </a:outerShdw>
                </a:effectLst>
              </a:rPr>
              <a:t>Садако</a:t>
            </a:r>
            <a:r>
              <a:rPr lang="ru-RU" i="1" dirty="0">
                <a:effectLst>
                  <a:outerShdw blurRad="38100" dist="38100" dir="2700000" algn="tl">
                    <a:srgbClr val="000000">
                      <a:alpha val="43137"/>
                    </a:srgbClr>
                  </a:outerShdw>
                </a:effectLst>
              </a:rPr>
              <a:t> и тысяча бумажных </a:t>
            </a:r>
            <a:endParaRPr lang="ru-RU" i="1" dirty="0" smtClean="0">
              <a:effectLst>
                <a:outerShdw blurRad="38100" dist="38100" dir="2700000" algn="tl">
                  <a:srgbClr val="000000">
                    <a:alpha val="43137"/>
                  </a:srgbClr>
                </a:outerShdw>
              </a:effectLst>
            </a:endParaRPr>
          </a:p>
          <a:p>
            <a:r>
              <a:rPr lang="ru-RU" i="1" dirty="0" smtClean="0">
                <a:effectLst>
                  <a:outerShdw blurRad="38100" dist="38100" dir="2700000" algn="tl">
                    <a:srgbClr val="000000">
                      <a:alpha val="43137"/>
                    </a:srgbClr>
                  </a:outerShdw>
                </a:effectLst>
              </a:rPr>
              <a:t>журавликов</a:t>
            </a:r>
            <a:r>
              <a:rPr lang="ru-RU" i="1" dirty="0">
                <a:effectLst>
                  <a:outerShdw blurRad="38100" dist="38100" dir="2700000" algn="tl">
                    <a:srgbClr val="000000">
                      <a:alpha val="43137"/>
                    </a:srgbClr>
                  </a:outerShdw>
                </a:effectLst>
              </a:rPr>
              <a:t>", в которой и рассказала про 644 журавлика - якобы, больная девочка не успела </a:t>
            </a:r>
            <a:endParaRPr lang="ru-RU" i="1" dirty="0" smtClean="0">
              <a:effectLst>
                <a:outerShdw blurRad="38100" dist="38100" dir="2700000" algn="tl">
                  <a:srgbClr val="000000">
                    <a:alpha val="43137"/>
                  </a:srgbClr>
                </a:outerShdw>
              </a:effectLst>
            </a:endParaRPr>
          </a:p>
          <a:p>
            <a:r>
              <a:rPr lang="ru-RU" i="1" dirty="0" smtClean="0">
                <a:effectLst>
                  <a:outerShdw blurRad="38100" dist="38100" dir="2700000" algn="tl">
                    <a:srgbClr val="000000">
                      <a:alpha val="43137"/>
                    </a:srgbClr>
                  </a:outerShdw>
                </a:effectLst>
              </a:rPr>
              <a:t>воплотить </a:t>
            </a:r>
            <a:r>
              <a:rPr lang="ru-RU" i="1" dirty="0">
                <a:effectLst>
                  <a:outerShdw blurRad="38100" dist="38100" dir="2700000" algn="tl">
                    <a:srgbClr val="000000">
                      <a:alpha val="43137"/>
                    </a:srgbClr>
                  </a:outerShdw>
                </a:effectLst>
              </a:rPr>
              <a:t>свою мечту в жизнь. На самом деле, всё было гораздо печальнее: </a:t>
            </a:r>
            <a:r>
              <a:rPr lang="ru-RU" i="1" dirty="0" err="1">
                <a:effectLst>
                  <a:outerShdw blurRad="38100" dist="38100" dir="2700000" algn="tl">
                    <a:srgbClr val="000000">
                      <a:alpha val="43137"/>
                    </a:srgbClr>
                  </a:outerShdw>
                </a:effectLst>
              </a:rPr>
              <a:t>Садако</a:t>
            </a:r>
            <a:r>
              <a:rPr lang="ru-RU" i="1" dirty="0">
                <a:effectLst>
                  <a:outerShdw blurRad="38100" dist="38100" dir="2700000" algn="tl">
                    <a:srgbClr val="000000">
                      <a:alpha val="43137"/>
                    </a:srgbClr>
                  </a:outerShdw>
                </a:effectLst>
              </a:rPr>
              <a:t> сделала </a:t>
            </a:r>
            <a:r>
              <a:rPr lang="ru-RU" i="1" dirty="0" smtClean="0">
                <a:effectLst>
                  <a:outerShdw blurRad="38100" dist="38100" dir="2700000" algn="tl">
                    <a:srgbClr val="000000">
                      <a:alpha val="43137"/>
                    </a:srgbClr>
                  </a:outerShdw>
                </a:effectLst>
              </a:rPr>
              <a:t>тысячу</a:t>
            </a:r>
          </a:p>
          <a:p>
            <a:r>
              <a:rPr lang="ru-RU" i="1" dirty="0" smtClean="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журавликов, но... её желание не исполнилось. Болезнь не уходила. Девочка продолжала </a:t>
            </a:r>
            <a:r>
              <a:rPr lang="ru-RU" i="1" dirty="0" smtClean="0">
                <a:effectLst>
                  <a:outerShdw blurRad="38100" dist="38100" dir="2700000" algn="tl">
                    <a:srgbClr val="000000">
                      <a:alpha val="43137"/>
                    </a:srgbClr>
                  </a:outerShdw>
                </a:effectLst>
              </a:rPr>
              <a:t>бороться</a:t>
            </a:r>
          </a:p>
          <a:p>
            <a:r>
              <a:rPr lang="ru-RU" i="1" dirty="0" smtClean="0">
                <a:effectLst>
                  <a:outerShdw blurRad="38100" dist="38100" dir="2700000" algn="tl">
                    <a:srgbClr val="000000">
                      <a:alpha val="43137"/>
                    </a:srgbClr>
                  </a:outerShdw>
                </a:effectLst>
              </a:rPr>
              <a:t> </a:t>
            </a:r>
            <a:r>
              <a:rPr lang="ru-RU" i="1" dirty="0">
                <a:effectLst>
                  <a:outerShdw blurRad="38100" dist="38100" dir="2700000" algn="tl">
                    <a:srgbClr val="000000">
                      <a:alpha val="43137"/>
                    </a:srgbClr>
                  </a:outerShdw>
                </a:effectLst>
              </a:rPr>
              <a:t>и складывала в Увы, жизнь оказалась жестокой: </a:t>
            </a:r>
            <a:r>
              <a:rPr lang="ru-RU" i="1" dirty="0" err="1">
                <a:effectLst>
                  <a:outerShdw blurRad="38100" dist="38100" dir="2700000" algn="tl">
                    <a:srgbClr val="000000">
                      <a:alpha val="43137"/>
                    </a:srgbClr>
                  </a:outerShdw>
                </a:effectLst>
              </a:rPr>
              <a:t>Садаки</a:t>
            </a:r>
            <a:r>
              <a:rPr lang="ru-RU" i="1" dirty="0">
                <a:effectLst>
                  <a:outerShdw blurRad="38100" dist="38100" dir="2700000" algn="tl">
                    <a:srgbClr val="000000">
                      <a:alpha val="43137"/>
                    </a:srgbClr>
                  </a:outerShdw>
                </a:effectLst>
              </a:rPr>
              <a:t> умерла 25 октября 1955 года</a:t>
            </a:r>
            <a:br>
              <a:rPr lang="ru-RU" i="1" dirty="0">
                <a:effectLst>
                  <a:outerShdw blurRad="38100" dist="38100" dir="2700000" algn="tl">
                    <a:srgbClr val="000000">
                      <a:alpha val="43137"/>
                    </a:srgbClr>
                  </a:outerShdw>
                </a:effectLst>
              </a:rPr>
            </a:br>
            <a:endParaRPr lang="ru-RU"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7128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806669" cy="6878954"/>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083" y="-41301"/>
            <a:ext cx="4505633" cy="6920255"/>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540" y="1519238"/>
            <a:ext cx="4930959" cy="3295524"/>
          </a:xfrm>
          <a:prstGeom prst="rect">
            <a:avLst/>
          </a:prstGeom>
        </p:spPr>
      </p:pic>
      <p:sp>
        <p:nvSpPr>
          <p:cNvPr id="5" name="Прямоугольник 4"/>
          <p:cNvSpPr/>
          <p:nvPr/>
        </p:nvSpPr>
        <p:spPr>
          <a:xfrm>
            <a:off x="129871" y="0"/>
            <a:ext cx="11948160" cy="4917757"/>
          </a:xfrm>
          <a:prstGeom prst="rect">
            <a:avLst/>
          </a:prstGeom>
        </p:spPr>
        <p:txBody>
          <a:bodyPr wrap="square">
            <a:spAutoFit/>
          </a:bodyPr>
          <a:lstStyle/>
          <a:p>
            <a:pPr>
              <a:lnSpc>
                <a:spcPct val="107000"/>
              </a:lnSpc>
              <a:spcAft>
                <a:spcPts val="1350"/>
              </a:spcAft>
            </a:pPr>
            <a:r>
              <a:rPr lang="ru-RU" i="1" dirty="0">
                <a:solidFill>
                  <a:srgbClr val="FFFF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rPr>
              <a:t>Страшная и грустная история девочки сделала её символом неприятия ядерной войны. Памятники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rPr>
              <a:t>Садако</a:t>
            </a:r>
            <a:r>
              <a:rPr lang="ru-RU" i="1" dirty="0">
                <a:solidFill>
                  <a:srgbClr val="FFFF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rPr>
              <a:t> были установлены в разных городах и странах. Конечно же, самый известный из них находится в Хиросиме - в Парке Мира. Он был установлен в 1958 году, и на его постаменте написано: "Это наш крик, это наша молитва, мир во всем мире". А на верхушке купола-постамента - скульптура </a:t>
            </a:r>
            <a:r>
              <a:rPr lang="ru-RU" i="1" dirty="0" err="1">
                <a:solidFill>
                  <a:srgbClr val="FFFF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rPr>
              <a:t>Садако</a:t>
            </a:r>
            <a:r>
              <a:rPr lang="ru-RU" i="1" dirty="0">
                <a:solidFill>
                  <a:srgbClr val="FFFF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rPr>
              <a:t> с бумажным журавликом в </a:t>
            </a:r>
            <a:r>
              <a:rPr lang="ru-RU" i="1" dirty="0" smtClean="0">
                <a:solidFill>
                  <a:srgbClr val="FFFF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rPr>
              <a:t>руках. Всё </a:t>
            </a:r>
            <a:r>
              <a:rPr lang="ru-RU" i="1" dirty="0">
                <a:solidFill>
                  <a:srgbClr val="FFFF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rPr>
              <a:t>новых и новых журавликов</a:t>
            </a:r>
            <a:r>
              <a:rPr lang="ru-RU" i="1" dirty="0" smtClean="0">
                <a:solidFill>
                  <a:srgbClr val="FFFF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Times New Roman" panose="02020603050405020304" pitchFamily="18" charset="0"/>
              </a:rPr>
              <a:t>...</a:t>
            </a:r>
            <a:r>
              <a:rPr lang="ru-RU" sz="2400" i="1" dirty="0">
                <a:effectLst>
                  <a:outerShdw blurRad="38100" dist="38100" dir="2700000" algn="tl">
                    <a:srgbClr val="000000">
                      <a:alpha val="43137"/>
                    </a:srgbClr>
                  </a:outerShdw>
                </a:effectLst>
              </a:rPr>
              <a:t> </a:t>
            </a:r>
            <a:r>
              <a:rPr lang="ru-RU" i="1" dirty="0">
                <a:solidFill>
                  <a:srgbClr val="FFFF00"/>
                </a:solidFill>
                <a:effectLst>
                  <a:outerShdw blurRad="38100" dist="38100" dir="2700000" algn="tl">
                    <a:srgbClr val="000000">
                      <a:alpha val="43137"/>
                    </a:srgbClr>
                  </a:outerShdw>
                </a:effectLst>
              </a:rPr>
              <a:t>Ровно через 20 лет после завершения войны, в 1965-м, дагестанский поэт </a:t>
            </a:r>
            <a:r>
              <a:rPr lang="ru-RU" b="1" i="1" dirty="0">
                <a:solidFill>
                  <a:srgbClr val="FFFF00"/>
                </a:solidFill>
                <a:effectLst>
                  <a:outerShdw blurRad="38100" dist="38100" dir="2700000" algn="tl">
                    <a:srgbClr val="000000">
                      <a:alpha val="43137"/>
                    </a:srgbClr>
                  </a:outerShdw>
                </a:effectLst>
              </a:rPr>
              <a:t>Расул Гамзатов</a:t>
            </a:r>
            <a:r>
              <a:rPr lang="ru-RU" i="1" dirty="0">
                <a:solidFill>
                  <a:srgbClr val="FFFF00"/>
                </a:solidFill>
                <a:effectLst>
                  <a:outerShdw blurRad="38100" dist="38100" dir="2700000" algn="tl">
                    <a:srgbClr val="000000">
                      <a:alpha val="43137"/>
                    </a:srgbClr>
                  </a:outerShdw>
                </a:effectLst>
              </a:rPr>
              <a:t> посетил Японию. Ему показали памятник </a:t>
            </a:r>
            <a:r>
              <a:rPr lang="ru-RU" i="1" dirty="0" err="1">
                <a:solidFill>
                  <a:srgbClr val="FFFF00"/>
                </a:solidFill>
                <a:effectLst>
                  <a:outerShdw blurRad="38100" dist="38100" dir="2700000" algn="tl">
                    <a:srgbClr val="000000">
                      <a:alpha val="43137"/>
                    </a:srgbClr>
                  </a:outerShdw>
                </a:effectLst>
              </a:rPr>
              <a:t>Садако</a:t>
            </a:r>
            <a:r>
              <a:rPr lang="ru-RU" i="1" dirty="0">
                <a:solidFill>
                  <a:srgbClr val="FFFF00"/>
                </a:solidFill>
                <a:effectLst>
                  <a:outerShdw blurRad="38100" dist="38100" dir="2700000" algn="tl">
                    <a:srgbClr val="000000">
                      <a:alpha val="43137"/>
                    </a:srgbClr>
                  </a:outerShdw>
                </a:effectLst>
              </a:rPr>
              <a:t> и поведали её историю. Этот рассказ настолько потряс Гамзатова, что он не переставал думать о маленькой японке и её журавликах. Но в той поездке поэта настигло его собственное горе: он получил телеграмму, в которой сообщалось о смерти его матери... Гамзатов вспоминал: "Я вылетел в Москву и в самолёте, думая о матери, вспомнил и умершего отца, и погибших на войне братьев. Но та хиросимская девочка с бумажными журавликами не уходила из памяти. Так было написано это стихотворение".</a:t>
            </a:r>
            <a:br>
              <a:rPr lang="ru-RU" i="1" dirty="0">
                <a:solidFill>
                  <a:srgbClr val="FFFF00"/>
                </a:solidFill>
                <a:effectLst>
                  <a:outerShdw blurRad="38100" dist="38100" dir="2700000" algn="tl">
                    <a:srgbClr val="000000">
                      <a:alpha val="43137"/>
                    </a:srgbClr>
                  </a:outerShdw>
                </a:effectLst>
              </a:rPr>
            </a:br>
            <a:r>
              <a:rPr lang="ru-RU" i="1" dirty="0">
                <a:solidFill>
                  <a:srgbClr val="FFFF00"/>
                </a:solidFill>
                <a:effectLst>
                  <a:outerShdw blurRad="38100" dist="38100" dir="2700000" algn="tl">
                    <a:srgbClr val="000000">
                      <a:alpha val="43137"/>
                    </a:srgbClr>
                  </a:outerShdw>
                </a:effectLst>
              </a:rPr>
              <a:t/>
            </a:r>
            <a:br>
              <a:rPr lang="ru-RU" i="1" dirty="0">
                <a:solidFill>
                  <a:srgbClr val="FFFF00"/>
                </a:solidFill>
                <a:effectLst>
                  <a:outerShdw blurRad="38100" dist="38100" dir="2700000" algn="tl">
                    <a:srgbClr val="000000">
                      <a:alpha val="43137"/>
                    </a:srgbClr>
                  </a:outerShdw>
                </a:effectLst>
              </a:rPr>
            </a:br>
            <a:r>
              <a:rPr lang="ru-RU" i="1" dirty="0">
                <a:solidFill>
                  <a:srgbClr val="FFFF00"/>
                </a:solidFill>
                <a:effectLst>
                  <a:outerShdw blurRad="38100" dist="38100" dir="2700000" algn="tl">
                    <a:srgbClr val="000000">
                      <a:alpha val="43137"/>
                    </a:srgbClr>
                  </a:outerShdw>
                </a:effectLst>
              </a:rPr>
              <a:t>Да, Гамзатов написал стихотворение "Журавли" на своём родном аварском языке, и птицы стали символом всех погибших на войне солдат. В 1968 году </a:t>
            </a:r>
            <a:r>
              <a:rPr lang="ru-RU" b="1" i="1" dirty="0">
                <a:solidFill>
                  <a:srgbClr val="FFFF00"/>
                </a:solidFill>
                <a:effectLst>
                  <a:outerShdw blurRad="38100" dist="38100" dir="2700000" algn="tl">
                    <a:srgbClr val="000000">
                      <a:alpha val="43137"/>
                    </a:srgbClr>
                  </a:outerShdw>
                </a:effectLst>
              </a:rPr>
              <a:t>Наум Гребнев</a:t>
            </a:r>
            <a:r>
              <a:rPr lang="ru-RU" i="1" dirty="0">
                <a:solidFill>
                  <a:srgbClr val="FFFF00"/>
                </a:solidFill>
                <a:effectLst>
                  <a:outerShdw blurRad="38100" dist="38100" dir="2700000" algn="tl">
                    <a:srgbClr val="000000">
                      <a:alpha val="43137"/>
                    </a:srgbClr>
                  </a:outerShdw>
                </a:effectLst>
              </a:rPr>
              <a:t> перевёл стихотворение на русский </a:t>
            </a:r>
            <a:r>
              <a:rPr lang="ru-RU" i="1" dirty="0" smtClean="0">
                <a:solidFill>
                  <a:srgbClr val="FFFF00"/>
                </a:solidFill>
                <a:effectLst>
                  <a:outerShdw blurRad="38100" dist="38100" dir="2700000" algn="tl">
                    <a:srgbClr val="000000">
                      <a:alpha val="43137"/>
                    </a:srgbClr>
                  </a:outerShdw>
                </a:effectLst>
              </a:rPr>
              <a:t>язык</a:t>
            </a:r>
            <a:endParaRPr lang="ru-RU"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291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18492"/>
          </a:xfrm>
          <a:prstGeom prst="rect">
            <a:avLst/>
          </a:prstGeom>
        </p:spPr>
      </p:pic>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0" y="3664791"/>
            <a:ext cx="4572000" cy="3429000"/>
          </a:xfrm>
        </p:spPr>
      </p:pic>
      <p:sp>
        <p:nvSpPr>
          <p:cNvPr id="5" name="Прямоугольник 4"/>
          <p:cNvSpPr/>
          <p:nvPr/>
        </p:nvSpPr>
        <p:spPr>
          <a:xfrm>
            <a:off x="459897" y="-75299"/>
            <a:ext cx="6096000" cy="8125301"/>
          </a:xfrm>
          <a:prstGeom prst="rect">
            <a:avLst/>
          </a:prstGeom>
        </p:spPr>
        <p:txBody>
          <a:bodyPr>
            <a:spAutoFit/>
          </a:bodyPr>
          <a:lstStyle/>
          <a:p>
            <a:r>
              <a:rPr lang="ru-RU" i="1" dirty="0">
                <a:solidFill>
                  <a:schemeClr val="bg1">
                    <a:lumMod val="95000"/>
                    <a:lumOff val="5000"/>
                  </a:schemeClr>
                </a:solidFill>
                <a:effectLst>
                  <a:outerShdw blurRad="38100" dist="38100" dir="2700000" algn="tl">
                    <a:srgbClr val="000000">
                      <a:alpha val="43137"/>
                    </a:srgbClr>
                  </a:outerShdw>
                </a:effectLst>
              </a:rPr>
              <a:t>Мне кажется порою, что джигиты,</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С кровавых не пришедшие полей,</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В могилах братских не были зарыты,</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А превратились в белых журавлей.</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Они до сей поры с времен тех дальних</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Летят и подают нам голоса.</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Не потому ль так часто и печально</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Мы замолкаем, глядя в небеса?</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Сегодня, предвечернею порою,</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Я вижу, как в тумане журавли</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Летят своим определенным строем,</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Как по полям людьми они брели.</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Они летят, свершают путь свой длинный</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И выкликают чьи-то имена.</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Не потому ли с кличем журавлиным</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От века речь аварская сходна?</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Летит, летит по небу клин усталый —</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Летит в тумане на исходе дня,</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И в том строю есть промежуток малый —</a:t>
            </a:r>
            <a:br>
              <a:rPr lang="ru-RU" i="1" dirty="0">
                <a:solidFill>
                  <a:schemeClr val="bg1">
                    <a:lumMod val="95000"/>
                    <a:lumOff val="5000"/>
                  </a:schemeClr>
                </a:solidFill>
                <a:effectLst>
                  <a:outerShdw blurRad="38100" dist="38100" dir="2700000" algn="tl">
                    <a:srgbClr val="000000">
                      <a:alpha val="43137"/>
                    </a:srgbClr>
                  </a:outerShdw>
                </a:effectLst>
              </a:rPr>
            </a:br>
            <a:r>
              <a:rPr lang="ru-RU" i="1" dirty="0">
                <a:solidFill>
                  <a:schemeClr val="bg1">
                    <a:lumMod val="95000"/>
                    <a:lumOff val="5000"/>
                  </a:schemeClr>
                </a:solidFill>
                <a:effectLst>
                  <a:outerShdw blurRad="38100" dist="38100" dir="2700000" algn="tl">
                    <a:srgbClr val="000000">
                      <a:alpha val="43137"/>
                    </a:srgbClr>
                  </a:outerShdw>
                </a:effectLst>
              </a:rPr>
              <a:t>Быть может, это место для меня!</a:t>
            </a:r>
            <a:r>
              <a:rPr lang="ru-RU" dirty="0">
                <a:solidFill>
                  <a:schemeClr val="bg1">
                    <a:lumMod val="95000"/>
                    <a:lumOff val="5000"/>
                  </a:schemeClr>
                </a:solidFill>
              </a:rPr>
              <a:t/>
            </a:r>
            <a:br>
              <a:rPr lang="ru-RU" dirty="0">
                <a:solidFill>
                  <a:schemeClr val="bg1">
                    <a:lumMod val="95000"/>
                    <a:lumOff val="5000"/>
                  </a:schemeClr>
                </a:solidFill>
              </a:rPr>
            </a:br>
            <a:r>
              <a:rPr lang="ru-RU" dirty="0"/>
              <a:t/>
            </a:r>
            <a:br>
              <a:rPr lang="ru-RU" dirty="0"/>
            </a:br>
            <a:r>
              <a:rPr lang="ru-RU" dirty="0"/>
              <a:t>Настанет день, и с журавлиной стаей</a:t>
            </a:r>
            <a:br>
              <a:rPr lang="ru-RU" dirty="0"/>
            </a:br>
            <a:r>
              <a:rPr lang="ru-RU" dirty="0"/>
              <a:t>Я поплыву в такой же сизой мгле,</a:t>
            </a:r>
            <a:br>
              <a:rPr lang="ru-RU" dirty="0"/>
            </a:br>
            <a:r>
              <a:rPr lang="ru-RU" dirty="0"/>
              <a:t>Из-под небес по-птичьи окликая</a:t>
            </a:r>
            <a:br>
              <a:rPr lang="ru-RU" dirty="0"/>
            </a:br>
            <a:r>
              <a:rPr lang="ru-RU" dirty="0"/>
              <a:t>Всех вас, кого оставил на земле</a:t>
            </a:r>
          </a:p>
        </p:txBody>
      </p:sp>
    </p:spTree>
    <p:extLst>
      <p:ext uri="{BB962C8B-B14F-4D97-AF65-F5344CB8AC3E}">
        <p14:creationId xmlns:p14="http://schemas.microsoft.com/office/powerpoint/2010/main" val="13663683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39486" cy="478668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192" y="2241098"/>
            <a:ext cx="6290808" cy="4447761"/>
          </a:xfrm>
          <a:prstGeom prst="rect">
            <a:avLst/>
          </a:prstGeom>
        </p:spPr>
      </p:pic>
      <p:sp>
        <p:nvSpPr>
          <p:cNvPr id="3" name="Объект 2"/>
          <p:cNvSpPr>
            <a:spLocks noGrp="1"/>
          </p:cNvSpPr>
          <p:nvPr>
            <p:ph idx="1"/>
          </p:nvPr>
        </p:nvSpPr>
        <p:spPr>
          <a:xfrm>
            <a:off x="685800" y="286248"/>
            <a:ext cx="10820400" cy="5932438"/>
          </a:xfrm>
        </p:spPr>
        <p:txBody>
          <a:bodyPr/>
          <a:lstStyle/>
          <a:p>
            <a:r>
              <a:rPr lang="ru-RU" i="1" dirty="0">
                <a:solidFill>
                  <a:srgbClr val="FFFF00"/>
                </a:solidFill>
                <a:effectLst>
                  <a:outerShdw blurRad="38100" dist="38100" dir="2700000" algn="tl">
                    <a:srgbClr val="000000">
                      <a:alpha val="43137"/>
                    </a:srgbClr>
                  </a:outerShdw>
                </a:effectLst>
              </a:rPr>
              <a:t>Это стихотворение попалось на глаза известнейшему артисту </a:t>
            </a:r>
            <a:r>
              <a:rPr lang="ru-RU" b="1" i="1" dirty="0">
                <a:solidFill>
                  <a:srgbClr val="FFFF00"/>
                </a:solidFill>
                <a:effectLst>
                  <a:outerShdw blurRad="38100" dist="38100" dir="2700000" algn="tl">
                    <a:srgbClr val="000000">
                      <a:alpha val="43137"/>
                    </a:srgbClr>
                  </a:outerShdw>
                </a:effectLst>
              </a:rPr>
              <a:t>Марку Бернесу</a:t>
            </a:r>
            <a:r>
              <a:rPr lang="ru-RU" i="1" dirty="0">
                <a:solidFill>
                  <a:srgbClr val="FFFF00"/>
                </a:solidFill>
                <a:effectLst>
                  <a:outerShdw blurRad="38100" dist="38100" dir="2700000" algn="tl">
                    <a:srgbClr val="000000">
                      <a:alpha val="43137"/>
                    </a:srgbClr>
                  </a:outerShdw>
                </a:effectLst>
              </a:rPr>
              <a:t>. Бернес был поражён. Он сразу же позвонил Гребневу и рассказал, что мечтает превратить стихотворение в песню. Оговорили изменения, о которых Гамзатов вспоминал: "Вместе с переводчиком мы сочли пожелания певца справедливыми, и вместо „джигиты“ написали „солдаты“. Это как бы расширило адрес песни, придало ей общечеловеческое звучание". Кроме того, текст сократили - из оригинальных 24 строк оставили 16.</a:t>
            </a:r>
            <a:br>
              <a:rPr lang="ru-RU" i="1" dirty="0">
                <a:solidFill>
                  <a:srgbClr val="FFFF00"/>
                </a:solidFill>
                <a:effectLst>
                  <a:outerShdw blurRad="38100" dist="38100" dir="2700000" algn="tl">
                    <a:srgbClr val="000000">
                      <a:alpha val="43137"/>
                    </a:srgbClr>
                  </a:outerShdw>
                </a:effectLst>
              </a:rPr>
            </a:br>
            <a:r>
              <a:rPr lang="ru-RU" i="1" dirty="0">
                <a:solidFill>
                  <a:srgbClr val="FFFF00"/>
                </a:solidFill>
                <a:effectLst>
                  <a:outerShdw blurRad="38100" dist="38100" dir="2700000" algn="tl">
                    <a:srgbClr val="000000">
                      <a:alpha val="43137"/>
                    </a:srgbClr>
                  </a:outerShdw>
                </a:effectLst>
              </a:rPr>
              <a:t>С готовым текстом Бернес обратился к композитору </a:t>
            </a:r>
            <a:r>
              <a:rPr lang="ru-RU" b="1" i="1" dirty="0">
                <a:solidFill>
                  <a:srgbClr val="FFFF00"/>
                </a:solidFill>
                <a:effectLst>
                  <a:outerShdw blurRad="38100" dist="38100" dir="2700000" algn="tl">
                    <a:srgbClr val="000000">
                      <a:alpha val="43137"/>
                    </a:srgbClr>
                  </a:outerShdw>
                </a:effectLst>
              </a:rPr>
              <a:t>Яну Френкелю</a:t>
            </a:r>
            <a:r>
              <a:rPr lang="ru-RU" i="1" dirty="0">
                <a:solidFill>
                  <a:srgbClr val="FFFF00"/>
                </a:solidFill>
                <a:effectLst>
                  <a:outerShdw blurRad="38100" dist="38100" dir="2700000" algn="tl">
                    <a:srgbClr val="000000">
                      <a:alpha val="43137"/>
                    </a:srgbClr>
                  </a:outerShdw>
                </a:effectLst>
              </a:rPr>
              <a:t> - их уже объединяло длительное и продолжительное сотрудничество. Но "Журавли" не сразу "сдались" композитору - только через два месяца он написал вступительный вокализ, и после этого работа пошла легче. И вот музыка была готова. Френкель писал: "Я тут же позвонил Бернесу. Он сразу же приехал, послушал песню и... расплакался. Он не был человеком сентиментальным, но нередко случалось, что он плакал, когда ему что-либо нравилось".</a:t>
            </a:r>
            <a:r>
              <a:rPr lang="ru-RU" dirty="0">
                <a:solidFill>
                  <a:srgbClr val="FFFF00"/>
                </a:solidFill>
              </a:rPr>
              <a:t/>
            </a:r>
            <a:br>
              <a:rPr lang="ru-RU" dirty="0">
                <a:solidFill>
                  <a:srgbClr val="FFFF00"/>
                </a:solidFill>
              </a:rPr>
            </a:br>
            <a:endParaRPr lang="ru-RU" dirty="0">
              <a:solidFill>
                <a:srgbClr val="FFFF00"/>
              </a:solidFill>
            </a:endParaRPr>
          </a:p>
        </p:txBody>
      </p:sp>
    </p:spTree>
    <p:extLst>
      <p:ext uri="{BB962C8B-B14F-4D97-AF65-F5344CB8AC3E}">
        <p14:creationId xmlns:p14="http://schemas.microsoft.com/office/powerpoint/2010/main" val="836360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019425"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064" y="0"/>
            <a:ext cx="9864936" cy="6764942"/>
          </a:xfrm>
          <a:prstGeom prst="rect">
            <a:avLst/>
          </a:prstGeom>
        </p:spPr>
      </p:pic>
      <p:sp>
        <p:nvSpPr>
          <p:cNvPr id="2" name="Заголовок 1"/>
          <p:cNvSpPr>
            <a:spLocks noGrp="1"/>
          </p:cNvSpPr>
          <p:nvPr>
            <p:ph type="title"/>
          </p:nvPr>
        </p:nvSpPr>
        <p:spPr>
          <a:xfrm>
            <a:off x="11874160" y="546097"/>
            <a:ext cx="8610600" cy="1293028"/>
          </a:xfrm>
        </p:spPr>
        <p:txBody>
          <a:bodyPr/>
          <a:lstStyle/>
          <a:p>
            <a:endParaRPr lang="ru-RU"/>
          </a:p>
        </p:txBody>
      </p:sp>
      <p:sp>
        <p:nvSpPr>
          <p:cNvPr id="3" name="Объект 2"/>
          <p:cNvSpPr>
            <a:spLocks noGrp="1"/>
          </p:cNvSpPr>
          <p:nvPr>
            <p:ph idx="1"/>
          </p:nvPr>
        </p:nvSpPr>
        <p:spPr>
          <a:xfrm>
            <a:off x="1371600" y="1192611"/>
            <a:ext cx="10820400" cy="4024125"/>
          </a:xfrm>
        </p:spPr>
        <p:txBody>
          <a:bodyPr>
            <a:normAutofit fontScale="92500" lnSpcReduction="10000"/>
          </a:bodyPr>
          <a:lstStyle/>
          <a:p>
            <a:r>
              <a:rPr lang="ru-RU" dirty="0" smtClean="0">
                <a:solidFill>
                  <a:srgbClr val="FFFF00"/>
                </a:solidFill>
              </a:rPr>
              <a:t>Журавли</a:t>
            </a:r>
            <a:r>
              <a:rPr lang="ru-RU" dirty="0">
                <a:solidFill>
                  <a:srgbClr val="FFFF00"/>
                </a:solidFill>
              </a:rPr>
              <a:t>" были напечатаны в </a:t>
            </a:r>
            <a:r>
              <a:rPr lang="ru-RU" dirty="0" smtClean="0">
                <a:solidFill>
                  <a:srgbClr val="FFFF00"/>
                </a:solidFill>
              </a:rPr>
              <a:t>журнале «Новый мир» </a:t>
            </a:r>
            <a:r>
              <a:rPr lang="ru-RU" dirty="0">
                <a:solidFill>
                  <a:srgbClr val="FFFF00"/>
                </a:solidFill>
              </a:rPr>
              <a:t>.</a:t>
            </a:r>
            <a:r>
              <a:rPr lang="ru-RU" dirty="0" smtClean="0">
                <a:solidFill>
                  <a:srgbClr val="FFFF00"/>
                </a:solidFill>
              </a:rPr>
              <a:t>Бернес </a:t>
            </a:r>
            <a:r>
              <a:rPr lang="ru-RU" dirty="0">
                <a:solidFill>
                  <a:srgbClr val="FFFF00"/>
                </a:solidFill>
              </a:rPr>
              <a:t>очень торопился записать песню. В то время он уже был очень тяжело болен, и, как бы предчувствуя свою кончину, хотел, чтобы "Журавли" стали его последней песней.</a:t>
            </a:r>
            <a:br>
              <a:rPr lang="ru-RU" dirty="0">
                <a:solidFill>
                  <a:srgbClr val="FFFF00"/>
                </a:solidFill>
              </a:rPr>
            </a:br>
            <a:r>
              <a:rPr lang="ru-RU" dirty="0">
                <a:solidFill>
                  <a:srgbClr val="FFFF00"/>
                </a:solidFill>
              </a:rPr>
              <a:t/>
            </a:r>
            <a:br>
              <a:rPr lang="ru-RU" dirty="0">
                <a:solidFill>
                  <a:srgbClr val="FFFF00"/>
                </a:solidFill>
              </a:rPr>
            </a:br>
            <a:r>
              <a:rPr lang="ru-RU" dirty="0">
                <a:solidFill>
                  <a:srgbClr val="FFFF00"/>
                </a:solidFill>
              </a:rPr>
              <a:t>Марк Бернес умер 16 августа 1969 года, и, по его просьбе, на похоронах звучали "Журавли". Через 20 лет, в 1989 году, эта же песня провожала в последний путь Яна Френкеля.</a:t>
            </a:r>
            <a:br>
              <a:rPr lang="ru-RU" dirty="0">
                <a:solidFill>
                  <a:srgbClr val="FFFF00"/>
                </a:solidFill>
              </a:rPr>
            </a:br>
            <a:r>
              <a:rPr lang="ru-RU" dirty="0">
                <a:solidFill>
                  <a:srgbClr val="FFFF00"/>
                </a:solidFill>
              </a:rPr>
              <a:t/>
            </a:r>
            <a:br>
              <a:rPr lang="ru-RU" dirty="0">
                <a:solidFill>
                  <a:srgbClr val="FFFF00"/>
                </a:solidFill>
              </a:rPr>
            </a:br>
            <a:r>
              <a:rPr lang="ru-RU" dirty="0">
                <a:solidFill>
                  <a:srgbClr val="FFFF00"/>
                </a:solidFill>
              </a:rPr>
              <a:t>"Журавли" оставили глубочайший след в памяти народа. Именно благодаря этой песне журавль стал символом памяти о погибших в Великую Отечественную войну. Эту птицу можно увидеть на многих памятниках, посвящённым павшим.</a:t>
            </a:r>
            <a:br>
              <a:rPr lang="ru-RU" dirty="0">
                <a:solidFill>
                  <a:srgbClr val="FFFF00"/>
                </a:solidFill>
              </a:rPr>
            </a:br>
            <a:r>
              <a:rPr lang="ru-RU" dirty="0">
                <a:solidFill>
                  <a:srgbClr val="FFFF00"/>
                </a:solidFill>
              </a:rPr>
              <a:t>Множество артистов записали свои версии "Журавлей" и исполняют эту песню на своих концертах (в том числе, например, англичанин Марк </a:t>
            </a:r>
            <a:r>
              <a:rPr lang="ru-RU" dirty="0" err="1">
                <a:solidFill>
                  <a:srgbClr val="FFFF00"/>
                </a:solidFill>
              </a:rPr>
              <a:t>Алмонд</a:t>
            </a:r>
            <a:r>
              <a:rPr lang="ru-RU" dirty="0">
                <a:solidFill>
                  <a:srgbClr val="FFFF00"/>
                </a:solidFill>
              </a:rPr>
              <a:t>). Правда, вряд ли их можно сравнить с Марком Бернесом, который подарил этой песне </a:t>
            </a:r>
            <a:r>
              <a:rPr lang="ru-RU" dirty="0" smtClean="0">
                <a:solidFill>
                  <a:srgbClr val="FFFF00"/>
                </a:solidFill>
              </a:rPr>
              <a:t>бессмертие.</a:t>
            </a:r>
            <a:endParaRPr lang="ru-RU" dirty="0">
              <a:solidFill>
                <a:srgbClr val="FFFF00"/>
              </a:solidFill>
            </a:endParaRPr>
          </a:p>
        </p:txBody>
      </p:sp>
    </p:spTree>
    <p:extLst>
      <p:ext uri="{BB962C8B-B14F-4D97-AF65-F5344CB8AC3E}">
        <p14:creationId xmlns:p14="http://schemas.microsoft.com/office/powerpoint/2010/main" val="5781835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Объект 2"/>
          <p:cNvSpPr>
            <a:spLocks noGrp="1"/>
          </p:cNvSpPr>
          <p:nvPr>
            <p:ph idx="1"/>
          </p:nvPr>
        </p:nvSpPr>
        <p:spPr>
          <a:xfrm>
            <a:off x="0" y="3045350"/>
            <a:ext cx="10820400" cy="4024125"/>
          </a:xfrm>
        </p:spPr>
        <p:txBody>
          <a:bodyPr/>
          <a:lstStyle/>
          <a:p>
            <a:r>
              <a:rPr lang="ru-RU" i="1" dirty="0">
                <a:solidFill>
                  <a:srgbClr val="FFFF00"/>
                </a:solidFill>
                <a:effectLst>
                  <a:outerShdw blurRad="38100" dist="38100" dir="2700000" algn="tl">
                    <a:srgbClr val="000000">
                      <a:alpha val="43137"/>
                    </a:srgbClr>
                  </a:outerShdw>
                </a:effectLst>
              </a:rPr>
              <a:t>Есть у нашего народа песня «Журавли» - она всегда звучит в дни, когда мы вспоминаем наших отцов, дедов, прадедов погибших на полях сражений и подаривших нам жизнь и свободу. Песня с ее глубокими трагическими стихами и красивейшим грустным вокализом воспринимается большинством как реквием или молитва и считается одной из лучших песен о Великой Отечественной </a:t>
            </a:r>
            <a:r>
              <a:rPr lang="ru-RU" i="1" dirty="0" smtClean="0">
                <a:solidFill>
                  <a:srgbClr val="FFFF00"/>
                </a:solidFill>
                <a:effectLst>
                  <a:outerShdw blurRad="38100" dist="38100" dir="2700000" algn="tl">
                    <a:srgbClr val="000000">
                      <a:alpha val="43137"/>
                    </a:srgbClr>
                  </a:outerShdw>
                </a:effectLst>
              </a:rPr>
              <a:t>войне. Эта песня всегда мне нравилась. Но когда я услышал ее в этом исполнении - я </a:t>
            </a:r>
            <a:r>
              <a:rPr lang="ru-RU" i="1" dirty="0" err="1" smtClean="0">
                <a:solidFill>
                  <a:srgbClr val="FFFF00"/>
                </a:solidFill>
                <a:effectLst>
                  <a:outerShdw blurRad="38100" dist="38100" dir="2700000" algn="tl">
                    <a:srgbClr val="000000">
                      <a:alpha val="43137"/>
                    </a:srgbClr>
                  </a:outerShdw>
                </a:effectLst>
              </a:rPr>
              <a:t>плакакал</a:t>
            </a:r>
            <a:r>
              <a:rPr lang="ru-RU" i="1" dirty="0" smtClean="0">
                <a:solidFill>
                  <a:srgbClr val="FFFF00"/>
                </a:solidFill>
                <a:effectLst>
                  <a:outerShdw blurRad="38100" dist="38100" dir="2700000" algn="tl">
                    <a:srgbClr val="000000">
                      <a:alpha val="43137"/>
                    </a:srgbClr>
                  </a:outerShdw>
                </a:effectLst>
              </a:rPr>
              <a:t>. </a:t>
            </a:r>
            <a:r>
              <a:rPr lang="ru-RU" i="1" dirty="0" err="1" smtClean="0">
                <a:solidFill>
                  <a:srgbClr val="FFFF00"/>
                </a:solidFill>
                <a:effectLst>
                  <a:outerShdw blurRad="38100" dist="38100" dir="2700000" algn="tl">
                    <a:srgbClr val="000000">
                      <a:alpha val="43137"/>
                    </a:srgbClr>
                  </a:outerShdw>
                </a:effectLst>
              </a:rPr>
              <a:t>Д.Хворостовский</a:t>
            </a:r>
            <a:r>
              <a:rPr lang="ru-RU" i="1" dirty="0" smtClean="0">
                <a:solidFill>
                  <a:srgbClr val="FFFF00"/>
                </a:solidFill>
                <a:effectLst>
                  <a:outerShdw blurRad="38100" dist="38100" dir="2700000" algn="tl">
                    <a:srgbClr val="000000">
                      <a:alpha val="43137"/>
                    </a:srgbClr>
                  </a:outerShdw>
                </a:effectLst>
              </a:rPr>
              <a:t> поет ее с таким чувством, как будто прощается с нами. Как будто он тоже стал журавлем и передает свой последний привет нам, оставшимся на земле.</a:t>
            </a:r>
            <a:endParaRPr lang="ru-RU" i="1" dirty="0">
              <a:solidFill>
                <a:srgbClr val="FFFF00"/>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3549508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
        <p:nvSpPr>
          <p:cNvPr id="3" name="TextBox 2"/>
          <p:cNvSpPr txBox="1"/>
          <p:nvPr/>
        </p:nvSpPr>
        <p:spPr>
          <a:xfrm>
            <a:off x="387081" y="521831"/>
            <a:ext cx="11263020" cy="2308324"/>
          </a:xfrm>
          <a:prstGeom prst="rect">
            <a:avLst/>
          </a:prstGeom>
          <a:noFill/>
        </p:spPr>
        <p:txBody>
          <a:bodyPr wrap="none" rtlCol="0">
            <a:spAutoFit/>
          </a:bodyPr>
          <a:lstStyle/>
          <a:p>
            <a:r>
              <a:rPr lang="ru-RU" dirty="0" smtClean="0">
                <a:solidFill>
                  <a:schemeClr val="bg1">
                    <a:lumMod val="95000"/>
                    <a:lumOff val="5000"/>
                  </a:schemeClr>
                </a:solidFill>
              </a:rPr>
              <a:t>Вот уже несколько лет я принимаю участие в БЕССМЕРТНОМ ПОЛКУ 9мая</a:t>
            </a:r>
          </a:p>
          <a:p>
            <a:r>
              <a:rPr lang="ru-RU" dirty="0" smtClean="0">
                <a:solidFill>
                  <a:schemeClr val="bg1">
                    <a:lumMod val="95000"/>
                    <a:lumOff val="5000"/>
                  </a:schemeClr>
                </a:solidFill>
              </a:rPr>
              <a:t>Наша колонна идет на параде под песню «Журавли Когда идешь по площади под эту музыку,</a:t>
            </a:r>
          </a:p>
          <a:p>
            <a:r>
              <a:rPr lang="ru-RU" dirty="0">
                <a:solidFill>
                  <a:schemeClr val="bg1">
                    <a:lumMod val="95000"/>
                    <a:lumOff val="5000"/>
                  </a:schemeClr>
                </a:solidFill>
              </a:rPr>
              <a:t>н</a:t>
            </a:r>
            <a:r>
              <a:rPr lang="ru-RU" dirty="0" smtClean="0">
                <a:solidFill>
                  <a:schemeClr val="bg1">
                    <a:lumMod val="95000"/>
                    <a:lumOff val="5000"/>
                  </a:schemeClr>
                </a:solidFill>
              </a:rPr>
              <a:t>есешь портрет своего прадеда, невольно наворачиваются слёзы на глаза.</a:t>
            </a:r>
          </a:p>
          <a:p>
            <a:r>
              <a:rPr lang="ru-RU" dirty="0" smtClean="0">
                <a:solidFill>
                  <a:schemeClr val="bg1">
                    <a:lumMod val="95000"/>
                    <a:lumOff val="5000"/>
                  </a:schemeClr>
                </a:solidFill>
              </a:rPr>
              <a:t>Все ребята ,даже шаловливые, становятся серьезными. У многих зрителей </a:t>
            </a:r>
          </a:p>
          <a:p>
            <a:r>
              <a:rPr lang="ru-RU" dirty="0" smtClean="0">
                <a:solidFill>
                  <a:schemeClr val="bg1">
                    <a:lumMod val="95000"/>
                    <a:lumOff val="5000"/>
                  </a:schemeClr>
                </a:solidFill>
              </a:rPr>
              <a:t>на глазах тоже слезы</a:t>
            </a:r>
            <a:r>
              <a:rPr lang="ru-RU" dirty="0">
                <a:solidFill>
                  <a:schemeClr val="bg1">
                    <a:lumMod val="95000"/>
                    <a:lumOff val="5000"/>
                  </a:schemeClr>
                </a:solidFill>
              </a:rPr>
              <a:t> ». В этом году песню хотели </a:t>
            </a:r>
            <a:r>
              <a:rPr lang="ru-RU" dirty="0" smtClean="0">
                <a:solidFill>
                  <a:schemeClr val="bg1">
                    <a:lumMod val="95000"/>
                    <a:lumOff val="5000"/>
                  </a:schemeClr>
                </a:solidFill>
              </a:rPr>
              <a:t>заменить </a:t>
            </a:r>
            <a:r>
              <a:rPr lang="ru-RU" dirty="0">
                <a:solidFill>
                  <a:schemeClr val="bg1">
                    <a:lumMod val="95000"/>
                    <a:lumOff val="5000"/>
                  </a:schemeClr>
                </a:solidFill>
              </a:rPr>
              <a:t>на «Бессмертный полк</a:t>
            </a:r>
            <a:r>
              <a:rPr lang="ru-RU" dirty="0" smtClean="0">
                <a:solidFill>
                  <a:schemeClr val="bg1">
                    <a:lumMod val="95000"/>
                    <a:lumOff val="5000"/>
                  </a:schemeClr>
                </a:solidFill>
              </a:rPr>
              <a:t>»,</a:t>
            </a:r>
          </a:p>
          <a:p>
            <a:r>
              <a:rPr lang="ru-RU" dirty="0" smtClean="0">
                <a:solidFill>
                  <a:schemeClr val="bg1">
                    <a:lumMod val="95000"/>
                    <a:lumOff val="5000"/>
                  </a:schemeClr>
                </a:solidFill>
              </a:rPr>
              <a:t> </a:t>
            </a:r>
            <a:r>
              <a:rPr lang="ru-RU" dirty="0">
                <a:solidFill>
                  <a:schemeClr val="bg1">
                    <a:lumMod val="95000"/>
                    <a:lumOff val="5000"/>
                  </a:schemeClr>
                </a:solidFill>
              </a:rPr>
              <a:t>Но настроение сразу как то </a:t>
            </a:r>
            <a:r>
              <a:rPr lang="ru-RU" dirty="0" smtClean="0">
                <a:solidFill>
                  <a:schemeClr val="bg1">
                    <a:lumMod val="95000"/>
                    <a:lumOff val="5000"/>
                  </a:schemeClr>
                </a:solidFill>
              </a:rPr>
              <a:t>поменялось. И </a:t>
            </a:r>
            <a:r>
              <a:rPr lang="ru-RU" dirty="0">
                <a:solidFill>
                  <a:schemeClr val="bg1">
                    <a:lumMod val="95000"/>
                    <a:lumOff val="5000"/>
                  </a:schemeClr>
                </a:solidFill>
              </a:rPr>
              <a:t>на параде мы вновь шли </a:t>
            </a:r>
            <a:r>
              <a:rPr lang="ru-RU" dirty="0" smtClean="0">
                <a:solidFill>
                  <a:schemeClr val="bg1">
                    <a:lumMod val="95000"/>
                    <a:lumOff val="5000"/>
                  </a:schemeClr>
                </a:solidFill>
              </a:rPr>
              <a:t>под песню </a:t>
            </a:r>
            <a:r>
              <a:rPr lang="ru-RU" dirty="0">
                <a:solidFill>
                  <a:schemeClr val="bg1">
                    <a:lumMod val="95000"/>
                    <a:lumOff val="5000"/>
                  </a:schemeClr>
                </a:solidFill>
              </a:rPr>
              <a:t>«Журавли</a:t>
            </a:r>
            <a:r>
              <a:rPr lang="ru-RU" dirty="0" smtClean="0">
                <a:solidFill>
                  <a:schemeClr val="bg1">
                    <a:lumMod val="95000"/>
                    <a:lumOff val="5000"/>
                  </a:schemeClr>
                </a:solidFill>
              </a:rPr>
              <a:t>».</a:t>
            </a:r>
          </a:p>
          <a:p>
            <a:r>
              <a:rPr lang="ru-RU" dirty="0" smtClean="0">
                <a:solidFill>
                  <a:schemeClr val="bg1">
                    <a:lumMod val="95000"/>
                    <a:lumOff val="5000"/>
                  </a:schemeClr>
                </a:solidFill>
              </a:rPr>
              <a:t>В этом году я вновь пойду в колонне, с гордостью неся портрет своего прадеда под песню </a:t>
            </a:r>
          </a:p>
          <a:p>
            <a:r>
              <a:rPr lang="ru-RU" dirty="0" smtClean="0">
                <a:solidFill>
                  <a:schemeClr val="bg1">
                    <a:lumMod val="95000"/>
                    <a:lumOff val="5000"/>
                  </a:schemeClr>
                </a:solidFill>
              </a:rPr>
              <a:t>«Журавли»</a:t>
            </a:r>
            <a:endParaRPr lang="ru-RU" dirty="0">
              <a:solidFill>
                <a:schemeClr val="bg1">
                  <a:lumMod val="95000"/>
                  <a:lumOff val="5000"/>
                </a:schemeClr>
              </a:solidFill>
            </a:endParaRPr>
          </a:p>
        </p:txBody>
      </p:sp>
    </p:spTree>
    <p:extLst>
      <p:ext uri="{BB962C8B-B14F-4D97-AF65-F5344CB8AC3E}">
        <p14:creationId xmlns:p14="http://schemas.microsoft.com/office/powerpoint/2010/main" val="4286575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237</TotalTime>
  <Words>1441</Words>
  <Application>Microsoft Office PowerPoint</Application>
  <PresentationFormat>Широкоэкранный</PresentationFormat>
  <Paragraphs>113</Paragraphs>
  <Slides>24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Calibri</vt:lpstr>
      <vt:lpstr>Century Gothic</vt:lpstr>
      <vt:lpstr>Helvetica</vt:lpstr>
      <vt:lpstr>Symbol</vt:lpstr>
      <vt:lpstr>Times New Roman</vt:lpstr>
      <vt:lpstr>След самолета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26</cp:revision>
  <dcterms:created xsi:type="dcterms:W3CDTF">2018-02-25T08:44:56Z</dcterms:created>
  <dcterms:modified xsi:type="dcterms:W3CDTF">2018-02-27T16:17:31Z</dcterms:modified>
</cp:coreProperties>
</file>