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sldIdLst>
    <p:sldId id="256" r:id="rId2"/>
    <p:sldId id="266" r:id="rId3"/>
    <p:sldId id="271" r:id="rId4"/>
    <p:sldId id="267" r:id="rId5"/>
    <p:sldId id="272" r:id="rId6"/>
    <p:sldId id="268" r:id="rId7"/>
    <p:sldId id="274" r:id="rId8"/>
    <p:sldId id="275" r:id="rId9"/>
    <p:sldId id="276"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6" d="100"/>
          <a:sy n="76" d="100"/>
        </p:scale>
        <p:origin x="-48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52419B-7988-4B4E-891E-759BB270F6ED}" type="datetimeFigureOut">
              <a:rPr lang="ru-RU" smtClean="0"/>
              <a:t>15.03.2018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B17E0-16E0-4634-85C4-9C453839685C}" type="slidenum">
              <a:rPr lang="ru-RU" smtClean="0"/>
              <a:t>‹#›</a:t>
            </a:fld>
            <a:endParaRPr lang="ru-RU"/>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52419B-7988-4B4E-891E-759BB270F6ED}" type="datetimeFigureOut">
              <a:rPr lang="ru-RU" smtClean="0"/>
              <a:t>15.03.2018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6"/>
            <a:ext cx="24384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52419B-7988-4B4E-891E-759BB270F6ED}" type="datetimeFigureOut">
              <a:rPr lang="ru-RU" smtClean="0"/>
              <a:t>15.03.2018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52419B-7988-4B4E-891E-759BB270F6ED}" type="datetimeFigureOut">
              <a:rPr lang="ru-RU" smtClean="0"/>
              <a:t>15.03.2018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52419B-7988-4B4E-891E-759BB270F6ED}" type="datetimeFigureOut">
              <a:rPr lang="ru-RU" smtClean="0"/>
              <a:t>15.03.2018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7B17E0-16E0-4634-85C4-9C453839685C}" type="slidenum">
              <a:rPr lang="ru-RU" smtClean="0"/>
              <a:t>‹#›</a:t>
            </a:fld>
            <a:endParaRPr lang="ru-RU"/>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52419B-7988-4B4E-891E-759BB270F6ED}" type="datetimeFigureOut">
              <a:rPr lang="ru-RU" smtClean="0"/>
              <a:t>15.03.2018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52419B-7988-4B4E-891E-759BB270F6ED}" type="datetimeFigureOut">
              <a:rPr lang="ru-RU" smtClean="0"/>
              <a:t>15.03.2018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7B17E0-16E0-4634-85C4-9C453839685C}" type="slidenum">
              <a:rPr lang="ru-RU" smtClean="0"/>
              <a:t>‹#›</a:t>
            </a:fld>
            <a:endParaRPr lang="ru-RU"/>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52419B-7988-4B4E-891E-759BB270F6ED}" type="datetimeFigureOut">
              <a:rPr lang="ru-RU" smtClean="0"/>
              <a:t>15.03.2018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2419B-7988-4B4E-891E-759BB270F6ED}" type="datetimeFigureOut">
              <a:rPr lang="ru-RU" smtClean="0"/>
              <a:t>15.03.2018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4947821" y="457205"/>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52419B-7988-4B4E-891E-759BB270F6ED}" type="datetimeFigureOut">
              <a:rPr lang="ru-RU" smtClean="0"/>
              <a:t>15.03.2018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B17E0-16E0-4634-85C4-9C453839685C}" type="slidenum">
              <a:rPr lang="ru-RU" smtClean="0"/>
              <a:t>‹#›</a:t>
            </a:fld>
            <a:endParaRPr lang="ru-RU"/>
          </a:p>
        </p:txBody>
      </p:sp>
      <p:cxnSp>
        <p:nvCxnSpPr>
          <p:cNvPr id="10" name="Straight Connector 9"/>
          <p:cNvCxnSpPr/>
          <p:nvPr/>
        </p:nvCxnSpPr>
        <p:spPr>
          <a:xfrm rot="5400000">
            <a:off x="2871259" y="2514338"/>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52419B-7988-4B4E-891E-759BB270F6ED}" type="datetimeFigureOut">
              <a:rPr lang="ru-RU" smtClean="0"/>
              <a:t>15.03.2018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7B17E0-16E0-4634-85C4-9C453839685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31200" y="6208781"/>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E52419B-7988-4B4E-891E-759BB270F6ED}" type="datetimeFigureOut">
              <a:rPr lang="ru-RU" smtClean="0"/>
              <a:t>15.03.2018</a:t>
            </a:fld>
            <a:endParaRPr lang="ru-RU"/>
          </a:p>
        </p:txBody>
      </p:sp>
      <p:sp>
        <p:nvSpPr>
          <p:cNvPr id="5" name="Footer Placeholder 4"/>
          <p:cNvSpPr>
            <a:spLocks noGrp="1"/>
          </p:cNvSpPr>
          <p:nvPr>
            <p:ph type="ftr" sz="quarter" idx="3"/>
          </p:nvPr>
        </p:nvSpPr>
        <p:spPr>
          <a:xfrm>
            <a:off x="1015999" y="6208781"/>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10160000" y="5687573"/>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77B17E0-16E0-4634-85C4-9C453839685C}" type="slidenum">
              <a:rPr lang="ru-RU" smtClean="0"/>
              <a:t>‹#›</a:t>
            </a:fld>
            <a:endParaRPr lang="ru-RU"/>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281788" y="6249906"/>
            <a:ext cx="3150659" cy="608094"/>
          </a:xfrm>
        </p:spPr>
        <p:txBody>
          <a:bodyPr>
            <a:normAutofit fontScale="70000" lnSpcReduction="20000"/>
          </a:bodyPr>
          <a:lstStyle/>
          <a:p>
            <a:r>
              <a:rPr lang="ru-RU" dirty="0" err="1" smtClean="0"/>
              <a:t>Выполнила:Асманова</a:t>
            </a:r>
            <a:r>
              <a:rPr lang="ru-RU" dirty="0" smtClean="0"/>
              <a:t> </a:t>
            </a:r>
            <a:r>
              <a:rPr lang="ru-RU" dirty="0" smtClean="0"/>
              <a:t>Кристина</a:t>
            </a:r>
          </a:p>
        </p:txBody>
      </p:sp>
      <p:pic>
        <p:nvPicPr>
          <p:cNvPr id="6" name="Рисунок 5" descr="C:\Users\Лилия\Downloads\29336292_800_800.jpg"/>
          <p:cNvPicPr/>
          <p:nvPr/>
        </p:nvPicPr>
        <p:blipFill>
          <a:blip r:embed="rId2"/>
          <a:srcRect/>
          <a:stretch>
            <a:fillRect/>
          </a:stretch>
        </p:blipFill>
        <p:spPr bwMode="auto">
          <a:xfrm>
            <a:off x="2734410" y="202225"/>
            <a:ext cx="7262447" cy="6148653"/>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56310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6325" y="2106891"/>
            <a:ext cx="8596668" cy="132080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358569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4845" y="260450"/>
            <a:ext cx="9905999" cy="665159"/>
          </a:xfrm>
        </p:spPr>
        <p:txBody>
          <a:bodyPr>
            <a:normAutofit fontScale="90000"/>
          </a:bodyPr>
          <a:lstStyle/>
          <a:p>
            <a:r>
              <a:rPr lang="ru-RU" sz="4900" dirty="0"/>
              <a:t>История создания песни "Эхо любви</a:t>
            </a:r>
            <a:r>
              <a:rPr lang="ru-RU" dirty="0" smtClean="0"/>
              <a:t>"</a:t>
            </a:r>
            <a:endParaRPr lang="ru-RU" dirty="0"/>
          </a:p>
        </p:txBody>
      </p:sp>
      <p:sp>
        <p:nvSpPr>
          <p:cNvPr id="3" name="Объект 2"/>
          <p:cNvSpPr>
            <a:spLocks noGrp="1"/>
          </p:cNvSpPr>
          <p:nvPr>
            <p:ph idx="1"/>
          </p:nvPr>
        </p:nvSpPr>
        <p:spPr>
          <a:xfrm>
            <a:off x="5319370" y="1009725"/>
            <a:ext cx="6517729" cy="5215715"/>
          </a:xfrm>
        </p:spPr>
        <p:txBody>
          <a:bodyPr>
            <a:noAutofit/>
          </a:bodyPr>
          <a:lstStyle/>
          <a:p>
            <a:pPr marL="0" indent="0" algn="just">
              <a:buNone/>
            </a:pPr>
            <a:r>
              <a:rPr lang="ru-RU" sz="1400" dirty="0"/>
              <a:t>В 1974 году на экраны страны вышла картина Евгения Матвеева «Любовь земная» по мотивам романа Петра Проскурина «Судьба». Фильм стал лидером проката 1975 года, его посмотрели больше 50 миллионов зрителей. Вдохновленный успехом, Матвеев решил снять продолжение, и ему сразу же пришла мысль о том, что в фильме непременно должен звучать голос польской певицы Анны Герман. Она в то время была уже очень известна в Советском Союзе, билеты на ее концерты в Кремлевском Дворце съездов раскупались в считанные дни, во время ее выступления люди стояли прямо в проходах, забрасывая артистку цветами и долго не отпуская ее со сцены аплодисментами.   </a:t>
            </a:r>
            <a:br>
              <a:rPr lang="ru-RU" sz="1400" dirty="0"/>
            </a:br>
            <a:r>
              <a:rPr lang="ru-RU" sz="1400" dirty="0"/>
              <a:t>И вот Евгений Матвеев снял телефонную трубку и набрал номер композитора Евгения Птичкина: «Женя, извини, что так поздно! Родилась идея! Мы должны сделать песню для Анны Герман, которая прозвучит в нашем фильме!» Птичкин тут же сел за рояль и набросал мелодию, к которой чуть позже Роберт Рождественский написал слова. «Эта песня должна быть о необыкновенной, чистой любви», — пытался объяснить Евгений Семенович поэту. «Я все понял, — сказал Рождественский. — Слушайте. Покроется небо пылинками звезд, и выгнутся ветки упруго, тебя я услышу за тысячи верст — мы эхо, мы долгое эхо друг друга…» Матвеев был в восторге от песни, и буквально через день в Варшаву полетело письмо со словами и нотами «Эха любви». Ответ был получен практически моментально: «Тональность такая-то. Вылетаю. Анна».</a:t>
            </a:r>
            <a:r>
              <a:rPr lang="ru-RU" sz="1300" dirty="0"/>
              <a:t/>
            </a:r>
            <a:br>
              <a:rPr lang="ru-RU" sz="1300" dirty="0"/>
            </a:br>
            <a:endParaRPr lang="ru-RU" sz="1300" dirty="0"/>
          </a:p>
        </p:txBody>
      </p:sp>
      <p:pic>
        <p:nvPicPr>
          <p:cNvPr id="7" name="Рисунок 6" descr="C:\Users\Лилия\Downloads\Lubovzemnaya_Kult_26_01.jpg"/>
          <p:cNvPicPr/>
          <p:nvPr/>
        </p:nvPicPr>
        <p:blipFill>
          <a:blip r:embed="rId2"/>
          <a:srcRect/>
          <a:stretch>
            <a:fillRect/>
          </a:stretch>
        </p:blipFill>
        <p:spPr bwMode="auto">
          <a:xfrm>
            <a:off x="1181489" y="950658"/>
            <a:ext cx="4137881" cy="557615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635666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16260" y="331573"/>
            <a:ext cx="4475285" cy="5909310"/>
          </a:xfrm>
          <a:prstGeom prst="rect">
            <a:avLst/>
          </a:prstGeom>
        </p:spPr>
        <p:txBody>
          <a:bodyPr wrap="square">
            <a:spAutoFit/>
          </a:bodyPr>
          <a:lstStyle/>
          <a:p>
            <a:r>
              <a:rPr lang="ru-RU" dirty="0"/>
              <a:t>Когда Герман приехала на студию, оркестр кинематографии был уже готов. Дирижер попросил репетицию, но певица, сняв туфли, встала за ширму солиста и сказала: «Давайте без репетиций! Запишем сразу!» Дирижер был в недоумении — как можно записывать без репетиции? — но послушался, и оркестр заиграл вступление. Когда Анна запела, у одного из скрипачей дрогнул смычок, оркестр расстроился. Допев «Эхо», она попросила еще дубль. Но тут в студию влетел Матвеев с криком: «Какой еще дубль?! Никакого дубля! </a:t>
            </a:r>
            <a:r>
              <a:rPr lang="ru-RU" dirty="0" smtClean="0"/>
              <a:t>Песня состоялась</a:t>
            </a:r>
            <a:r>
              <a:rPr lang="ru-RU" dirty="0"/>
              <a:t>!» </a:t>
            </a:r>
            <a:br>
              <a:rPr lang="ru-RU" dirty="0"/>
            </a:br>
            <a:r>
              <a:rPr lang="ru-RU" dirty="0"/>
              <a:t>В 1977 году Анна Герман приехала в Москву для записи в телевизионном конкурсе «Песня года».  Сохранилось «Эхо любви», которое Анна Герман исполнила вместе со Львом Лещенко. Никто тогда не догадывался, что это одна из последних записей певицы у нас в стране. </a:t>
            </a:r>
          </a:p>
        </p:txBody>
      </p:sp>
      <p:pic>
        <p:nvPicPr>
          <p:cNvPr id="6" name="Рисунок 5" descr="C:\Users\Лилия\Downloads\b9c20d651b48588cdbb3317341fbf053 (1).jpg"/>
          <p:cNvPicPr/>
          <p:nvPr/>
        </p:nvPicPr>
        <p:blipFill rotWithShape="1">
          <a:blip r:embed="rId2"/>
          <a:srcRect l="186" t="6692" r="1299" b="5387"/>
          <a:stretch/>
        </p:blipFill>
        <p:spPr bwMode="auto">
          <a:xfrm>
            <a:off x="3288321" y="4378571"/>
            <a:ext cx="3727939" cy="2092570"/>
          </a:xfrm>
          <a:prstGeom prst="rect">
            <a:avLst/>
          </a:prstGeom>
          <a:noFill/>
          <a:ln w="9525">
            <a:noFill/>
            <a:miter lim="800000"/>
            <a:headEnd/>
            <a:tailEnd/>
          </a:ln>
          <a:effectLst>
            <a:softEdge rad="127000"/>
          </a:effectLst>
        </p:spPr>
      </p:pic>
      <p:pic>
        <p:nvPicPr>
          <p:cNvPr id="7" name="Рисунок 6" descr="C:\Users\Лилия\Downloads\0-1.jpg"/>
          <p:cNvPicPr/>
          <p:nvPr/>
        </p:nvPicPr>
        <p:blipFill rotWithShape="1">
          <a:blip r:embed="rId3"/>
          <a:srcRect t="15857" r="18996" b="14971"/>
          <a:stretch/>
        </p:blipFill>
        <p:spPr bwMode="auto">
          <a:xfrm>
            <a:off x="2382717" y="2507671"/>
            <a:ext cx="3261947" cy="1890346"/>
          </a:xfrm>
          <a:prstGeom prst="rect">
            <a:avLst/>
          </a:prstGeom>
          <a:noFill/>
          <a:ln w="9525">
            <a:noFill/>
            <a:miter lim="800000"/>
            <a:headEnd/>
            <a:tailEnd/>
          </a:ln>
          <a:effectLst>
            <a:softEdge rad="127000"/>
          </a:effectLst>
        </p:spPr>
      </p:pic>
      <p:pic>
        <p:nvPicPr>
          <p:cNvPr id="8" name="Рисунок 7" descr="C:\Users\Лилия\Downloads\aec50c5b597da28846adab52de6054d5-265x198.jpg"/>
          <p:cNvPicPr/>
          <p:nvPr/>
        </p:nvPicPr>
        <p:blipFill rotWithShape="1">
          <a:blip r:embed="rId4"/>
          <a:srcRect l="7678" t="17594" r="5240" b="17138"/>
          <a:stretch/>
        </p:blipFill>
        <p:spPr bwMode="auto">
          <a:xfrm>
            <a:off x="1169379" y="331577"/>
            <a:ext cx="3376247" cy="2195543"/>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523281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883" y="284403"/>
            <a:ext cx="9905999" cy="665159"/>
          </a:xfrm>
        </p:spPr>
        <p:txBody>
          <a:bodyPr>
            <a:normAutofit fontScale="90000"/>
          </a:bodyPr>
          <a:lstStyle/>
          <a:p>
            <a:r>
              <a:rPr lang="ru-RU" dirty="0"/>
              <a:t>Двухчастная  </a:t>
            </a:r>
            <a:r>
              <a:rPr lang="ru-RU" dirty="0" smtClean="0"/>
              <a:t>форма</a:t>
            </a:r>
            <a:endParaRPr lang="ru-RU" dirty="0"/>
          </a:p>
        </p:txBody>
      </p:sp>
      <p:sp>
        <p:nvSpPr>
          <p:cNvPr id="5" name="Объект 2"/>
          <p:cNvSpPr>
            <a:spLocks noGrp="1"/>
          </p:cNvSpPr>
          <p:nvPr>
            <p:ph idx="1"/>
          </p:nvPr>
        </p:nvSpPr>
        <p:spPr>
          <a:xfrm>
            <a:off x="6940925" y="1880222"/>
            <a:ext cx="4141656" cy="3017094"/>
          </a:xfrm>
        </p:spPr>
        <p:txBody>
          <a:bodyPr>
            <a:normAutofit/>
          </a:bodyPr>
          <a:lstStyle/>
          <a:p>
            <a:pPr marL="0" indent="0" algn="just">
              <a:buNone/>
            </a:pPr>
            <a:r>
              <a:rPr lang="ru-RU" dirty="0" smtClean="0"/>
              <a:t>Нежная</a:t>
            </a:r>
            <a:r>
              <a:rPr lang="ru-RU" dirty="0"/>
              <a:t>, спокойная, ласковая, хрупкая, скромная, плавная, тихая, сердечная, с любовью; в темпе </a:t>
            </a:r>
            <a:r>
              <a:rPr lang="ru-RU" dirty="0" err="1"/>
              <a:t>Andante</a:t>
            </a:r>
            <a:r>
              <a:rPr lang="ru-RU" dirty="0"/>
              <a:t> (не спеша), в минорном </a:t>
            </a:r>
            <a:r>
              <a:rPr lang="ru-RU" dirty="0" smtClean="0"/>
              <a:t>ладе. Звучит </a:t>
            </a:r>
            <a:r>
              <a:rPr lang="ru-RU" dirty="0"/>
              <a:t>на одном </a:t>
            </a:r>
            <a:r>
              <a:rPr lang="ru-RU" dirty="0" smtClean="0"/>
              <a:t>дыхании.</a:t>
            </a:r>
            <a:endParaRPr lang="ru-RU" dirty="0"/>
          </a:p>
        </p:txBody>
      </p:sp>
      <p:pic>
        <p:nvPicPr>
          <p:cNvPr id="9" name="Рисунок 8" descr="C:\Users\Лилия\Downloads\12282659.jpg"/>
          <p:cNvPicPr/>
          <p:nvPr/>
        </p:nvPicPr>
        <p:blipFill>
          <a:blip r:embed="rId2"/>
          <a:srcRect/>
          <a:stretch>
            <a:fillRect/>
          </a:stretch>
        </p:blipFill>
        <p:spPr bwMode="auto">
          <a:xfrm>
            <a:off x="841981" y="1185935"/>
            <a:ext cx="5940425" cy="4455795"/>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70568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38471" y="1498942"/>
            <a:ext cx="4676168" cy="3416320"/>
          </a:xfrm>
          <a:prstGeom prst="rect">
            <a:avLst/>
          </a:prstGeom>
        </p:spPr>
        <p:txBody>
          <a:bodyPr wrap="square">
            <a:spAutoFit/>
          </a:bodyPr>
          <a:lstStyle/>
          <a:p>
            <a:pPr algn="just"/>
            <a:r>
              <a:rPr lang="ru-RU" i="1" dirty="0"/>
              <a:t>Песню исполняют </a:t>
            </a:r>
            <a:r>
              <a:rPr lang="ru-RU" i="1" dirty="0" err="1"/>
              <a:t>А.Герман</a:t>
            </a:r>
            <a:r>
              <a:rPr lang="ru-RU" i="1" dirty="0"/>
              <a:t> и </a:t>
            </a:r>
            <a:r>
              <a:rPr lang="ru-RU" i="1" dirty="0" smtClean="0"/>
              <a:t>Л</a:t>
            </a:r>
            <a:r>
              <a:rPr lang="ru-RU" i="1" dirty="0"/>
              <a:t>. Лещенко</a:t>
            </a:r>
            <a:r>
              <a:rPr lang="ru-RU" i="1" dirty="0" smtClean="0"/>
              <a:t>.</a:t>
            </a:r>
          </a:p>
          <a:p>
            <a:pPr algn="just"/>
            <a:endParaRPr lang="ru-RU" dirty="0"/>
          </a:p>
          <a:p>
            <a:pPr algn="just"/>
            <a:r>
              <a:rPr lang="ru-RU" dirty="0" smtClean="0"/>
              <a:t>Голос </a:t>
            </a:r>
            <a:r>
              <a:rPr lang="ru-RU" dirty="0"/>
              <a:t>Анны Герман хрупкий, нежный, ласковый, который передает тончайшие нюансы сложной любви. Ее голос в состоянии передать все тонкости этого удивительного человеческого чувства-чувства любви. </a:t>
            </a:r>
            <a:endParaRPr lang="ru-RU" dirty="0" smtClean="0"/>
          </a:p>
          <a:p>
            <a:pPr algn="just"/>
            <a:r>
              <a:rPr lang="ru-RU" dirty="0" smtClean="0"/>
              <a:t>Лев </a:t>
            </a:r>
            <a:r>
              <a:rPr lang="ru-RU" dirty="0"/>
              <a:t>Лещенко исполняет песню с такой же нежностью и любовью. Слушая их дуэт, можно подумать, что исполнители влюблены  в  друг друга.</a:t>
            </a:r>
          </a:p>
        </p:txBody>
      </p:sp>
      <p:pic>
        <p:nvPicPr>
          <p:cNvPr id="5" name="Рисунок 4" descr="C:\Users\Лилия\Downloads\5464930.jpg"/>
          <p:cNvPicPr/>
          <p:nvPr/>
        </p:nvPicPr>
        <p:blipFill>
          <a:blip r:embed="rId2"/>
          <a:srcRect/>
          <a:stretch>
            <a:fillRect/>
          </a:stretch>
        </p:blipFill>
        <p:spPr bwMode="auto">
          <a:xfrm>
            <a:off x="998048" y="964025"/>
            <a:ext cx="5940425" cy="445516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410710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937131" y="1853833"/>
            <a:ext cx="4505935" cy="3541714"/>
          </a:xfrm>
        </p:spPr>
        <p:txBody>
          <a:bodyPr>
            <a:normAutofit/>
          </a:bodyPr>
          <a:lstStyle/>
          <a:p>
            <a:pPr marL="0" indent="0" algn="just">
              <a:buNone/>
            </a:pPr>
            <a:r>
              <a:rPr lang="ru-RU" dirty="0"/>
              <a:t>Краткое содержание фильма «Любовь земная» и «Судьба» мне рассказала мама. И когда мы вместе слушали песню «Эхо любви», у мамы появились на глазах слезы. Мы ее слушали много раз</a:t>
            </a:r>
            <a:r>
              <a:rPr lang="ru-RU" dirty="0" smtClean="0"/>
              <a:t>.</a:t>
            </a:r>
            <a:endParaRPr lang="ru-RU" dirty="0"/>
          </a:p>
        </p:txBody>
      </p:sp>
      <p:pic>
        <p:nvPicPr>
          <p:cNvPr id="5" name="Рисунок 4" descr="C:\Users\Лилия\Downloads\24103d19dacb9fd9e5ca43b4928d6214-768x645.jpg"/>
          <p:cNvPicPr/>
          <p:nvPr/>
        </p:nvPicPr>
        <p:blipFill>
          <a:blip r:embed="rId2"/>
          <a:srcRect/>
          <a:stretch>
            <a:fillRect/>
          </a:stretch>
        </p:blipFill>
        <p:spPr bwMode="auto">
          <a:xfrm>
            <a:off x="908785" y="811627"/>
            <a:ext cx="5940425" cy="498856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38923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5" y="359143"/>
            <a:ext cx="9905999" cy="2005991"/>
          </a:xfrm>
        </p:spPr>
        <p:txBody>
          <a:bodyPr>
            <a:normAutofit/>
          </a:bodyPr>
          <a:lstStyle/>
          <a:p>
            <a:pPr marL="0" indent="0" algn="just">
              <a:buNone/>
            </a:pPr>
            <a:r>
              <a:rPr lang="ru-RU" dirty="0" smtClean="0"/>
              <a:t>Эта песня о любви, которая дает тебе уверенность в завтрашнем дне. О любви, когда на двоих одно сердце. О любви, которая позволяет слышать друг друга и угадывать мысли на расстоянии. О любви, которой не страшна даже смерть. </a:t>
            </a:r>
          </a:p>
          <a:p>
            <a:pPr algn="just"/>
            <a:endParaRPr lang="ru-RU" dirty="0"/>
          </a:p>
        </p:txBody>
      </p:sp>
      <p:pic>
        <p:nvPicPr>
          <p:cNvPr id="4" name="Рисунок 3" descr="C:\Users\Лилия\Downloads\hqdefault.jpg"/>
          <p:cNvPicPr/>
          <p:nvPr/>
        </p:nvPicPr>
        <p:blipFill>
          <a:blip r:embed="rId2"/>
          <a:srcRect/>
          <a:stretch>
            <a:fillRect/>
          </a:stretch>
        </p:blipFill>
        <p:spPr bwMode="auto">
          <a:xfrm>
            <a:off x="860059" y="2303584"/>
            <a:ext cx="4572000" cy="3429000"/>
          </a:xfrm>
          <a:prstGeom prst="rect">
            <a:avLst/>
          </a:prstGeom>
          <a:noFill/>
          <a:ln w="9525">
            <a:noFill/>
            <a:miter lim="800000"/>
            <a:headEnd/>
            <a:tailEnd/>
          </a:ln>
          <a:effectLst>
            <a:softEdge rad="127000"/>
          </a:effectLst>
        </p:spPr>
      </p:pic>
      <p:pic>
        <p:nvPicPr>
          <p:cNvPr id="5" name="Рисунок 4" descr="C:\Users\Лилия\Downloads\19102749.jpg"/>
          <p:cNvPicPr/>
          <p:nvPr/>
        </p:nvPicPr>
        <p:blipFill>
          <a:blip r:embed="rId3"/>
          <a:srcRect/>
          <a:stretch>
            <a:fillRect/>
          </a:stretch>
        </p:blipFill>
        <p:spPr bwMode="auto">
          <a:xfrm>
            <a:off x="5882726" y="2361687"/>
            <a:ext cx="4714020" cy="337089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777744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41" y="-413359"/>
            <a:ext cx="9905999" cy="1478570"/>
          </a:xfrm>
        </p:spPr>
        <p:txBody>
          <a:bodyPr>
            <a:normAutofit/>
          </a:bodyPr>
          <a:lstStyle/>
          <a:p>
            <a:pPr algn="ctr"/>
            <a:r>
              <a:rPr lang="ru-RU" sz="3200" dirty="0" smtClean="0">
                <a:latin typeface="Times New Roman" pitchFamily="18" charset="0"/>
                <a:cs typeface="Times New Roman" pitchFamily="18" charset="0"/>
              </a:rPr>
              <a:t>Ответы на вопросы</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201962" y="683733"/>
            <a:ext cx="11660188" cy="5992640"/>
          </a:xfrm>
        </p:spPr>
        <p:txBody>
          <a:bodyPr>
            <a:noAutofit/>
          </a:bodyPr>
          <a:lstStyle/>
          <a:p>
            <a:r>
              <a:rPr lang="ru-RU" sz="1800" dirty="0"/>
              <a:t>1.История создания песни "Эхо любви"</a:t>
            </a:r>
            <a:br>
              <a:rPr lang="ru-RU" sz="1800" dirty="0"/>
            </a:br>
            <a:r>
              <a:rPr lang="ru-RU" sz="1800" dirty="0"/>
              <a:t>В 1974 году на экраны страны вышла картина Евгения Матвеева «Любовь земная» по мотивам романа Петра Проскурина «Судьба». Фильм стал лидером проката 1975 года, его посмотрели больше 50 миллионов зрителей. Вдохновленный успехом, Матвеев решил снять продолжение, и ему сразу же пришла мысль о том, что в фильме непременно должен звучать голос польской певицы Анны Герман. Она в то время была уже очень известна в Советском Союзе, билеты на ее концерты в Кремлевском Дворце съездов раскупались в считанные дни, во время ее выступления люди стояли прямо в проходах, забрасывая артистку цветами и долго не отпуская ее со сцены аплодисментами.   </a:t>
            </a:r>
            <a:br>
              <a:rPr lang="ru-RU" sz="1800" dirty="0"/>
            </a:br>
            <a:r>
              <a:rPr lang="ru-RU" sz="1800" dirty="0"/>
              <a:t>И вот Евгений Матвеев снял телефонную трубку и набрал номер композитора Евгения Птичкина: «Женя, извини, что так поздно! Родилась идея! Мы должны сделать песню для Анны Герман, которая прозвучит в нашем фильме!» Птичкин тут же сел за рояль и набросал мелодию, к которой чуть позже Роберт Рождественский написал слова. «Эта песня должна быть о необыкновенной, чистой любви», — пытался объяснить Евгений Семенович поэту. «Я все понял, — сказал Рождественский. — Слушайте. Покроется небо пылинками звезд, и выгнутся ветки упруго, тебя я услышу за тысячи верст — мы эхо, мы долгое эхо друг друга…» Матвеев был в восторге от песни, и буквально через день в Варшаву полетело письмо со словами и нотами «Эха любви». Ответ был получен практически моментально: «Тональность такая-то. Вылетаю. Анна</a:t>
            </a:r>
            <a:r>
              <a:rPr lang="ru-RU" sz="1800" dirty="0" smtClean="0"/>
              <a:t>».</a:t>
            </a:r>
          </a:p>
          <a:p>
            <a:pPr marL="0" indent="0">
              <a:buNone/>
            </a:pPr>
            <a:endParaRPr lang="ru-RU" sz="1400" dirty="0"/>
          </a:p>
        </p:txBody>
      </p:sp>
    </p:spTree>
    <p:extLst>
      <p:ext uri="{BB962C8B-B14F-4D97-AF65-F5344CB8AC3E}">
        <p14:creationId xmlns:p14="http://schemas.microsoft.com/office/powerpoint/2010/main" val="25733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7998" y="137786"/>
            <a:ext cx="11649204" cy="6400800"/>
          </a:xfrm>
        </p:spPr>
        <p:txBody>
          <a:bodyPr>
            <a:normAutofit/>
          </a:bodyPr>
          <a:lstStyle/>
          <a:p>
            <a:r>
              <a:rPr lang="ru-RU" sz="1800" dirty="0"/>
              <a:t>Когда Герман приехала на студию, оркестр кинематографии был уже готов. Дирижер попросил репетицию, но певица, сняв туфли, встала за ширму солиста и сказала: «Давайте без репетиций! Запишем сразу!» Дирижер был в недоумении — как можно записывать без репетиции? — но послушался, и оркестр заиграл вступление. Когда Анна запела, у одного из скрипачей дрогнул смычок, оркестр расстроился. Допев «Эхо», она попросила еще дубль. Но тут в студию влетел Матвеев с криком: «Какой еще дубль?! Никакого дубля! Песня состоялась!» </a:t>
            </a:r>
          </a:p>
          <a:p>
            <a:r>
              <a:rPr lang="ru-RU" sz="1800" dirty="0"/>
              <a:t>В 1977 году Анна Герман приехала в Москву для записи в телевизионном конкурсе «Песня года».  Сохранилось «Эхо любви», которое Анна Герман исполнила вместе со Львом Лещенко. Никто тогда не догадывался, что это одна из последних записей певицы у нас в стране. </a:t>
            </a:r>
            <a:endParaRPr lang="ru-RU" sz="1800" dirty="0" smtClean="0"/>
          </a:p>
          <a:p>
            <a:r>
              <a:rPr lang="ru-RU" sz="1800" dirty="0" smtClean="0"/>
              <a:t>2</a:t>
            </a:r>
            <a:r>
              <a:rPr lang="ru-RU" sz="1800" dirty="0"/>
              <a:t>.  Двухчастная  форма; нежная, спокойная, ласковая, хрупкая, скромная, плавная, тихая, сердечная, с любовью; в темпе </a:t>
            </a:r>
            <a:r>
              <a:rPr lang="ru-RU" sz="1800" dirty="0" err="1"/>
              <a:t>Andante</a:t>
            </a:r>
            <a:r>
              <a:rPr lang="ru-RU" sz="1800" dirty="0"/>
              <a:t> (не спеша), в минорном ладе .Звучит на одном дыхании.</a:t>
            </a:r>
          </a:p>
          <a:p>
            <a:r>
              <a:rPr lang="ru-RU" sz="1800" dirty="0"/>
              <a:t>3. Песню исполняют </a:t>
            </a:r>
            <a:r>
              <a:rPr lang="ru-RU" sz="1800" dirty="0" err="1"/>
              <a:t>А.Герман</a:t>
            </a:r>
            <a:r>
              <a:rPr lang="ru-RU" sz="1800" dirty="0"/>
              <a:t> и Л. Лещенко. Голос Анны Герман хрупкий, нежный, ласковый, который передает тончайшие нюансы сложной любви. Ее голос в состоянии передать все тонкости этого удивительного человеческого чувства-чувства любви. Лев Лещенко исполняет песню с такой же нежностью и любовью. Слушая их дуэт, можно подумать, что исполнители влюблены  в  друг друга.</a:t>
            </a:r>
          </a:p>
          <a:p>
            <a:r>
              <a:rPr lang="ru-RU" sz="1800" dirty="0"/>
              <a:t>4.Краткое содержание фильма «Любовь земная» и «Судьба» мне рассказала мама. И когда мы вместе слушали песню «Эхо любви», у мамы появились на глазах слезы. Мы ее слушали много раз.</a:t>
            </a:r>
          </a:p>
          <a:p>
            <a:r>
              <a:rPr lang="ru-RU" sz="1800" dirty="0"/>
              <a:t>Эта песня о любви, которая дает тебе уверенность в завтрашнем дне. О любви, когда на двоих одно сердце. О любви, которая позволяет слышать друг друга и угадывать мысли на расстоянии. О любви, которой не страшна даже смерть. </a:t>
            </a:r>
          </a:p>
          <a:p>
            <a:endParaRPr lang="ru-RU" dirty="0"/>
          </a:p>
        </p:txBody>
      </p:sp>
    </p:spTree>
    <p:extLst>
      <p:ext uri="{BB962C8B-B14F-4D97-AF65-F5344CB8AC3E}">
        <p14:creationId xmlns:p14="http://schemas.microsoft.com/office/powerpoint/2010/main" val="3626890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206</TotalTime>
  <Words>516</Words>
  <Application>Microsoft Office PowerPoint</Application>
  <PresentationFormat>Произвольный</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NewsPrint</vt:lpstr>
      <vt:lpstr>Презентация PowerPoint</vt:lpstr>
      <vt:lpstr>История создания песни "Эхо любви"</vt:lpstr>
      <vt:lpstr>Презентация PowerPoint</vt:lpstr>
      <vt:lpstr>Двухчастная  форма</vt:lpstr>
      <vt:lpstr>Презентация PowerPoint</vt:lpstr>
      <vt:lpstr>Презентация PowerPoint</vt:lpstr>
      <vt:lpstr>Презентация PowerPoint</vt:lpstr>
      <vt:lpstr>Ответы на вопросы</vt:lpstr>
      <vt:lpstr>Презентация PowerPoint</vt:lpstr>
      <vt:lpstr>Спасибо за внимание</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«Венгерский танец» Брамса как символ жизнелюбия венгров</dc:title>
  <dc:creator>1</dc:creator>
  <cp:lastModifiedBy>Айнур</cp:lastModifiedBy>
  <cp:revision>16</cp:revision>
  <dcterms:created xsi:type="dcterms:W3CDTF">2017-10-18T18:45:34Z</dcterms:created>
  <dcterms:modified xsi:type="dcterms:W3CDTF">2018-03-15T12:48:52Z</dcterms:modified>
</cp:coreProperties>
</file>