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9" r:id="rId1"/>
    <p:sldMasterId id="2147483761" r:id="rId2"/>
    <p:sldMasterId id="2147483796" r:id="rId3"/>
    <p:sldMasterId id="2147483814" r:id="rId4"/>
    <p:sldMasterId id="2147483844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43116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165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737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2133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2467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987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1374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9040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4347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0251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8187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175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3000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549839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16369670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58408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2034400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790297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1165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6439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7004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101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181832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0566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6963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9146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9193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6975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5428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8543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378994"/>
      </p:ext>
    </p:extLst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128344"/>
      </p:ext>
    </p:extLst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467327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212738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416665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107647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9364034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991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7670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368856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4323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6618396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2779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7399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42723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1748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1760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44732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03675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8210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08471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60126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9316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5617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0589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6971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2376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57304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2223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4211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6941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150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056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447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7512370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4509A250-FF31-4206-8172-F9D3106AACB1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741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20155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448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email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210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498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hf sldNum="0"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3/26/2018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772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7.xml"/><Relationship Id="rId6" Type="http://schemas.microsoft.com/office/2007/relationships/hdphoto" Target="../media/hdphoto7.wdp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7.xml"/><Relationship Id="rId5" Type="http://schemas.microsoft.com/office/2007/relationships/hdphoto" Target="../media/hdphoto9.wdp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24.png"/><Relationship Id="rId5" Type="http://schemas.microsoft.com/office/2007/relationships/hdphoto" Target="../media/hdphoto4.wdp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dirty="0" smtClean="0"/>
              <a:t>Материальная культура </a:t>
            </a:r>
            <a:r>
              <a:rPr lang="ru-RU" sz="4800" dirty="0" err="1" smtClean="0"/>
              <a:t>башкортостана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4130" y="3995351"/>
            <a:ext cx="9934831" cy="1153298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 smtClean="0">
                <a:latin typeface="Book Antiqua" panose="02040602050305030304" pitchFamily="18" charset="0"/>
              </a:rPr>
              <a:t>Презентацию выполнила:</a:t>
            </a:r>
          </a:p>
          <a:p>
            <a:pPr algn="l"/>
            <a:r>
              <a:rPr lang="ru-RU" dirty="0" err="1" smtClean="0">
                <a:latin typeface="Book Antiqua" panose="02040602050305030304" pitchFamily="18" charset="0"/>
              </a:rPr>
              <a:t>Гимазетдинова</a:t>
            </a:r>
            <a:r>
              <a:rPr lang="ru-RU" dirty="0" smtClean="0">
                <a:latin typeface="Book Antiqua" panose="02040602050305030304" pitchFamily="18" charset="0"/>
              </a:rPr>
              <a:t> </a:t>
            </a:r>
            <a:r>
              <a:rPr lang="ru-RU" dirty="0" err="1" smtClean="0">
                <a:latin typeface="Book Antiqua" panose="02040602050305030304" pitchFamily="18" charset="0"/>
              </a:rPr>
              <a:t>элина</a:t>
            </a:r>
            <a:r>
              <a:rPr lang="ru-RU" dirty="0" smtClean="0">
                <a:latin typeface="Book Antiqua" panose="02040602050305030304" pitchFamily="18" charset="0"/>
              </a:rPr>
              <a:t>,</a:t>
            </a:r>
          </a:p>
          <a:p>
            <a:pPr algn="l"/>
            <a:r>
              <a:rPr lang="ru-RU" dirty="0" smtClean="0">
                <a:latin typeface="Book Antiqua" panose="02040602050305030304" pitchFamily="18" charset="0"/>
              </a:rPr>
              <a:t>Ученица 9 г класса МБОУ СОШ №2</a:t>
            </a:r>
          </a:p>
          <a:p>
            <a:pPr algn="l"/>
            <a:r>
              <a:rPr lang="ru-RU" dirty="0" err="1" smtClean="0">
                <a:latin typeface="Book Antiqua" panose="02040602050305030304" pitchFamily="18" charset="0"/>
              </a:rPr>
              <a:t>Г.Туймазы</a:t>
            </a:r>
            <a:endParaRPr lang="ru-RU" dirty="0">
              <a:latin typeface="Book Antiqua" panose="02040602050305030304" pitchFamily="18" charset="0"/>
            </a:endParaRPr>
          </a:p>
        </p:txBody>
      </p:sp>
      <p:pic>
        <p:nvPicPr>
          <p:cNvPr id="1026" name="Picture 2" descr="https://gisp.gov.ru/upload/iblock/f35/coat_of_arms_of_bashkortostan.svg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70233">
            <a:off x="615862" y="378085"/>
            <a:ext cx="1711960" cy="181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beautyufa.ru/wp-content/uploads/2014/02/Flag_of_Bashkortostan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8956" y="4971878"/>
            <a:ext cx="2247985" cy="150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59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 </a:t>
            </a:r>
            <a:r>
              <a:rPr lang="ru-RU" sz="3600" b="1" dirty="0" smtClean="0"/>
              <a:t>ДЕРЕВЯННОЕ </a:t>
            </a:r>
            <a:r>
              <a:rPr lang="ru-RU" sz="3600" b="1" dirty="0"/>
              <a:t>ЗОДЧЕСТВО БАШКИР</a:t>
            </a:r>
            <a:r>
              <a:rPr lang="ru-RU" dirty="0"/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2768" y="1037848"/>
            <a:ext cx="3791552" cy="2639003"/>
          </a:xfrm>
        </p:spPr>
      </p:pic>
      <p:pic>
        <p:nvPicPr>
          <p:cNvPr id="1026" name="Picture 2" descr="Картинки по запросу деревянное зодчество башкир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grainSize="7"/>
                    </a14:imgEffect>
                    <a14:imgEffect>
                      <a14:colorTemperature colorTemp="5289"/>
                    </a14:imgEffect>
                    <a14:imgEffect>
                      <a14:saturation sat="1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633" y="3917481"/>
            <a:ext cx="3939439" cy="2538750"/>
          </a:xfrm>
          <a:prstGeom prst="rect">
            <a:avLst/>
          </a:prstGeom>
          <a:noFill/>
          <a:effectLst>
            <a:glow rad="114300">
              <a:schemeClr val="accent1">
                <a:alpha val="16000"/>
              </a:schemeClr>
            </a:glow>
            <a:outerShdw blurRad="50800" dist="50800" dir="5400000" algn="ctr" rotWithShape="0">
              <a:srgbClr val="000000">
                <a:alpha val="9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0633" y="1037848"/>
            <a:ext cx="707456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того как башкирский народ начал переходить к оседлости и земледелию, создалась возможность развития деревянного зодчества. А именно: возникают первые деревни, планировка которых основана на криволинейных и лучевых схемах улиц. Народ строил деревни по берегам рек, учитывая особенности микроклимата.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79495" y="3800699"/>
            <a:ext cx="7883090" cy="2687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Сначала наиболее распространенными типами деревянных домов были </a:t>
            </a:r>
            <a:r>
              <a:rPr lang="ru-RU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четырехстенки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также дома со связью – два самостоятельных четырехстенных дома, которые соединены бревенчатыми сенями.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19-20 веках появляются 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пятистенки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Крыши таких домов покрывали корой, дранкой и тесом. Фронтоны оставались открытыми, это обеспечивали вентиляцию и предохраняло тес и кору от гниения.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36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683" y="208581"/>
            <a:ext cx="6948638" cy="4039307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+mj-lt"/>
              </a:rPr>
              <a:t>В качестве основного средства декора применялась резьба. Украшались наличники окон, фронтоны, ставни. Обрамленные наличники из тесовых планок и украшенные резьбой окна оживляют фасады домов. При распределении резных деталей на наличнике окна внимание уделялось его верхней части, где они были хорошо видны. </a:t>
            </a:r>
          </a:p>
          <a:p>
            <a:endParaRPr lang="ru-RU" dirty="0"/>
          </a:p>
        </p:txBody>
      </p:sp>
      <p:pic>
        <p:nvPicPr>
          <p:cNvPr id="2050" name="Picture 2" descr="Картинки по запросу резьба на болгарских домах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9322" y="555090"/>
            <a:ext cx="4310077" cy="281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Похожее изображени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9011" y="3617597"/>
            <a:ext cx="1990388" cy="2985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Похожее изображение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6657" y="3985032"/>
            <a:ext cx="3600834" cy="224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Похожее изображение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FilmGrain grainSize="30"/>
                    </a14:imgEffect>
                    <a14:imgEffect>
                      <a14:colorTemperature colorTemp="5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358" y="3616363"/>
            <a:ext cx="4110234" cy="2728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13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937"/>
            <a:ext cx="7980914" cy="348264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>
                <a:latin typeface="+mj-lt"/>
              </a:rPr>
              <a:t>Обязательными элементом деревенского дома башкир было крыльцо.  Оно бывает с торцевой и с боковой части дома. А парадный вход с богато украшенным деревянной резьбой крыльцом или дополнительный вход, ведущий в дом из палисадника, бывал только у очень состоятельных башкир.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Крыши над ними делают одно- или двускатными. Поддерживались покрытия фигурными колонками. Зодчие также уделяли большое внимание на фронты и карнизы. Они были украшены двух-трехслойной резьбой.</a:t>
            </a:r>
          </a:p>
          <a:p>
            <a:endParaRPr lang="ru-RU" dirty="0"/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0914" y="31323"/>
            <a:ext cx="3810000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башкирское крыльцо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7608" y="2985847"/>
            <a:ext cx="2531445" cy="346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8" descr="Картинки по запросу старое башкирское деревянное крыльц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Картинки по запросу старое башкирское деревянное крыльцо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Картинки по запросу старое башкирское деревянное крыльцо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4" descr="Картинки по запросу старое башкирское деревянное крыльцо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6" descr="Картинки по запросу старое башкирское деревянное крыльцо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7202" y="3271749"/>
            <a:ext cx="4766509" cy="317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827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879" y="-24040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УБРАНСТВО БАШКИРСКОГО </a:t>
            </a:r>
            <a:r>
              <a:rPr lang="ru-RU" sz="3600" b="1" dirty="0" smtClean="0"/>
              <a:t>ДОМА.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508" y="786548"/>
            <a:ext cx="6891687" cy="269779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u="sng" dirty="0">
                <a:latin typeface="+mj-lt"/>
              </a:rPr>
              <a:t>Традиционный башкирский дом</a:t>
            </a:r>
            <a:r>
              <a:rPr lang="ru-RU" dirty="0">
                <a:latin typeface="+mj-lt"/>
              </a:rPr>
              <a:t> – круглая юрта, убранство интерьера которой отвечало требованиям полукочевого уклада жизни. Внутреннее пространство юрты разделялось занавесью – </a:t>
            </a:r>
            <a:r>
              <a:rPr lang="ru-RU" b="1" dirty="0" err="1">
                <a:latin typeface="+mj-lt"/>
              </a:rPr>
              <a:t>шаршау</a:t>
            </a:r>
            <a:r>
              <a:rPr lang="ru-RU" dirty="0">
                <a:latin typeface="+mj-lt"/>
              </a:rPr>
              <a:t> на две половины – мужскую, где находилось почётное гостевое место, и женскую. Каждая из них декорировалась разными способами.</a:t>
            </a:r>
          </a:p>
          <a:p>
            <a:endParaRPr lang="ru-RU" dirty="0"/>
          </a:p>
        </p:txBody>
      </p:sp>
      <p:pic>
        <p:nvPicPr>
          <p:cNvPr id="4098" name="Picture 2" descr="Картинки по запросу УБРАНСТВО БАШКИРСКОГО ДОМ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209" y="778040"/>
            <a:ext cx="4093170" cy="286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УБРАНСТВО БАШКИРСКОГО ДОМ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2290" y="3484345"/>
            <a:ext cx="4276741" cy="297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9568" y="3842653"/>
            <a:ext cx="3921659" cy="2564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9111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764" y="355779"/>
            <a:ext cx="6367111" cy="2589195"/>
          </a:xfrm>
        </p:spPr>
        <p:txBody>
          <a:bodyPr>
            <a:noAutofit/>
          </a:bodyPr>
          <a:lstStyle/>
          <a:p>
            <a:r>
              <a:rPr lang="ru-RU" sz="2400" b="1" dirty="0" err="1"/>
              <a:t>Шаршау</a:t>
            </a:r>
            <a:r>
              <a:rPr lang="ru-RU" sz="2400" dirty="0"/>
              <a:t> ткались из льняной, из хлопчатобумажной пряжи. Узоры на них выполнялись цветной шерстью, применялись также и хлопчатобумажные нитки. Сбоку, слева от входа, на женской половине находилась утварь и посуда, украшенная орнаментом. </a:t>
            </a:r>
          </a:p>
        </p:txBody>
      </p:sp>
      <p:pic>
        <p:nvPicPr>
          <p:cNvPr id="5122" name="Picture 2" descr="http://dvorec73.ru/wp-content/gallery/d0b1d0b0d188d0bad0b8d180d181d0bad0b0d18f-d18ed180d182d0b0/%D0%98%D0%B7%D0%BE%D0%B1%D1%80%D0%B0%D0%B6%D0%B5%D0%BD%D0%B8%D0%B5-0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6875" y="163629"/>
            <a:ext cx="4701942" cy="297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19023" y="3137126"/>
            <a:ext cx="64141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424242"/>
                </a:solidFill>
                <a:latin typeface="+mj-lt"/>
                <a:ea typeface="Times New Roman" panose="02020603050405020304" pitchFamily="18" charset="0"/>
              </a:rPr>
              <a:t>В центральной части, в районе гостевого места, размещались самые ценные в быту кочевников предметы – сундуки с имуществом и постельные принадлежности, кошмы и паласы, а также наиболее яркие предметы одежды. На мужской половине по стенам развешивались, декорированные узором и серебряными накладками, конская упряжь и вооружение – луки, колчаны, охотничьи сумки.</a:t>
            </a:r>
            <a:endParaRPr lang="ru-RU" sz="2400" dirty="0">
              <a:latin typeface="+mj-lt"/>
            </a:endParaRPr>
          </a:p>
        </p:txBody>
      </p:sp>
      <p:pic>
        <p:nvPicPr>
          <p:cNvPr id="5124" name="Picture 4" descr="Картинки по запросу мужская часть юрты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764" y="3137126"/>
            <a:ext cx="4656990" cy="319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538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0330" y="114868"/>
            <a:ext cx="10515600" cy="1325563"/>
          </a:xfrm>
        </p:spPr>
        <p:txBody>
          <a:bodyPr>
            <a:normAutofit/>
          </a:bodyPr>
          <a:lstStyle/>
          <a:p>
            <a:r>
              <a:rPr lang="ru-RU" sz="3200" b="1" dirty="0"/>
              <a:t>НАЦИОНАЛЬНЫЕ ТРАДИЦИИ БАШКИР В ДЕКОРАТИВНО-ПРИКЛАДНОМ ИСКУССТВЕ.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136" y="1372586"/>
            <a:ext cx="7007192" cy="47365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+mj-lt"/>
              </a:rPr>
              <a:t>В 30-ые года 20 века интерес людей к народным видам творчества резко снизился, считалось, что они не отвечают духу революции. Репрессии и гонения на религию нанесли большой удар народному искусству башкир, да и не только башкир. Так же пострадало искусство других </a:t>
            </a:r>
            <a:r>
              <a:rPr lang="ru-RU" dirty="0" smtClean="0">
                <a:latin typeface="+mj-lt"/>
              </a:rPr>
              <a:t>народов.</a:t>
            </a:r>
          </a:p>
          <a:p>
            <a:pPr marL="0" indent="0">
              <a:buNone/>
            </a:pPr>
            <a:r>
              <a:rPr lang="ru-RU" dirty="0" smtClean="0">
                <a:latin typeface="+mj-lt"/>
              </a:rPr>
              <a:t>В </a:t>
            </a:r>
            <a:r>
              <a:rPr lang="ru-RU" dirty="0">
                <a:latin typeface="+mj-lt"/>
              </a:rPr>
              <a:t>период «оттепели» в деревнях снова появились сабантуи, возвратились некоторые виды домашних ремесел, такие как: тамбурная вышивка, </a:t>
            </a:r>
            <a:r>
              <a:rPr lang="ru-RU" dirty="0" err="1">
                <a:latin typeface="+mj-lt"/>
              </a:rPr>
              <a:t>безворсовое</a:t>
            </a:r>
            <a:r>
              <a:rPr lang="ru-RU" dirty="0">
                <a:latin typeface="+mj-lt"/>
              </a:rPr>
              <a:t> ковроткачество, </a:t>
            </a:r>
            <a:r>
              <a:rPr lang="ru-RU" dirty="0" err="1">
                <a:latin typeface="+mj-lt"/>
              </a:rPr>
              <a:t>пуховязание</a:t>
            </a:r>
            <a:r>
              <a:rPr lang="ru-RU" dirty="0">
                <a:latin typeface="+mj-lt"/>
              </a:rPr>
              <a:t>, узорное ткачество. </a:t>
            </a:r>
          </a:p>
          <a:p>
            <a:endParaRPr lang="ru-RU" dirty="0"/>
          </a:p>
        </p:txBody>
      </p:sp>
      <p:pic>
        <p:nvPicPr>
          <p:cNvPr id="614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9339" y="1018987"/>
            <a:ext cx="3896591" cy="2587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Картинки по запросу сабантуй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9338" y="3740852"/>
            <a:ext cx="3896591" cy="2799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13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1380" y="866273"/>
            <a:ext cx="11627319" cy="63911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+mj-lt"/>
              </a:rPr>
              <a:t>Стали создаваться предприятия художественных промыслов. Одним из таких </a:t>
            </a:r>
            <a:r>
              <a:rPr lang="ru-RU" dirty="0" smtClean="0">
                <a:latin typeface="+mj-lt"/>
              </a:rPr>
              <a:t>предприятий </a:t>
            </a:r>
            <a:r>
              <a:rPr lang="ru-RU" dirty="0">
                <a:latin typeface="+mj-lt"/>
              </a:rPr>
              <a:t>является производственное объединение </a:t>
            </a:r>
            <a:r>
              <a:rPr lang="ru-RU" b="1" dirty="0">
                <a:latin typeface="+mj-lt"/>
              </a:rPr>
              <a:t>«Агидель». </a:t>
            </a:r>
            <a:r>
              <a:rPr lang="ru-RU" dirty="0">
                <a:latin typeface="+mj-lt"/>
              </a:rPr>
              <a:t>Оно начинает функционировать в 1965 году. В начале 1980-х годов по объему выпускаемой продукции объединение </a:t>
            </a:r>
            <a:r>
              <a:rPr lang="ru-RU" b="1" dirty="0">
                <a:latin typeface="+mj-lt"/>
              </a:rPr>
              <a:t>«Агидель» </a:t>
            </a:r>
            <a:r>
              <a:rPr lang="ru-RU" dirty="0">
                <a:latin typeface="+mj-lt"/>
              </a:rPr>
              <a:t>было одним из самых крупных </a:t>
            </a:r>
            <a:r>
              <a:rPr lang="ru-RU" dirty="0" smtClean="0">
                <a:latin typeface="+mj-lt"/>
              </a:rPr>
              <a:t>предприятий </a:t>
            </a:r>
            <a:r>
              <a:rPr lang="ru-RU" dirty="0">
                <a:latin typeface="+mj-lt"/>
              </a:rPr>
              <a:t>в СССР. В 1981 году на Международной ярмарке в Лейпциге его изделия были удостоены Золотой медали, само объединение награждено орденом Дружбы </a:t>
            </a:r>
            <a:r>
              <a:rPr lang="ru-RU" dirty="0" smtClean="0">
                <a:latin typeface="+mj-lt"/>
              </a:rPr>
              <a:t>народов. В </a:t>
            </a:r>
            <a:r>
              <a:rPr lang="ru-RU" dirty="0">
                <a:latin typeface="+mj-lt"/>
              </a:rPr>
              <a:t>составе </a:t>
            </a:r>
            <a:r>
              <a:rPr lang="ru-RU" b="1" dirty="0">
                <a:latin typeface="+mj-lt"/>
              </a:rPr>
              <a:t>«Агидели» </a:t>
            </a:r>
            <a:r>
              <a:rPr lang="ru-RU" dirty="0">
                <a:latin typeface="+mj-lt"/>
              </a:rPr>
              <a:t>шесть основных цехов: художественных изделий из дерева, лаковой миниатюрной живописи, росписи ткани, строчевышитых и ковровых изделий и три вспомогательных цеха по обеспечению основных цехов </a:t>
            </a:r>
            <a:r>
              <a:rPr lang="ru-RU" dirty="0" smtClean="0">
                <a:latin typeface="+mj-lt"/>
              </a:rPr>
              <a:t>полуфабрикатами. </a:t>
            </a:r>
            <a:r>
              <a:rPr lang="ru-RU" dirty="0">
                <a:latin typeface="+mj-lt"/>
              </a:rPr>
              <a:t>Главное предприятие производственного объединения находится в Уфе. Работают три филиала: в Бирске, Шафранове, Мечетлинском районе.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999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486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АНКЕТИРОВАНИЕ ОБУЧАЮЩИХСЯ НА ТЕМУ «МАТЕРИАЛЬНАЯ КУЛЬТУРА БАШКОРТОСТАНА»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0684" y="1315485"/>
            <a:ext cx="7401025" cy="50468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+mj-lt"/>
              </a:rPr>
              <a:t>Экспериментальное исследование проводилось на базе МБОУ СОШ №2 г. Туймазы с 5 по 10 марта. В исследовании приняло участие 27 </a:t>
            </a:r>
            <a:r>
              <a:rPr lang="ru-RU" sz="2400" dirty="0" smtClean="0">
                <a:latin typeface="+mj-lt"/>
              </a:rPr>
              <a:t>учеников.</a:t>
            </a:r>
          </a:p>
          <a:p>
            <a:pPr marL="0" indent="0">
              <a:buNone/>
            </a:pPr>
            <a:r>
              <a:rPr lang="ru-RU" sz="2400" dirty="0" smtClean="0">
                <a:latin typeface="+mj-lt"/>
              </a:rPr>
              <a:t>В </a:t>
            </a:r>
            <a:r>
              <a:rPr lang="ru-RU" sz="2400" dirty="0">
                <a:latin typeface="+mj-lt"/>
              </a:rPr>
              <a:t>ходе исследовательской работы я провела анкетирование среди учащихся 9 «Г» класса. Анкета состоит из следующих вопросов: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1.Знаешь ли ты, что такое материальная культура?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2. Уважаешь ли ты культуру своего народа?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3. Знаешь ли ты, как называется традиционный дом башкир? </a:t>
            </a:r>
          </a:p>
          <a:p>
            <a:pPr marL="0" indent="0">
              <a:buNone/>
            </a:pPr>
            <a:r>
              <a:rPr lang="ru-RU" sz="2400" dirty="0">
                <a:latin typeface="+mj-lt"/>
              </a:rPr>
              <a:t>4. Ты когда-нибудь интересовался, как раньше башкиры обустраивали и украшали свои дома? </a:t>
            </a:r>
          </a:p>
          <a:p>
            <a:endParaRPr lang="ru-RU" dirty="0"/>
          </a:p>
        </p:txBody>
      </p:sp>
      <p:pic>
        <p:nvPicPr>
          <p:cNvPr id="8194" name="Picture 2" descr="https://pp.userapi.com/c841223/v841223651/77b17/OfdAC5O9ZR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8903" y="1440431"/>
            <a:ext cx="4226096" cy="237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sun1-8.userapi.com/c834201/v834201651/d46d4/PYXC1GpK0NU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8903" y="3969314"/>
            <a:ext cx="4254194" cy="239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931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882" y="191995"/>
            <a:ext cx="8306601" cy="6295431"/>
          </a:xfrm>
        </p:spPr>
        <p:txBody>
          <a:bodyPr>
            <a:normAutofit/>
          </a:bodyPr>
          <a:lstStyle/>
          <a:p>
            <a:r>
              <a:rPr lang="ru-RU" sz="2700" dirty="0"/>
              <a:t>В результате исследования я выяснила, что среди учащихся 9 «Г» класса 100% детей объяснили, что такое материальная культура. </a:t>
            </a:r>
            <a:br>
              <a:rPr lang="ru-RU" sz="2700" dirty="0"/>
            </a:br>
            <a:r>
              <a:rPr lang="ru-RU" sz="2700" dirty="0"/>
              <a:t>Однако на второй вопрос анкеты «Уважаешь ли ты культуру своего народа?» ответили положительно всего лишь 50 % учащихся, не интересуется этим 30% учащихся, не уважают свою культуру 20% детей.  </a:t>
            </a:r>
            <a:br>
              <a:rPr lang="ru-RU" sz="2700" dirty="0"/>
            </a:br>
            <a:r>
              <a:rPr lang="ru-RU" sz="2700" dirty="0"/>
              <a:t>На третий вопрос «Знаешь ли ты, как называется традиционный дом башкир?» больше половины учеников ответили, что это юрта, и это был правильный ответ. На последний вопрос ответили 3 человека, остальным ученикам стало интересно, и они попросили рассказать об этом подробнее.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80" name="Picture 1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67808" y="676175"/>
            <a:ext cx="2857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Похожее изображени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54629">
            <a:off x="9093351" y="3521688"/>
            <a:ext cx="2509129" cy="3010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224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9411" y="375386"/>
            <a:ext cx="9890760" cy="537806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Таким образом, моя гипотеза, что материальная культура – окружающая среда человека, подтвердилась. Собранный материал может быть использован учащимися и учителями, как дополнительный материал в процессе учебы и </a:t>
            </a:r>
            <a:r>
              <a:rPr lang="ru-RU" dirty="0" smtClean="0"/>
              <a:t>обучения.</a:t>
            </a:r>
          </a:p>
          <a:p>
            <a:pPr marL="0" indent="0" algn="ctr">
              <a:buNone/>
            </a:pPr>
            <a:r>
              <a:rPr lang="ru-RU" dirty="0" smtClean="0"/>
              <a:t>Молодое </a:t>
            </a:r>
            <a:r>
              <a:rPr lang="ru-RU" dirty="0"/>
              <a:t>поколение, должно продолжать развивать культуру своего народа, уважать и ценить ее.</a:t>
            </a:r>
          </a:p>
          <a:p>
            <a:pPr algn="ctr"/>
            <a:endParaRPr lang="ru-RU" dirty="0"/>
          </a:p>
        </p:txBody>
      </p:sp>
      <p:pic>
        <p:nvPicPr>
          <p:cNvPr id="9218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39577">
            <a:off x="697873" y="3119492"/>
            <a:ext cx="2237464" cy="314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18110">
            <a:off x="9090730" y="2889968"/>
            <a:ext cx="2676525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Картинки по запросу картинки из мультиков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2899" y="4448447"/>
            <a:ext cx="2252679" cy="2140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8" descr="Картинки по запросу картинки из мультик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Картинки по запросу картинки из мультиков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Картинки по запросу картинки из мультиков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4" descr="Картинки по запросу картинки из мультиков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55478">
            <a:off x="3932732" y="3761543"/>
            <a:ext cx="2214022" cy="256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308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9124" y="492305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Цель исследования 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3049" y="1264555"/>
            <a:ext cx="10523838" cy="39684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изучение материальной культуры башкирского народа, влияние культуры на развитие республики</a:t>
            </a:r>
          </a:p>
        </p:txBody>
      </p:sp>
      <p:pic>
        <p:nvPicPr>
          <p:cNvPr id="2050" name="Picture 2" descr="Картинки по запросу башкирский народ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5147">
            <a:off x="9125717" y="3547948"/>
            <a:ext cx="2064554" cy="286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67143">
            <a:off x="1585173" y="3570468"/>
            <a:ext cx="2051976" cy="282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984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EC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90178"/>
            <a:ext cx="11469303" cy="1325563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44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chemeClr val="bg2">
              <a:lumMod val="20000"/>
              <a:lumOff val="80000"/>
            </a:schemeClr>
          </a:fgClr>
          <a:bgClr>
            <a:schemeClr val="accent4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-602"/>
            <a:ext cx="10364451" cy="1596177"/>
          </a:xfrm>
        </p:spPr>
        <p:txBody>
          <a:bodyPr/>
          <a:lstStyle/>
          <a:p>
            <a:pPr algn="ctr"/>
            <a:r>
              <a:rPr lang="ru-RU" b="1" dirty="0" smtClean="0"/>
              <a:t>гипотеза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08903" y="1205730"/>
            <a:ext cx="99265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Материальная культура – окружающая среда </a:t>
            </a:r>
            <a:r>
              <a:rPr lang="ru-RU" sz="2800" dirty="0" smtClean="0"/>
              <a:t>человека.</a:t>
            </a:r>
            <a:endParaRPr lang="ru-RU" sz="2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391809"/>
            <a:ext cx="5105400" cy="3374544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1738" y="2391810"/>
            <a:ext cx="5145862" cy="3348218"/>
          </a:xfrm>
        </p:spPr>
      </p:pic>
    </p:spTree>
    <p:extLst>
      <p:ext uri="{BB962C8B-B14F-4D97-AF65-F5344CB8AC3E}">
        <p14:creationId xmlns:p14="http://schemas.microsoft.com/office/powerpoint/2010/main" val="1651961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/>
              <a:t>Задачи </a:t>
            </a:r>
            <a:r>
              <a:rPr lang="ru-RU" b="1" dirty="0" smtClean="0"/>
              <a:t>исследования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371600" y="1496729"/>
            <a:ext cx="9601200" cy="5125452"/>
          </a:xfrm>
        </p:spPr>
        <p:txBody>
          <a:bodyPr>
            <a:normAutofit/>
          </a:bodyPr>
          <a:lstStyle/>
          <a:p>
            <a:pPr lvl="0"/>
            <a:r>
              <a:rPr lang="ru-RU" sz="3200" dirty="0"/>
              <a:t>Анализ литературы по проблеме исследования;</a:t>
            </a:r>
          </a:p>
          <a:p>
            <a:pPr lvl="0"/>
            <a:r>
              <a:rPr lang="ru-RU" sz="3200" dirty="0"/>
              <a:t>Изучение материальной культуры башкир;</a:t>
            </a:r>
          </a:p>
          <a:p>
            <a:r>
              <a:rPr lang="ru-RU" sz="3200" dirty="0"/>
              <a:t>Заинтересовать учащихся материалом, который поможет узнать материальную культуру Башкортостана.</a:t>
            </a:r>
          </a:p>
        </p:txBody>
      </p:sp>
    </p:spTree>
    <p:extLst>
      <p:ext uri="{BB962C8B-B14F-4D97-AF65-F5344CB8AC3E}">
        <p14:creationId xmlns:p14="http://schemas.microsoft.com/office/powerpoint/2010/main" val="117617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4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505" y="-160272"/>
            <a:ext cx="11353799" cy="3817871"/>
          </a:xfrm>
        </p:spPr>
        <p:txBody>
          <a:bodyPr>
            <a:noAutofit/>
          </a:bodyPr>
          <a:lstStyle/>
          <a:p>
            <a:r>
              <a:rPr lang="ru-RU" sz="2800" b="1" u="sng" dirty="0"/>
              <a:t>Материальная культура</a:t>
            </a:r>
            <a:r>
              <a:rPr lang="ru-RU" sz="2800" u="sng" dirty="0"/>
              <a:t> </a:t>
            </a:r>
            <a:r>
              <a:rPr lang="ru-RU" sz="2800" dirty="0"/>
              <a:t>-</a:t>
            </a:r>
            <a:r>
              <a:rPr lang="ru-RU" sz="2400" dirty="0"/>
              <a:t> окружающая человека среда. Формы материальной культуры любого народа, в том числе и башкир, очень разнообразны и охватывают практически все стороны их жизни и быта.</a:t>
            </a:r>
            <a:br>
              <a:rPr lang="ru-RU" sz="2400" dirty="0"/>
            </a:br>
            <a:r>
              <a:rPr lang="ru-RU" sz="2400" dirty="0"/>
              <a:t>После добровольного вхождения Башкортостана в состав Русского государства начался приток русских крестьян и нерусских народов Поволжья. Поэтому параллельно с развитием национальной культуры появились и развивались общие элементы культуры края под взаимным влиянием башкир и пришлых земледельческих народов.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0052">
            <a:off x="9696787" y="2656570"/>
            <a:ext cx="2090148" cy="3012709"/>
          </a:xfrm>
          <a:effectLst>
            <a:glow>
              <a:schemeClr val="accent1"/>
            </a:glow>
            <a:reflection blurRad="88900" stA="49000" endPos="32000" dir="5400000" sy="-100000" algn="bl" rotWithShape="0"/>
          </a:effectLst>
        </p:spPr>
      </p:pic>
      <p:pic>
        <p:nvPicPr>
          <p:cNvPr id="1026" name="Picture 2" descr="Картинки по запросу вхождение башкортостана в состав русского государств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76899">
            <a:off x="560214" y="3566737"/>
            <a:ext cx="3368008" cy="2514780"/>
          </a:xfrm>
          <a:prstGeom prst="rect">
            <a:avLst/>
          </a:prstGeom>
          <a:noFill/>
          <a:scene3d>
            <a:camera prst="orthographicFront"/>
            <a:lightRig rig="twoPt" dir="t"/>
          </a:scene3d>
          <a:sp3d extrusionH="76200" prstMaterial="dkEdge">
            <a:bevelT w="165100" prst="coolSlant"/>
            <a:bevelB prst="angle"/>
            <a:extrusionClr>
              <a:schemeClr val="tx1">
                <a:lumMod val="85000"/>
                <a:lumOff val="15000"/>
              </a:schemeClr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вхождение башкортостана в состав русского государства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7418" y="2869190"/>
            <a:ext cx="4973821" cy="29096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bevelT prst="angle"/>
            <a:bevelB w="101600" prst="riblet"/>
            <a:extrusionClr>
              <a:schemeClr val="accent1">
                <a:lumMod val="60000"/>
                <a:lumOff val="40000"/>
              </a:schemeClr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08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ЗАРОЖДЕНИЕ И ПОНЯТИЕ АРХИТЕКТУРЫ.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2124" y="804165"/>
            <a:ext cx="4639377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Архитектура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переводе с латинского означает искусство проектировать и строить здания. В ней взаимосвязаны функциональные и эстетические начала. Поэтому архитектура является не только предметом материальной культуры, но и результатом духовной жизни народа.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upload.wikimedia.org/wikipedia/commons/c/cc/%D0%97%D0%B5%D0%BC%D1%81%D0%BA%D0%B0%D1%8F_%D0%A3%D0%BF%D1%80%D0%B0%D0%B2%D0%B0_%D0%A1%D1%82%D0%B5%D1%80%D0%BB%D0%B8%D1%82%D0%B0%D0%BC%D0%B0%D0%B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62737" y="1068405"/>
            <a:ext cx="3141474" cy="235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pload.wikimedia.org/wikipedia/commons/thumb/c/cd/Ljalja-Tjulpan.jpg/800px-Ljalja-Tjulpa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2719" y="3716839"/>
            <a:ext cx="2671492" cy="29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upload.wikimedia.org/wikipedia/commons/thumb/4/48/RojdBogorodSoborUfa.jpg/200px-RojdBogorodSoborUf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646" y="3721084"/>
            <a:ext cx="2316100" cy="298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upload.wikimedia.org/wikipedia/ru/thumb/f/f0/Ufa_State_Technical_University_of_Aviation.jpg/1280px-Ufa_State_Technical_University_of_Aviation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8382" y="3716839"/>
            <a:ext cx="3991701" cy="29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upload.wikimedia.org/wikipedia/commons/thumb/d/dd/Govenmenthous2012Ufa.jpg/1920px-Govenmenthous2012Uf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5137" y="1068405"/>
            <a:ext cx="3104946" cy="235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572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2029" y="-137967"/>
            <a:ext cx="6509403" cy="4720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Архитектура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зародилась еще в первобытном обществе. Люди жили в пещерах, строили землянки и шалаши. Потом появились селения, городища. Люди начали сознавать и соблюдать законы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красоты.</a:t>
            </a:r>
            <a:endParaRPr lang="ru-RU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Выразительными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средствами архитектуры являются композиция, пропорции, фактура и цвет материалов. Сочетание различных объемов –прямолинейных, криволинейных – это главный прием, которым пользуется архитектор. Внутри помещения большую роль играет цветовая покраска и фактура отделочных материалов. Цвет оживляет вид комнаты и создает впечатление разнообразия внутри здания.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Картинки по запросу древняя архитекутра башкирского народ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6186" y="3422732"/>
            <a:ext cx="4999488" cy="3240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первобытная архитекутра башкирского народ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0376" y="242068"/>
            <a:ext cx="4011107" cy="3001645"/>
          </a:xfrm>
          <a:prstGeom prst="rect">
            <a:avLst/>
          </a:prstGeom>
          <a:noFill/>
          <a:scene3d>
            <a:camera prst="orthographicFront"/>
            <a:lightRig rig="morning" dir="t"/>
          </a:scene3d>
          <a:sp3d contourW="12700">
            <a:contourClr>
              <a:schemeClr val="accent4">
                <a:lumMod val="60000"/>
                <a:lumOff val="40000"/>
              </a:schemeClr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первобытная архитекутра башкирского народ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3221" y="4872181"/>
            <a:ext cx="3128211" cy="179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ртинки по запросу первобытная архитекутра башкирского народа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114" y="4872442"/>
            <a:ext cx="280224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20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633" y="89858"/>
            <a:ext cx="6256422" cy="3518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архитектуре, как и в других видах искусства, существует понятие стиля, то есть исторически сложившиеся совокупности художественных средств и приемов. Самыми распространенными в Башкортостане являются 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классицизм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модерн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Башкортостане к наиболее ранним формам поселений относятся городища и стоянки. Самое известное из них –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Аркаим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Картинки по запросу аркаим башкортостан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73"/>
                    </a14:imgEffect>
                    <a14:imgEffect>
                      <a14:saturation sat="1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4568" y="247093"/>
            <a:ext cx="4340993" cy="3204442"/>
          </a:xfrm>
          <a:prstGeom prst="rect">
            <a:avLst/>
          </a:prstGeom>
          <a:noFill/>
          <a:effectLst>
            <a:glow rad="12700">
              <a:schemeClr val="accent1"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аркаим башкортостан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436"/>
                    </a14:imgEffect>
                    <a14:imgEffect>
                      <a14:saturation sat="2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4567" y="3605539"/>
            <a:ext cx="4340994" cy="313365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аркаим башкортостан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1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1685" y="3605538"/>
            <a:ext cx="4608318" cy="313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36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755" y="134754"/>
            <a:ext cx="63141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У древних башкир основными типами жилищ были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аласык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– разборный, плетеный шалаш,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бурама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– восьмигранный или квадратный сруб,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тирмэ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– переносная, разборная круглая или многогранная юрта.</a:t>
            </a:r>
            <a:endParaRPr lang="ru-RU" dirty="0"/>
          </a:p>
        </p:txBody>
      </p:sp>
      <p:pic>
        <p:nvPicPr>
          <p:cNvPr id="5122" name="Picture 2" descr="Картинки по запросу аласык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0071" y="327260"/>
            <a:ext cx="4398510" cy="308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766153" y="134754"/>
            <a:ext cx="1011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Аласык</a:t>
            </a:r>
            <a:endParaRPr lang="ru-RU" b="1" u="sng" dirty="0"/>
          </a:p>
        </p:txBody>
      </p:sp>
      <p:pic>
        <p:nvPicPr>
          <p:cNvPr id="5124" name="Picture 4" descr="http://xn----stb8d.xn--p1ai/wp-content/gallery/88/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0071" y="3743798"/>
            <a:ext cx="4278311" cy="287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28686" y="3374467"/>
            <a:ext cx="961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Бурама</a:t>
            </a:r>
            <a:endParaRPr lang="ru-RU" u="sng" dirty="0"/>
          </a:p>
        </p:txBody>
      </p:sp>
      <p:pic>
        <p:nvPicPr>
          <p:cNvPr id="5126" name="Picture 6" descr="http://www.e-reading.club/illustrations/60/60045-pic_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341" y="3071497"/>
            <a:ext cx="5400675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48969" y="2398076"/>
            <a:ext cx="16074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Тирмэ</a:t>
            </a:r>
            <a:endParaRPr lang="ru-RU" sz="2400" u="sng" dirty="0"/>
          </a:p>
        </p:txBody>
      </p:sp>
    </p:spTree>
    <p:extLst>
      <p:ext uri="{BB962C8B-B14F-4D97-AF65-F5344CB8AC3E}">
        <p14:creationId xmlns:p14="http://schemas.microsoft.com/office/powerpoint/2010/main" val="54833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0B082E"/>
      </a:dk2>
      <a:lt2>
        <a:srgbClr val="F3F3F2"/>
      </a:lt2>
      <a:accent1>
        <a:srgbClr val="62B4C6"/>
      </a:accent1>
      <a:accent2>
        <a:srgbClr val="1B376E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62B4C6"/>
      </a:hlink>
      <a:folHlink>
        <a:srgbClr val="96648A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D71F8F05-6246-47AF-9E68-E57F6C93F792}"/>
    </a:ext>
  </a:extLst>
</a:theme>
</file>

<file path=ppt/theme/theme2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4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284</TotalTime>
  <Words>1064</Words>
  <Application>Microsoft Office PowerPoint</Application>
  <PresentationFormat>Широкоэкранный</PresentationFormat>
  <Paragraphs>50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20</vt:i4>
      </vt:variant>
    </vt:vector>
  </HeadingPairs>
  <TitlesOfParts>
    <vt:vector size="37" baseType="lpstr">
      <vt:lpstr>Arial</vt:lpstr>
      <vt:lpstr>Book Antiqua</vt:lpstr>
      <vt:lpstr>Calibri</vt:lpstr>
      <vt:lpstr>Calibri Light</vt:lpstr>
      <vt:lpstr>Century Gothic</vt:lpstr>
      <vt:lpstr>Corbel</vt:lpstr>
      <vt:lpstr>Franklin Gothic Book</vt:lpstr>
      <vt:lpstr>Gill Sans MT</vt:lpstr>
      <vt:lpstr>Impact</vt:lpstr>
      <vt:lpstr>Times New Roman</vt:lpstr>
      <vt:lpstr>Tw Cen MT</vt:lpstr>
      <vt:lpstr>Wingdings 3</vt:lpstr>
      <vt:lpstr>Badge</vt:lpstr>
      <vt:lpstr>Легкий дым</vt:lpstr>
      <vt:lpstr>Капля</vt:lpstr>
      <vt:lpstr>Crop</vt:lpstr>
      <vt:lpstr>Тема Office</vt:lpstr>
      <vt:lpstr>Материальная культура башкортостана</vt:lpstr>
      <vt:lpstr>Цель исследования </vt:lpstr>
      <vt:lpstr>гипотеза</vt:lpstr>
      <vt:lpstr>Задачи исследования</vt:lpstr>
      <vt:lpstr>Материальная культура - окружающая человека среда. Формы материальной культуры любого народа, в том числе и башкир, очень разнообразны и охватывают практически все стороны их жизни и быта. После добровольного вхождения Башкортостана в состав Русского государства начался приток русских крестьян и нерусских народов Поволжья. Поэтому параллельно с развитием национальной культуры появились и развивались общие элементы культуры края под взаимным влиянием башкир и пришлых земледельческих народов.</vt:lpstr>
      <vt:lpstr>ЗАРОЖДЕНИЕ И ПОНЯТИЕ АРХИТЕКТУРЫ.</vt:lpstr>
      <vt:lpstr>Презентация PowerPoint</vt:lpstr>
      <vt:lpstr>Презентация PowerPoint</vt:lpstr>
      <vt:lpstr>Презентация PowerPoint</vt:lpstr>
      <vt:lpstr> ДЕРЕВЯННОЕ ЗОДЧЕСТВО БАШКИР.</vt:lpstr>
      <vt:lpstr>Презентация PowerPoint</vt:lpstr>
      <vt:lpstr>Презентация PowerPoint</vt:lpstr>
      <vt:lpstr>УБРАНСТВО БАШКИРСКОГО ДОМА.</vt:lpstr>
      <vt:lpstr>Шаршау ткались из льняной, из хлопчатобумажной пряжи. Узоры на них выполнялись цветной шерстью, применялись также и хлопчатобумажные нитки. Сбоку, слева от входа, на женской половине находилась утварь и посуда, украшенная орнаментом. </vt:lpstr>
      <vt:lpstr>НАЦИОНАЛЬНЫЕ ТРАДИЦИИ БАШКИР В ДЕКОРАТИВНО-ПРИКЛАДНОМ ИСКУССТВЕ.</vt:lpstr>
      <vt:lpstr>Презентация PowerPoint</vt:lpstr>
      <vt:lpstr>АНКЕТИРОВАНИЕ ОБУЧАЮЩИХСЯ НА ТЕМУ «МАТЕРИАЛЬНАЯ КУЛЬТУРА БАШКОРТОСТАНА»</vt:lpstr>
      <vt:lpstr>В результате исследования я выяснила, что среди учащихся 9 «Г» класса 100% детей объяснили, что такое материальная культура.  Однако на второй вопрос анкеты «Уважаешь ли ты культуру своего народа?» ответили положительно всего лишь 50 % учащихся, не интересуется этим 30% учащихся, не уважают свою культуру 20% детей.   На третий вопрос «Знаешь ли ты, как называется традиционный дом башкир?» больше половины учеников ответили, что это юрта, и это был правильный ответ. На последний вопрос ответили 3 человека, остальным ученикам стало интересно, и они попросили рассказать об этом подробнее.  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Материальная культура башкортостана</dc:title>
  <dc:creator>user</dc:creator>
  <cp:lastModifiedBy>user</cp:lastModifiedBy>
  <cp:revision>31</cp:revision>
  <dcterms:created xsi:type="dcterms:W3CDTF">2018-03-17T10:45:19Z</dcterms:created>
  <dcterms:modified xsi:type="dcterms:W3CDTF">2018-03-26T16:23:24Z</dcterms:modified>
</cp:coreProperties>
</file>