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0" r:id="rId2"/>
    <p:sldId id="258" r:id="rId3"/>
    <p:sldId id="257" r:id="rId4"/>
    <p:sldId id="259" r:id="rId5"/>
    <p:sldId id="260" r:id="rId6"/>
    <p:sldId id="301" r:id="rId7"/>
    <p:sldId id="303" r:id="rId8"/>
    <p:sldId id="302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261" r:id="rId20"/>
    <p:sldId id="262" r:id="rId21"/>
    <p:sldId id="263" r:id="rId22"/>
    <p:sldId id="265" r:id="rId23"/>
    <p:sldId id="266" r:id="rId24"/>
    <p:sldId id="267" r:id="rId25"/>
    <p:sldId id="279" r:id="rId26"/>
    <p:sldId id="269" r:id="rId27"/>
    <p:sldId id="270" r:id="rId28"/>
    <p:sldId id="271" r:id="rId29"/>
    <p:sldId id="272" r:id="rId30"/>
    <p:sldId id="274" r:id="rId31"/>
    <p:sldId id="284" r:id="rId32"/>
    <p:sldId id="285" r:id="rId33"/>
    <p:sldId id="296" r:id="rId34"/>
    <p:sldId id="297" r:id="rId35"/>
    <p:sldId id="298" r:id="rId36"/>
    <p:sldId id="288" r:id="rId37"/>
    <p:sldId id="293" r:id="rId38"/>
    <p:sldId id="295" r:id="rId39"/>
    <p:sldId id="289" r:id="rId40"/>
    <p:sldId id="299" r:id="rId41"/>
    <p:sldId id="294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5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hecke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hecke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C7F109F-E373-4DC9-9990-CFA59BB9A381}" type="datetimeFigureOut">
              <a:rPr lang="ru-RU" smtClean="0"/>
              <a:pPr/>
              <a:t>16.03.2018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716EAE5-19A3-46AA-B66A-6EFEAFE40FC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hecker dir="vert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620688"/>
            <a:ext cx="3384376" cy="3600400"/>
          </a:xfrm>
        </p:spPr>
        <p:txBody>
          <a:bodyPr/>
          <a:lstStyle/>
          <a:p>
            <a:r>
              <a:rPr lang="ru-RU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Научно-исследовательская работа на тему</a:t>
            </a:r>
            <a:br>
              <a:rPr lang="ru-RU" sz="32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ru-RU" sz="3200" dirty="0" smtClean="0"/>
              <a:t>ИЗУЧЕНИЕ ЖИЗНИ ПЧЕЛ И </a:t>
            </a:r>
            <a:r>
              <a:rPr lang="ru-RU" sz="3200" dirty="0" smtClean="0"/>
              <a:t>ПРОДУКЦИИ ПЧЕЛОВОДСТВА.</a:t>
            </a:r>
            <a:endParaRPr lang="ru-RU" sz="32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685800" y="4725144"/>
            <a:ext cx="2743200" cy="1523256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Выполнила </a:t>
            </a:r>
            <a:r>
              <a:rPr lang="ru-RU" sz="1600" dirty="0" err="1" smtClean="0"/>
              <a:t>Мухаметьянова</a:t>
            </a:r>
            <a:r>
              <a:rPr lang="ru-RU" sz="1600" dirty="0" smtClean="0"/>
              <a:t> </a:t>
            </a:r>
            <a:r>
              <a:rPr lang="ru-RU" sz="1600" dirty="0" err="1" smtClean="0"/>
              <a:t>Гульназ</a:t>
            </a:r>
            <a:r>
              <a:rPr lang="ru-RU" sz="1600" dirty="0" smtClean="0"/>
              <a:t> </a:t>
            </a:r>
            <a:r>
              <a:rPr lang="ru-RU" sz="1600" dirty="0" err="1" smtClean="0"/>
              <a:t>Магсумова</a:t>
            </a:r>
            <a:r>
              <a:rPr lang="ru-RU" sz="1600" dirty="0" smtClean="0"/>
              <a:t>.</a:t>
            </a:r>
            <a:endParaRPr lang="ru-RU" sz="1600" dirty="0" smtClean="0"/>
          </a:p>
          <a:p>
            <a:r>
              <a:rPr lang="ru-RU" sz="1600" dirty="0" smtClean="0"/>
              <a:t>Руководитель </a:t>
            </a:r>
            <a:r>
              <a:rPr lang="ru-RU" sz="1600" dirty="0" err="1" smtClean="0"/>
              <a:t>Исламова</a:t>
            </a:r>
            <a:r>
              <a:rPr lang="ru-RU" sz="1600" dirty="0" smtClean="0"/>
              <a:t> </a:t>
            </a:r>
            <a:r>
              <a:rPr lang="ru-RU" sz="1600" dirty="0" smtClean="0"/>
              <a:t>Рифа </a:t>
            </a:r>
            <a:r>
              <a:rPr lang="ru-RU" sz="1600" dirty="0" err="1" smtClean="0"/>
              <a:t>Габдрахманова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7" name="Содержимое 6" descr="Фото220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06925" y="1930400"/>
            <a:ext cx="3048000" cy="4064000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20180311_1653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764704"/>
            <a:ext cx="3353659" cy="4433888"/>
          </a:xfrm>
        </p:spPr>
      </p:pic>
      <p:pic>
        <p:nvPicPr>
          <p:cNvPr id="8" name="Содержимое 7" descr="20180311_16525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64088" y="692696"/>
            <a:ext cx="3267115" cy="4433888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0180311_16561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916832"/>
            <a:ext cx="3308405" cy="4433888"/>
          </a:xfrm>
        </p:spPr>
      </p:pic>
      <p:pic>
        <p:nvPicPr>
          <p:cNvPr id="6" name="Содержимое 5" descr="20180311_16592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37333" y="1920875"/>
            <a:ext cx="2660333" cy="4433888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0180311_16595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9" y="1920875"/>
            <a:ext cx="3123098" cy="4433888"/>
          </a:xfrm>
        </p:spPr>
      </p:pic>
      <p:pic>
        <p:nvPicPr>
          <p:cNvPr id="6" name="Содержимое 5" descr="20180311_17040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8025" y="1920875"/>
            <a:ext cx="3209642" cy="4433888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0180311_17111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3" y="1920875"/>
            <a:ext cx="3267114" cy="4433888"/>
          </a:xfrm>
        </p:spPr>
      </p:pic>
      <p:pic>
        <p:nvPicPr>
          <p:cNvPr id="6" name="Содержимое 5" descr="20180311_17182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4792" y="1920875"/>
            <a:ext cx="3325416" cy="4433888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0072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16832"/>
            <a:ext cx="4038600" cy="3356843"/>
          </a:xfrm>
        </p:spPr>
      </p:pic>
      <p:pic>
        <p:nvPicPr>
          <p:cNvPr id="6" name="Содержимое 5" descr="Фото216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3500" y="2105819"/>
            <a:ext cx="3048000" cy="4064000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то21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556792"/>
            <a:ext cx="3048000" cy="4064000"/>
          </a:xfrm>
        </p:spPr>
      </p:pic>
      <p:pic>
        <p:nvPicPr>
          <p:cNvPr id="4098" name="Picture 2" descr="C:\Users\Администратор\Desktop\пчеловодство\Фото21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412776"/>
            <a:ext cx="3048000" cy="4064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Фото218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52500" y="2105819"/>
            <a:ext cx="3048000" cy="4064000"/>
          </a:xfrm>
        </p:spPr>
      </p:pic>
      <p:pic>
        <p:nvPicPr>
          <p:cNvPr id="8" name="Содержимое 7" descr="Фото218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3500" y="2105819"/>
            <a:ext cx="3048000" cy="4064000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Это наша семейное занятие.</a:t>
            </a:r>
            <a:endParaRPr lang="ru-RU" dirty="0"/>
          </a:p>
        </p:txBody>
      </p:sp>
      <p:pic>
        <p:nvPicPr>
          <p:cNvPr id="5" name="Содержимое 4" descr="Фото221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52500" y="2105819"/>
            <a:ext cx="3048000" cy="4064000"/>
          </a:xfrm>
        </p:spPr>
      </p:pic>
      <p:pic>
        <p:nvPicPr>
          <p:cNvPr id="6" name="Содержимое 5" descr="Фото216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3500" y="2105819"/>
            <a:ext cx="3048000" cy="4064000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то221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52500" y="2105819"/>
            <a:ext cx="3048000" cy="4064000"/>
          </a:xfrm>
        </p:spPr>
      </p:pic>
      <p:pic>
        <p:nvPicPr>
          <p:cNvPr id="6" name="Содержимое 5" descr="Фото221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43500" y="2105819"/>
            <a:ext cx="3048000" cy="4064000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 История становления пчеловодство.       </a:t>
            </a:r>
          </a:p>
          <a:p>
            <a:pPr>
              <a:buNone/>
            </a:pPr>
            <a:r>
              <a:rPr lang="ru-RU" dirty="0" smtClean="0"/>
              <a:t>Бортевое пчеловодство </a:t>
            </a:r>
            <a:endParaRPr lang="ru-RU" dirty="0"/>
          </a:p>
        </p:txBody>
      </p:sp>
      <p:pic>
        <p:nvPicPr>
          <p:cNvPr id="1027" name="Picture 3" descr="C:\Users\Администратор\Documents\2018-02-26-15-38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517648"/>
            <a:ext cx="7200800" cy="386368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Содержания</a:t>
            </a:r>
            <a:b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Введение </a:t>
            </a:r>
            <a:r>
              <a:rPr lang="ru-RU" sz="2400" b="1" u="dotted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                                                    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en-US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II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Основная часть      </a:t>
            </a:r>
            <a:b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  История становления пчеловодства и его значение</a:t>
            </a:r>
            <a:r>
              <a:rPr lang="ru-RU" sz="2400" b="1" u="dotted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 Строения медоносной пчелы</a:t>
            </a:r>
            <a:r>
              <a:rPr lang="ru-RU" sz="2400" b="1" u="dotted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                     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  Состав пчелиной семьи</a:t>
            </a:r>
            <a:r>
              <a:rPr lang="ru-RU" sz="2400" b="1" u="dotted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                               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 Продукции пчеловодства</a:t>
            </a:r>
            <a:r>
              <a:rPr lang="ru-RU" sz="2400" b="1" u="dotted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                           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 Медоносные растения</a:t>
            </a:r>
            <a:r>
              <a:rPr lang="ru-RU" sz="2400" b="1" u="dotted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                                 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  Современные породы пчел</a:t>
            </a:r>
            <a:r>
              <a:rPr lang="ru-RU" sz="2400" b="1" u="dotted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                         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 Интересные факты</a:t>
            </a:r>
            <a:r>
              <a:rPr lang="ru-RU" sz="2400" b="1" u="dotted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                                       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b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III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Вывод</a:t>
            </a:r>
            <a:r>
              <a:rPr lang="ru-RU" sz="2400" b="1" u="dotted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                                                                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IV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Список используемой литературы</a:t>
            </a:r>
            <a:r>
              <a:rPr lang="ru-RU" sz="2400" b="1" u="dotted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ru-RU" sz="24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       Охота </a:t>
            </a:r>
            <a:r>
              <a:rPr lang="ru-RU" sz="3200" dirty="0"/>
              <a:t>за медом диких пчел</a:t>
            </a:r>
          </a:p>
        </p:txBody>
      </p:sp>
      <p:pic>
        <p:nvPicPr>
          <p:cNvPr id="4" name="Picture 2" descr="C:\Users\Администратор\Documents\image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70777" y="1935163"/>
            <a:ext cx="6602445" cy="4389437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Пасечное пчеловодство</a:t>
            </a:r>
            <a:endParaRPr lang="ru-RU" dirty="0"/>
          </a:p>
        </p:txBody>
      </p:sp>
      <p:pic>
        <p:nvPicPr>
          <p:cNvPr id="4" name="Содержимое 3" descr="Фото14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916832"/>
            <a:ext cx="3292078" cy="4389437"/>
          </a:xfrm>
        </p:spPr>
      </p:pic>
      <p:pic>
        <p:nvPicPr>
          <p:cNvPr id="1026" name="Picture 2" descr="D:\170517\Pictures\Фото22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204864"/>
            <a:ext cx="3048000" cy="4064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04864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Строение головы</a:t>
            </a:r>
            <a:br>
              <a:rPr lang="ru-RU" sz="2400" dirty="0" smtClean="0"/>
            </a:br>
            <a:r>
              <a:rPr lang="ru-RU" sz="2400" b="1" dirty="0"/>
              <a:t>1 – простые глаза; 2 – сложные глаза; 3 – усики; 4 – головной щиток, 5 – верхняя губа; 6 – верхняя челюсть, 7 – хоботок а – голова матки; б – голова рабочей пчелы; в – голова трутня. </a:t>
            </a: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2348880"/>
            <a:ext cx="8229600" cy="4340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11560" y="0"/>
            <a:ext cx="8532440" cy="83671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 Строения медоносной пчелы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368152"/>
          </a:xfrm>
        </p:spPr>
        <p:txBody>
          <a:bodyPr>
            <a:noAutofit/>
          </a:bodyPr>
          <a:lstStyle/>
          <a:p>
            <a:r>
              <a:rPr lang="ru-RU" sz="1600" dirty="0"/>
              <a:t>Хоботок рабочей пчелы: </a:t>
            </a:r>
            <a:br>
              <a:rPr lang="ru-RU" sz="1600" dirty="0"/>
            </a:br>
            <a:r>
              <a:rPr lang="ru-RU" sz="1600" dirty="0"/>
              <a:t>а, б – конец язычка (вид снизу и сверху); в – коне стержня язычка с желобком; г – расправленный хоботок; </a:t>
            </a:r>
            <a:r>
              <a:rPr lang="ru-RU" sz="1600" dirty="0" err="1"/>
              <a:t>д</a:t>
            </a:r>
            <a:r>
              <a:rPr lang="ru-RU" sz="1600" dirty="0"/>
              <a:t> – поперечный разрез язычка; 1,4 – волоски на конце язычка; 2,5,8 – ложечка; 3,10,16 – желобок на нижней поверхности язычка; 6,14 – желобок на нижней поверхности стержня язычка; 7 – </a:t>
            </a:r>
            <a:r>
              <a:rPr lang="ru-RU" sz="1600" dirty="0" err="1"/>
              <a:t>нижнегубной</a:t>
            </a:r>
            <a:r>
              <a:rPr lang="ru-RU" sz="1600" dirty="0"/>
              <a:t> щупик; 9 – язычок; 11 – подбородок; 12 – основание подбородка; 13 – подвесочный аппарат; 15 – канал внутри язычка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11715" y="1935163"/>
            <a:ext cx="472057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4000" dirty="0"/>
              <a:t>3 Состав </a:t>
            </a:r>
            <a:r>
              <a:rPr lang="ru-RU" sz="4000" dirty="0" smtClean="0"/>
              <a:t>пчелиной семьи.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image-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700808"/>
            <a:ext cx="5852583" cy="3984773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0"/>
            <a:ext cx="6084168" cy="6453336"/>
          </a:xfrm>
        </p:spPr>
        <p:txBody>
          <a:bodyPr>
            <a:normAutofit/>
          </a:bodyPr>
          <a:lstStyle/>
          <a:p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588224" y="2060848"/>
            <a:ext cx="2095238" cy="3936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88840"/>
            <a:ext cx="2476500" cy="398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060848"/>
            <a:ext cx="356388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dirty="0"/>
              <a:t>4 Продукции пчеловодства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Пчелиный яд</a:t>
            </a:r>
            <a:endParaRPr lang="ru-RU" dirty="0"/>
          </a:p>
        </p:txBody>
      </p:sp>
      <p:pic>
        <p:nvPicPr>
          <p:cNvPr id="4" name="Содержимое 3" descr="2018-02-26-16-39-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3501008"/>
            <a:ext cx="3816424" cy="3066288"/>
          </a:xfrm>
        </p:spPr>
      </p:pic>
      <p:pic>
        <p:nvPicPr>
          <p:cNvPr id="5122" name="Picture 2" descr="C:\Users\Администратор\Documents\2018-02-26-16-39-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420888"/>
            <a:ext cx="3873822" cy="386561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b="1" i="1" dirty="0" smtClean="0"/>
              <a:t>Мед</a:t>
            </a:r>
            <a:endParaRPr lang="ru-RU" sz="9600" b="1" i="1" dirty="0"/>
          </a:p>
        </p:txBody>
      </p:sp>
      <p:pic>
        <p:nvPicPr>
          <p:cNvPr id="6146" name="Picture 2" descr="C:\Users\Администратор\Documents\20180226_1643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4008" y="1772816"/>
            <a:ext cx="3829169" cy="4389437"/>
          </a:xfrm>
          <a:prstGeom prst="rect">
            <a:avLst/>
          </a:prstGeom>
          <a:noFill/>
        </p:spPr>
      </p:pic>
      <p:pic>
        <p:nvPicPr>
          <p:cNvPr id="1026" name="Picture 2" descr="C:\Users\Администратор\Desktop\пчеловодство\20180311_1711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132856"/>
            <a:ext cx="3010036" cy="4464496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476672"/>
            <a:ext cx="6059016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Воск</a:t>
            </a:r>
            <a:endParaRPr lang="ru-RU" dirty="0"/>
          </a:p>
        </p:txBody>
      </p:sp>
      <p:pic>
        <p:nvPicPr>
          <p:cNvPr id="4" name="Содержимое 3" descr="Фото21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44824"/>
            <a:ext cx="3048000" cy="4064000"/>
          </a:xfrm>
        </p:spPr>
      </p:pic>
      <p:pic>
        <p:nvPicPr>
          <p:cNvPr id="5122" name="Picture 2" descr="C:\Users\Администратор\Documents\2018-02-26-16-51-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412776"/>
            <a:ext cx="5508104" cy="48768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Прополис</a:t>
            </a:r>
            <a:endParaRPr lang="ru-RU" dirty="0"/>
          </a:p>
        </p:txBody>
      </p:sp>
      <p:pic>
        <p:nvPicPr>
          <p:cNvPr id="6146" name="Picture 2" descr="C:\Users\Администратор\Documents\20180226_1656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132856"/>
            <a:ext cx="7315728" cy="4389437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2675" y="1196752"/>
            <a:ext cx="29813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>           </a:t>
            </a:r>
            <a:br>
              <a:rPr lang="en-US" sz="2700" dirty="0" smtClean="0"/>
            </a:br>
            <a:r>
              <a:rPr lang="en-US" sz="2700" dirty="0" smtClean="0"/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Содержимое 3" descr="med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2468563"/>
            <a:ext cx="6599623" cy="3984773"/>
          </a:xfrm>
        </p:spPr>
      </p:pic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0" y="792164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Введение.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темы.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Мед- питательный, высококачественный продукт, обладающий целебными свойствами.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52736"/>
            <a:ext cx="3995936" cy="18722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9600" dirty="0" smtClean="0"/>
              <a:t>Перга 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340768"/>
            <a:ext cx="341987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C:\Users\Администратор\Documents\pchelinaya_perga_10_101715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24944"/>
            <a:ext cx="4896544" cy="3672408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2376264"/>
          </a:xfrm>
        </p:spPr>
        <p:txBody>
          <a:bodyPr>
            <a:normAutofit fontScale="90000"/>
          </a:bodyPr>
          <a:lstStyle/>
          <a:p>
            <a:r>
              <a:rPr lang="ru-RU" sz="9600" dirty="0" smtClean="0"/>
              <a:t>Маточное молоко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56992"/>
            <a:ext cx="410445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132856"/>
            <a:ext cx="334786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Пчелиный подмор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9219" name="Picture 3" descr="C:\Users\Администратор\Documents\pchelinyy-podmor-pri-saharnom-diabet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2708920"/>
            <a:ext cx="3563889" cy="3399656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\Desktop\пчеловодство\20180311_1331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628800"/>
            <a:ext cx="4536504" cy="479715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80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Медоносные растения</a:t>
            </a:r>
            <a:endParaRPr lang="ru-RU" dirty="0"/>
          </a:p>
        </p:txBody>
      </p:sp>
      <p:pic>
        <p:nvPicPr>
          <p:cNvPr id="4" name="Содержимое 3" descr="C:\Users\Администратор\AppData\Local\Microsoft\Windows\Temporary Internet Files\Content.Word\1162867.jpe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875"/>
            <a:ext cx="41910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AppData\Local\Microsoft\Windows\Temporary Internet Files\Content.Word\7930c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556792"/>
            <a:ext cx="388843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дминистратор\AppData\Local\Microsoft\Windows\Temporary Internet Files\Content.Word\belyi-klever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509120"/>
            <a:ext cx="482453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Администратор\AppData\Local\Microsoft\Windows\Temporary Internet Files\Content.Word\rastenie_grechiha_4_1711535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345638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AppData\Local\Microsoft\Windows\Temporary Internet Files\Content.Word\dushic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32656"/>
            <a:ext cx="381642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дминистратор\AppData\Local\Microsoft\Windows\Temporary Internet Files\Content.Word\05c794c548bf9dbb02bdfe7aebadfdeb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501008"/>
            <a:ext cx="547260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Администратор\AppData\Local\Microsoft\Windows\Temporary Internet Files\Content.Word\melilotus-officinalis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3611054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AppData\Local\Microsoft\Windows\Temporary Internet Files\Content.Word\g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124744"/>
            <a:ext cx="396044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188912"/>
            <a:ext cx="8229600" cy="64804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7 Интересные факты.</a:t>
            </a:r>
          </a:p>
          <a:p>
            <a:r>
              <a:rPr lang="ru-RU" dirty="0" smtClean="0"/>
              <a:t>Пчела- разведчица ищет источник меда на расстоянии 2-3 км от улья. Возвращаясь обратно, пчела с помощью знаковой системы танца указывает всем остальным, где находится участок с медоносом.</a:t>
            </a:r>
          </a:p>
          <a:p>
            <a:r>
              <a:rPr lang="ru-RU" dirty="0" smtClean="0"/>
              <a:t>Пчелы - одомашненные человеком насекомые. Они живут в ульях с большими семьями. В среднем улье может быть от 60000-120000 пчел.</a:t>
            </a:r>
          </a:p>
          <a:p>
            <a:r>
              <a:rPr lang="ru-RU" dirty="0" smtClean="0"/>
              <a:t>У пчел пять глаз. Три в верхней части головы и два спереди.</a:t>
            </a:r>
          </a:p>
          <a:p>
            <a:r>
              <a:rPr lang="ru-RU" dirty="0" smtClean="0"/>
              <a:t>Одна пчелиная семья заготавливает за лето до 150 кг меда. Чтобы собрать 1 кг меда, пчела должна посетить около 10 млн. цветков и принести до 100 тыс. порций нектара.</a:t>
            </a:r>
          </a:p>
          <a:p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/>
          </a:bodyPr>
          <a:lstStyle/>
          <a:p>
            <a:r>
              <a:rPr lang="ru-RU" dirty="0" smtClean="0"/>
              <a:t>Скорости полета пчелы -22.4 км/ч.</a:t>
            </a:r>
          </a:p>
          <a:p>
            <a:r>
              <a:rPr lang="ru-RU" dirty="0" smtClean="0"/>
              <a:t>Пчелиное молочко- </a:t>
            </a:r>
            <a:r>
              <a:rPr lang="ru-RU" dirty="0" err="1" smtClean="0"/>
              <a:t>апилак</a:t>
            </a:r>
            <a:r>
              <a:rPr lang="ru-RU" dirty="0" smtClean="0"/>
              <a:t>, перга, пчелиный яд, прополис используется в медицины для лечения ряда заболеваний.</a:t>
            </a:r>
          </a:p>
          <a:p>
            <a:r>
              <a:rPr lang="ru-RU" dirty="0" smtClean="0"/>
              <a:t>На развитие пчел нужно 21 день.</a:t>
            </a:r>
          </a:p>
          <a:p>
            <a:r>
              <a:rPr lang="ru-RU" dirty="0" smtClean="0"/>
              <a:t>Пчелы- математике. Соты, построенные ими, имеют самую прочную конструкцию, размеры соблюдаются с небывалой точностью.</a:t>
            </a:r>
          </a:p>
          <a:p>
            <a:r>
              <a:rPr lang="ru-RU" dirty="0" smtClean="0"/>
              <a:t>Пчелы - воспринимают и различают запахи в 1000 раз сильнее человека, чувствуют аромат цветов более чем за 1 км.</a:t>
            </a:r>
          </a:p>
          <a:p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48672"/>
          </a:xfrm>
        </p:spPr>
        <p:txBody>
          <a:bodyPr>
            <a:normAutofit/>
          </a:bodyPr>
          <a:lstStyle/>
          <a:p>
            <a:r>
              <a:rPr lang="ru-RU" dirty="0" smtClean="0"/>
              <a:t>III    Вывод.</a:t>
            </a:r>
          </a:p>
          <a:p>
            <a:r>
              <a:rPr lang="ru-RU" dirty="0" smtClean="0"/>
              <a:t>Подводя итог, можно сказать, что пчелы дают людям очень ценные продукты- мед, воск, прополис, цветочную пыльцу, пергу, маточное молоко и пчелиный яд. Получаемые от пчел продукты очень разнообразны по происхождению, составу, свойствам и значению для человека. В настоящее время все продукты пчеловодства применяются в различных областях жизни человека. </a:t>
            </a:r>
            <a:endParaRPr lang="en-US" dirty="0" smtClean="0"/>
          </a:p>
          <a:p>
            <a:r>
              <a:rPr lang="ru-RU" dirty="0" smtClean="0"/>
              <a:t>Пчела- символ трудолюбия и коллективизма, польза в сельском хозяйстве от пчел огромно,  поскольку они являются одними из самых активных опылителей цветковых растений.</a:t>
            </a:r>
          </a:p>
          <a:p>
            <a:endParaRPr lang="ru-RU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832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 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052736"/>
            <a:ext cx="734481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000" dirty="0" smtClean="0"/>
              <a:t>IV</a:t>
            </a:r>
            <a:r>
              <a:rPr lang="ru-RU" sz="2000" dirty="0" smtClean="0"/>
              <a:t>Список используемой литературы. Интернет ресурсы.</a:t>
            </a:r>
          </a:p>
          <a:p>
            <a:pPr>
              <a:buNone/>
            </a:pPr>
            <a:r>
              <a:rPr lang="ru-RU" sz="2000" dirty="0" smtClean="0"/>
              <a:t>  Саттаров В.Н., Смирнов </a:t>
            </a:r>
            <a:r>
              <a:rPr lang="ru-RU" sz="2000" dirty="0" err="1" smtClean="0"/>
              <a:t>А.М.,Туктаров</a:t>
            </a:r>
            <a:r>
              <a:rPr lang="ru-RU" sz="2000" dirty="0" smtClean="0"/>
              <a:t> В.Р., </a:t>
            </a:r>
            <a:r>
              <a:rPr lang="ru-RU" sz="2000" dirty="0" err="1" smtClean="0"/>
              <a:t>Мигранов</a:t>
            </a:r>
            <a:r>
              <a:rPr lang="ru-RU" sz="2000" dirty="0" smtClean="0"/>
              <a:t> М.Г. Пчеловодство: учебное пособие. - Уфа: БГАУ, 2011. – 398с. </a:t>
            </a:r>
          </a:p>
          <a:p>
            <a:pPr>
              <a:buNone/>
            </a:pPr>
            <a:r>
              <a:rPr lang="ru-RU" sz="2000" dirty="0" smtClean="0"/>
              <a:t>  </a:t>
            </a:r>
            <a:r>
              <a:rPr lang="ru-RU" sz="2000" dirty="0" err="1" smtClean="0"/>
              <a:t>Туктаров</a:t>
            </a:r>
            <a:r>
              <a:rPr lang="ru-RU" sz="2000" dirty="0" smtClean="0"/>
              <a:t> В.Р., Смирнов А.М., Саттаров В.Н. Пчеловодство: учебное пособие. – Уфа: БГАУ, 2011. – 398</a:t>
            </a:r>
            <a:r>
              <a:rPr lang="en-US" sz="2000" dirty="0" smtClean="0"/>
              <a:t> </a:t>
            </a:r>
            <a:r>
              <a:rPr lang="ru-RU" sz="2000" dirty="0" smtClean="0"/>
              <a:t>с.</a:t>
            </a:r>
          </a:p>
          <a:p>
            <a:pPr>
              <a:buNone/>
            </a:pPr>
            <a:r>
              <a:rPr lang="ru-RU" sz="2000" dirty="0" smtClean="0"/>
              <a:t>  Земскова</a:t>
            </a:r>
            <a:r>
              <a:rPr lang="en-US" sz="2000" dirty="0" smtClean="0"/>
              <a:t> </a:t>
            </a:r>
            <a:r>
              <a:rPr lang="ru-RU" sz="2000" dirty="0" smtClean="0"/>
              <a:t>Н.Е., Саттаров В.Н., </a:t>
            </a:r>
            <a:r>
              <a:rPr lang="ru-RU" sz="2000" dirty="0" err="1" smtClean="0"/>
              <a:t>Туктаров</a:t>
            </a:r>
            <a:r>
              <a:rPr lang="ru-RU" sz="2000" dirty="0" smtClean="0"/>
              <a:t> В.Р., </a:t>
            </a:r>
            <a:r>
              <a:rPr lang="ru-RU" sz="2000" dirty="0" err="1" smtClean="0"/>
              <a:t>Фазлутдинова</a:t>
            </a:r>
            <a:r>
              <a:rPr lang="ru-RU" sz="2000" dirty="0" smtClean="0"/>
              <a:t> А.И. Пчеловодство: учебное пособие. – </a:t>
            </a:r>
            <a:r>
              <a:rPr lang="ru-RU" sz="2000" dirty="0" err="1" smtClean="0"/>
              <a:t>Кинель</a:t>
            </a:r>
            <a:r>
              <a:rPr lang="ru-RU" sz="2000" dirty="0" smtClean="0"/>
              <a:t>: РИЦ СГСХА, - 2015. – 137</a:t>
            </a:r>
            <a:r>
              <a:rPr lang="en-US" sz="2000" dirty="0" smtClean="0"/>
              <a:t> </a:t>
            </a:r>
            <a:r>
              <a:rPr lang="ru-RU" sz="2000" dirty="0" smtClean="0"/>
              <a:t>с.</a:t>
            </a:r>
          </a:p>
          <a:p>
            <a:pPr>
              <a:buNone/>
            </a:pPr>
            <a:r>
              <a:rPr lang="ru-RU" sz="2000" dirty="0" smtClean="0"/>
              <a:t>  Саттаров</a:t>
            </a:r>
            <a:r>
              <a:rPr lang="en-US" sz="2000" dirty="0" smtClean="0"/>
              <a:t> </a:t>
            </a:r>
            <a:r>
              <a:rPr lang="ru-RU" sz="2000" dirty="0" smtClean="0"/>
              <a:t>В.Н., Смирнов А.М. и др., Методология фундаментальных исследований популяций </a:t>
            </a:r>
            <a:r>
              <a:rPr lang="en-US" sz="2000" i="1" dirty="0" err="1" smtClean="0"/>
              <a:t>Apis</a:t>
            </a:r>
            <a:r>
              <a:rPr lang="en-US" sz="2000" i="1" dirty="0" smtClean="0"/>
              <a:t> </a:t>
            </a:r>
            <a:r>
              <a:rPr lang="en-US" sz="2000" i="1" dirty="0" err="1" smtClean="0"/>
              <a:t>mellifera</a:t>
            </a:r>
            <a:r>
              <a:rPr lang="ru-RU" sz="2000" i="1" dirty="0" smtClean="0"/>
              <a:t>, </a:t>
            </a:r>
            <a:r>
              <a:rPr lang="ru-RU" sz="2000" dirty="0" smtClean="0"/>
              <a:t>1758 Монография – Уфа, </a:t>
            </a:r>
            <a:r>
              <a:rPr lang="ru-RU" sz="2000" cap="all" dirty="0" err="1" smtClean="0"/>
              <a:t>бГАУ</a:t>
            </a:r>
            <a:r>
              <a:rPr lang="ru-RU" sz="2000" cap="all" dirty="0" smtClean="0"/>
              <a:t>, 2012. – 108</a:t>
            </a:r>
            <a:r>
              <a:rPr lang="en-US" sz="2000" cap="all" dirty="0" smtClean="0"/>
              <a:t> </a:t>
            </a:r>
            <a:r>
              <a:rPr lang="ru-RU" sz="2000" cap="all" dirty="0" smtClean="0"/>
              <a:t>с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/>
              <a:t>http</a:t>
            </a:r>
            <a:r>
              <a:rPr lang="ru-RU" sz="2000" dirty="0" smtClean="0"/>
              <a:t>//</a:t>
            </a:r>
            <a:r>
              <a:rPr lang="en-US" sz="2000" dirty="0" err="1" smtClean="0"/>
              <a:t>beejournal</a:t>
            </a:r>
            <a:r>
              <a:rPr lang="ru-RU" sz="2000" dirty="0" smtClean="0"/>
              <a:t>.</a:t>
            </a:r>
            <a:r>
              <a:rPr lang="en-US" sz="2000" dirty="0" err="1" smtClean="0"/>
              <a:t>ru</a:t>
            </a:r>
            <a:r>
              <a:rPr lang="ru-RU" sz="2000" dirty="0" smtClean="0"/>
              <a:t>.</a:t>
            </a:r>
          </a:p>
          <a:p>
            <a:pPr>
              <a:buNone/>
            </a:pPr>
            <a:r>
              <a:rPr lang="en-US" sz="2000" dirty="0" smtClean="0"/>
              <a:t>https</a:t>
            </a:r>
            <a:r>
              <a:rPr lang="ru-RU" sz="2000" dirty="0" smtClean="0"/>
              <a:t>//</a:t>
            </a:r>
            <a:r>
              <a:rPr lang="en-US" sz="2000" dirty="0" smtClean="0"/>
              <a:t>shop</a:t>
            </a:r>
            <a:r>
              <a:rPr lang="ru-RU" sz="2000" dirty="0" smtClean="0"/>
              <a:t>-</a:t>
            </a:r>
            <a:r>
              <a:rPr lang="en-US" sz="2000" dirty="0" err="1" smtClean="0"/>
              <a:t>beejournal</a:t>
            </a:r>
            <a:r>
              <a:rPr lang="ru-RU" sz="2000" dirty="0" smtClean="0"/>
              <a:t>.</a:t>
            </a:r>
            <a:r>
              <a:rPr lang="en-US" sz="2000" dirty="0" err="1" smtClean="0"/>
              <a:t>ru</a:t>
            </a:r>
            <a:r>
              <a:rPr lang="ru-RU" sz="2000" dirty="0" smtClean="0"/>
              <a:t>. </a:t>
            </a:r>
          </a:p>
          <a:p>
            <a:pPr>
              <a:buNone/>
            </a:pPr>
            <a:r>
              <a:rPr lang="en-US" sz="2000" dirty="0" smtClean="0"/>
              <a:t>http</a:t>
            </a:r>
            <a:r>
              <a:rPr lang="ru-RU" sz="2000" dirty="0" smtClean="0"/>
              <a:t>://</a:t>
            </a:r>
            <a:r>
              <a:rPr lang="en-US" sz="2000" dirty="0" err="1" smtClean="0"/>
              <a:t>naceka</a:t>
            </a:r>
            <a:r>
              <a:rPr lang="ru-RU" sz="2000" dirty="0" smtClean="0"/>
              <a:t>-</a:t>
            </a:r>
            <a:r>
              <a:rPr lang="en-US" sz="2000" dirty="0" smtClean="0"/>
              <a:t>online</a:t>
            </a:r>
            <a:r>
              <a:rPr lang="ru-RU" sz="2000" dirty="0" smtClean="0"/>
              <a:t>.</a:t>
            </a:r>
            <a:r>
              <a:rPr lang="en-US" sz="2000" dirty="0" err="1" smtClean="0"/>
              <a:t>ru</a:t>
            </a:r>
            <a:r>
              <a:rPr lang="ru-RU" sz="2000" dirty="0" smtClean="0"/>
              <a:t>.</a:t>
            </a:r>
          </a:p>
          <a:p>
            <a:pPr>
              <a:buNone/>
            </a:pPr>
            <a:r>
              <a:rPr lang="ru-RU" sz="2000" dirty="0" smtClean="0"/>
              <a:t> </a:t>
            </a:r>
            <a:r>
              <a:rPr lang="en-US" sz="2000" dirty="0" smtClean="0"/>
              <a:t>http</a:t>
            </a:r>
            <a:r>
              <a:rPr lang="ru-RU" sz="2000" dirty="0" smtClean="0"/>
              <a:t>://</a:t>
            </a:r>
            <a:r>
              <a:rPr lang="en-US" sz="2000" dirty="0" err="1" smtClean="0"/>
              <a:t>beepedia</a:t>
            </a:r>
            <a:r>
              <a:rPr lang="ru-RU" sz="2000" dirty="0" smtClean="0"/>
              <a:t>.</a:t>
            </a:r>
            <a:r>
              <a:rPr lang="en-US" sz="2000" dirty="0" err="1" smtClean="0"/>
              <a:t>ru</a:t>
            </a:r>
            <a:r>
              <a:rPr lang="en-US" sz="2000" dirty="0" smtClean="0"/>
              <a:t> </a:t>
            </a:r>
            <a:endParaRPr lang="ru-RU" sz="2000" dirty="0" smtClean="0"/>
          </a:p>
          <a:p>
            <a:pPr>
              <a:buNone/>
            </a:pPr>
            <a:r>
              <a:rPr lang="en-US" sz="2000" dirty="0" smtClean="0"/>
              <a:t>www.2s2b.ru</a:t>
            </a:r>
            <a:endParaRPr lang="ru-RU" sz="2000" dirty="0" smtClean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82354"/>
          </a:xfrm>
        </p:spPr>
        <p:txBody>
          <a:bodyPr>
            <a:normAutofit/>
          </a:bodyPr>
          <a:lstStyle/>
          <a:p>
            <a:r>
              <a:rPr lang="ru-RU" sz="1600" dirty="0"/>
              <a:t> </a:t>
            </a:r>
            <a:r>
              <a:rPr lang="ru-RU" sz="2400" dirty="0"/>
              <a:t>Я живу в деревне, и у нас дома есть пасека. Моя мама занимается пчеловодством. С самого раннего детства я наблюдала за тем, как мама ухаживает за пасекой. Я тоже помогаю маме на пасеке. Вообще разведение пчел- это наше семейное занятие. Вот и я решила собрать информацию о жизни пчел, о свойства меда. Моя любопытство оказалось сильнее и я решила провести исследование.</a:t>
            </a:r>
          </a:p>
        </p:txBody>
      </p:sp>
      <p:pic>
        <p:nvPicPr>
          <p:cNvPr id="4" name="Содержимое 3" descr="Фото14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573016"/>
            <a:ext cx="4576156" cy="3284984"/>
          </a:xfrm>
        </p:spPr>
      </p:pic>
      <p:pic>
        <p:nvPicPr>
          <p:cNvPr id="55297" name="Picture 1" descr="D:\170517\Pictures\Фото2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573016"/>
            <a:ext cx="3048000" cy="3284984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199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Еськов Е.К. Этология медоносной пчелы. – М.: Колос, 1992, 336с.</a:t>
            </a:r>
          </a:p>
          <a:p>
            <a:pPr>
              <a:buNone/>
            </a:pPr>
            <a:r>
              <a:rPr lang="ru-RU" dirty="0" smtClean="0"/>
              <a:t> Еськов Е.К. Экология медоносной пчелы – Рязань: Русское слово, 1955, 232с.</a:t>
            </a:r>
          </a:p>
          <a:p>
            <a:pPr>
              <a:buNone/>
            </a:pPr>
            <a:r>
              <a:rPr lang="ru-RU" dirty="0" smtClean="0"/>
              <a:t> Лебедев В.И., </a:t>
            </a:r>
            <a:r>
              <a:rPr lang="ru-RU" dirty="0" err="1" smtClean="0"/>
              <a:t>Билаш</a:t>
            </a:r>
            <a:r>
              <a:rPr lang="ru-RU" dirty="0" smtClean="0"/>
              <a:t> Н.Г. Биология медоносной пчелы. – М.: </a:t>
            </a:r>
            <a:r>
              <a:rPr lang="ru-RU" dirty="0" err="1" smtClean="0"/>
              <a:t>Агропромиздат</a:t>
            </a:r>
            <a:r>
              <a:rPr lang="ru-RU" dirty="0" smtClean="0"/>
              <a:t>, 1991, 239с.</a:t>
            </a:r>
          </a:p>
          <a:p>
            <a:pPr>
              <a:buNone/>
            </a:pPr>
            <a:r>
              <a:rPr lang="ru-RU" dirty="0" smtClean="0"/>
              <a:t>Радченко В.Г., </a:t>
            </a:r>
            <a:r>
              <a:rPr lang="ru-RU" dirty="0" err="1" smtClean="0"/>
              <a:t>Песенко</a:t>
            </a:r>
            <a:r>
              <a:rPr lang="ru-RU" dirty="0" smtClean="0"/>
              <a:t> Ю.А. Биология пчел – СПб, 351с.</a:t>
            </a:r>
            <a:endParaRPr lang="en-US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err="1" smtClean="0"/>
              <a:t>Скиркявичюс</a:t>
            </a:r>
            <a:r>
              <a:rPr lang="ru-RU" dirty="0" smtClean="0"/>
              <a:t> А.Р. </a:t>
            </a:r>
            <a:r>
              <a:rPr lang="ru-RU" dirty="0" err="1" smtClean="0"/>
              <a:t>Феромонная</a:t>
            </a:r>
            <a:r>
              <a:rPr lang="ru-RU" dirty="0" smtClean="0"/>
              <a:t> коммуникация насекомых – Вильнюс, 1986, 292с.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err="1" smtClean="0"/>
              <a:t>Тыщенко</a:t>
            </a:r>
            <a:r>
              <a:rPr lang="ru-RU" dirty="0" smtClean="0"/>
              <a:t> В.П. Физиология насекомых. – М.: Высшая школа, 1986, 303с.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err="1" smtClean="0"/>
              <a:t>Францевич</a:t>
            </a:r>
            <a:r>
              <a:rPr lang="ru-RU" dirty="0" smtClean="0"/>
              <a:t> Л.И. Зрительный анализ </a:t>
            </a:r>
            <a:r>
              <a:rPr lang="ru-RU" dirty="0" err="1" smtClean="0"/>
              <a:t>прстранства</a:t>
            </a:r>
            <a:r>
              <a:rPr lang="ru-RU" dirty="0" smtClean="0"/>
              <a:t> у насекомых. – Киев, 1980, 288с.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Фриш</a:t>
            </a:r>
            <a:r>
              <a:rPr lang="ru-RU" dirty="0" smtClean="0"/>
              <a:t> К. Из жизни пчел. – М.: Мир, 1980, 214с.</a:t>
            </a:r>
          </a:p>
          <a:p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32856"/>
            <a:ext cx="8229600" cy="2592288"/>
          </a:xfrm>
        </p:spPr>
        <p:txBody>
          <a:bodyPr>
            <a:prstTxWarp prst="textDeflateTop">
              <a:avLst/>
            </a:prstTxWarp>
          </a:bodyPr>
          <a:lstStyle/>
          <a:p>
            <a:r>
              <a:rPr lang="ru-RU" dirty="0" smtClean="0"/>
              <a:t>СПАСИБО ЗА ПРОСМОТР!</a:t>
            </a:r>
            <a:endParaRPr lang="ru-RU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04664"/>
            <a:ext cx="89644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Цель моего изучения- выяснить, как организована  жизнь пчелиного семейства, узнать о свойствах меда и продуктов пчеловодства, и могут ли растения жить без пчел. </a:t>
            </a:r>
            <a:endParaRPr lang="en-US" sz="2000" dirty="0" smtClean="0"/>
          </a:p>
          <a:p>
            <a:r>
              <a:rPr lang="ru-RU" sz="2000" dirty="0" smtClean="0"/>
              <a:t>Новизна и практическая значимость этой работы в том, что впервые я не просто участвовала в труде своей семьи на домашней пасеке, но и проанализировала свои и другие наблюдения, зафиксировала их и тематический продукт по теме исследования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Для достижения цели мне нужно было решить следующие задачи:</a:t>
            </a:r>
            <a:br>
              <a:rPr lang="ru-RU" sz="2000" dirty="0" smtClean="0"/>
            </a:br>
            <a:r>
              <a:rPr lang="ru-RU" sz="2000" dirty="0" smtClean="0"/>
              <a:t>Выяснить какие сведения даны в литературы про пчел.</a:t>
            </a:r>
            <a:br>
              <a:rPr lang="ru-RU" sz="2000" dirty="0" smtClean="0"/>
            </a:br>
            <a:r>
              <a:rPr lang="ru-RU" sz="2000" dirty="0" smtClean="0"/>
              <a:t>Провести беседу с мамой о пчеловодстве.</a:t>
            </a:r>
            <a:br>
              <a:rPr lang="ru-RU" sz="2000" dirty="0" smtClean="0"/>
            </a:br>
            <a:r>
              <a:rPr lang="ru-RU" sz="2000" dirty="0" smtClean="0"/>
              <a:t>Собрать интересные сведения о пчелах. </a:t>
            </a:r>
            <a:br>
              <a:rPr lang="ru-RU" sz="2000" dirty="0" smtClean="0"/>
            </a:br>
            <a:r>
              <a:rPr lang="ru-RU" sz="2000" dirty="0" smtClean="0"/>
              <a:t> Гипотеза: Мед является не только лакомством. Он используется в медицины </a:t>
            </a:r>
            <a:br>
              <a:rPr lang="ru-RU" sz="2000" dirty="0" smtClean="0"/>
            </a:br>
            <a:r>
              <a:rPr lang="ru-RU" sz="2000" dirty="0" smtClean="0"/>
              <a:t>Методы: Изучение истории медоносных пчел по научной литературы.</a:t>
            </a:r>
            <a:br>
              <a:rPr lang="ru-RU" sz="2000" dirty="0" smtClean="0"/>
            </a:br>
            <a:r>
              <a:rPr lang="ru-RU" sz="2000" dirty="0" smtClean="0"/>
              <a:t>Беседа с мамой.</a:t>
            </a:r>
            <a:br>
              <a:rPr lang="ru-RU" sz="2000" dirty="0" smtClean="0"/>
            </a:br>
            <a:r>
              <a:rPr lang="ru-RU" sz="2000" dirty="0" smtClean="0"/>
              <a:t>Личные наблюдения на семейной пасеке. </a:t>
            </a:r>
            <a:endParaRPr lang="ru-RU" sz="2000" dirty="0" smtClean="0"/>
          </a:p>
          <a:p>
            <a:r>
              <a:rPr lang="ru-RU" sz="2000" dirty="0" smtClean="0"/>
              <a:t>Предмет  </a:t>
            </a:r>
            <a:r>
              <a:rPr lang="ru-RU" sz="2000" dirty="0" smtClean="0"/>
              <a:t>исследования: пчелы, их поведение, деятельность.</a:t>
            </a:r>
            <a:br>
              <a:rPr lang="ru-RU" sz="2000" dirty="0" smtClean="0"/>
            </a:br>
            <a:r>
              <a:rPr lang="ru-RU" sz="2000" dirty="0" smtClean="0"/>
              <a:t>Объектом исследования является наша пасека. </a:t>
            </a:r>
            <a:endParaRPr lang="en-US" sz="2000" dirty="0" smtClean="0"/>
          </a:p>
          <a:p>
            <a:endParaRPr lang="ru-RU" sz="2000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На зимовке</a:t>
            </a:r>
            <a:endParaRPr lang="ru-RU" dirty="0"/>
          </a:p>
        </p:txBody>
      </p:sp>
      <p:pic>
        <p:nvPicPr>
          <p:cNvPr id="4" name="Содержимое 3" descr="20180311_1321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136" y="1935163"/>
            <a:ext cx="7315728" cy="4389437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80311_1331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14136" y="1935163"/>
            <a:ext cx="7315728" cy="4389437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0523-232659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5708" y="1935163"/>
            <a:ext cx="5852583" cy="4389437"/>
          </a:xfr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Администратор\Desktop\пчеловодство\20180311_1741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764704"/>
            <a:ext cx="3292078" cy="4389437"/>
          </a:xfrm>
          <a:prstGeom prst="rect">
            <a:avLst/>
          </a:prstGeom>
          <a:noFill/>
        </p:spPr>
      </p:pic>
      <p:pic>
        <p:nvPicPr>
          <p:cNvPr id="3078" name="Picture 6" descr="C:\Users\Администратор\Desktop\пчеловодство\20180311_1658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836712"/>
            <a:ext cx="3816424" cy="4392488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1718</TotalTime>
  <Words>683</Words>
  <Application>Microsoft Office PowerPoint</Application>
  <PresentationFormat>Экран (4:3)</PresentationFormat>
  <Paragraphs>72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Поток</vt:lpstr>
      <vt:lpstr>Научно-исследовательская работа на тему ИЗУЧЕНИЕ ЖИЗНИ ПЧЕЛ И ПРОДУКЦИИ ПЧЕЛОВОДСТВА.</vt:lpstr>
      <vt:lpstr> Содержания  I Введение                                                                            II Основная часть       1  История становления пчеловодства и его значение     2 Строения медоносной пчелы                                           3  Состав пчелиной семьи                                                     4 Продукции пчеловодства                                                 5 Медоносные растения                                                       6  Современные породы пчел                                               7 Интересные факты                                                              III  Вывод                                                                                      IVСписок используемой литературы  </vt:lpstr>
      <vt:lpstr>                 </vt:lpstr>
      <vt:lpstr> Я живу в деревне, и у нас дома есть пасека. Моя мама занимается пчеловодством. С самого раннего детства я наблюдала за тем, как мама ухаживает за пасекой. Я тоже помогаю маме на пасеке. Вообще разведение пчел- это наше семейное занятие. Вот и я решила собрать информацию о жизни пчел, о свойства меда. Моя любопытство оказалось сильнее и я решила провести исследование.</vt:lpstr>
      <vt:lpstr>   . </vt:lpstr>
      <vt:lpstr>               На зимовке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Это наша семейное занятие.</vt:lpstr>
      <vt:lpstr>Слайд 18</vt:lpstr>
      <vt:lpstr>Слайд 19</vt:lpstr>
      <vt:lpstr>       Охота за медом диких пчел</vt:lpstr>
      <vt:lpstr>     Пасечное пчеловодство</vt:lpstr>
      <vt:lpstr> Строение головы 1 – простые глаза; 2 – сложные глаза; 3 – усики; 4 – головной щиток, 5 – верхняя губа; 6 – верхняя челюсть, 7 – хоботок а – голова матки; б – голова рабочей пчелы; в – голова трутня. </vt:lpstr>
      <vt:lpstr>Хоботок рабочей пчелы:  а, б – конец язычка (вид снизу и сверху); в – коне стержня язычка с желобком; г – расправленный хоботок; д – поперечный разрез язычка; 1,4 – волоски на конце язычка; 2,5,8 – ложечка; 3,10,16 – желобок на нижней поверхности язычка; 6,14 – желобок на нижней поверхности стержня язычка; 7 – нижнегубной щупик; 9 – язычок; 11 – подбородок; 12 – основание подбородка; 13 – подвесочный аппарат; 15 – канал внутри язычка </vt:lpstr>
      <vt:lpstr>3 Состав пчелиной семьи.  </vt:lpstr>
      <vt:lpstr> </vt:lpstr>
      <vt:lpstr>4 Продукции пчеловодства. Пчелиный яд</vt:lpstr>
      <vt:lpstr>Мед</vt:lpstr>
      <vt:lpstr>Воск</vt:lpstr>
      <vt:lpstr>Прополис</vt:lpstr>
      <vt:lpstr>Слайд 30</vt:lpstr>
      <vt:lpstr>Маточное молоко </vt:lpstr>
      <vt:lpstr>Пчелиный подмор </vt:lpstr>
      <vt:lpstr>5 Медоносные растения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СПАСИБО ЗА ПРОСМОТР!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Научно-исследовательская работа на тему</dc:title>
  <dc:creator>Администратор</dc:creator>
  <cp:lastModifiedBy>Администратор</cp:lastModifiedBy>
  <cp:revision>44</cp:revision>
  <dcterms:created xsi:type="dcterms:W3CDTF">2018-02-26T09:31:31Z</dcterms:created>
  <dcterms:modified xsi:type="dcterms:W3CDTF">2018-03-16T05:26:16Z</dcterms:modified>
</cp:coreProperties>
</file>