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photoAlbum layout="1picTitle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44CC7F9-EBA2-496B-BC1B-099FD4055931}">
          <p14:sldIdLst>
            <p14:sldId id="258"/>
            <p14:sldId id="259"/>
            <p14:sldId id="260"/>
            <p14:sldId id="261"/>
          </p14:sldIdLst>
        </p14:section>
        <p14:section name="Раздел без заголовка" id="{635570DB-0845-4790-A54F-25A9ABA5A1DC}">
          <p14:sldIdLst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5B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1596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612D6D4-BE3A-463A-98E8-A58EFCC9C7C4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1D8BEAB-6087-46F6-8288-605B76796C0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jpeg"/><Relationship Id="rId5" Type="http://schemas.microsoft.com/office/2007/relationships/hdphoto" Target="../media/hdphoto3.wdp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jpeg"/><Relationship Id="rId5" Type="http://schemas.microsoft.com/office/2007/relationships/hdphoto" Target="../media/hdphoto6.wdp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5" Type="http://schemas.microsoft.com/office/2007/relationships/hdphoto" Target="../media/hdphoto9.wdp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jpeg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6.jpeg"/><Relationship Id="rId7" Type="http://schemas.microsoft.com/office/2007/relationships/hdphoto" Target="../media/hdphoto11.wdp"/><Relationship Id="rId12" Type="http://schemas.openxmlformats.org/officeDocument/2006/relationships/image" Target="../media/image42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jpeg"/><Relationship Id="rId11" Type="http://schemas.openxmlformats.org/officeDocument/2006/relationships/image" Target="../media/image41.jpg"/><Relationship Id="rId5" Type="http://schemas.openxmlformats.org/officeDocument/2006/relationships/image" Target="../media/image37.jpeg"/><Relationship Id="rId10" Type="http://schemas.microsoft.com/office/2007/relationships/hdphoto" Target="../media/hdphoto12.wdp"/><Relationship Id="rId4" Type="http://schemas.microsoft.com/office/2007/relationships/hdphoto" Target="../media/hdphoto10.wdp"/><Relationship Id="rId9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pic>
        <p:nvPicPr>
          <p:cNvPr id="3" name="Рисунок 2" descr="img2"/>
          <p:cNvPicPr>
            <a:picLocks noGrp="1" noChangeAspect="1"/>
          </p:cNvPicPr>
          <p:nvPr isPhoto="1"/>
        </p:nvPicPr>
        <p:blipFill>
          <a:blip r:embed="rId2">
            <a:lum bright="3000" contrast="-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04" y="-31464"/>
            <a:ext cx="9322604" cy="6992537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331640" y="1981289"/>
            <a:ext cx="6984776" cy="230832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Яңа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Күктау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авылының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йорт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аның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төзелеше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каралты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-кура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атамалары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фәнни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эзләнү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эше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1744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67544" y="1772816"/>
            <a:ext cx="8350554" cy="3431058"/>
          </a:xfrm>
        </p:spPr>
        <p:txBody>
          <a:bodyPr/>
          <a:lstStyle/>
          <a:p>
            <a:endParaRPr lang="tt-RU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694861"/>
              </p:ext>
            </p:extLst>
          </p:nvPr>
        </p:nvGraphicFramePr>
        <p:xfrm>
          <a:off x="1619672" y="188640"/>
          <a:ext cx="5904656" cy="64933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216"/>
                <a:gridCol w="3960440"/>
              </a:tblGrid>
              <a:tr h="5932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Аран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Җылы абзар эчендә бүлеп алынган урын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790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Кәртә (киртә)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Озын агач кәүсәләреннән эшләнгән аралы койма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790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Казык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Бер башы очланып,җиргә утыртыла торган кыска колга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790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Җепсә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Түбә такталарын беркетү өчен бәпкәләргә аркылы кагылган агач.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3954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Ялгаш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Азык салу өчен зур,  ачык  савыт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790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Улак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Азыкны болгатып бирү,су эчерү өчен юан агачтан чокып ясалган озынча савыт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5259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Кетәклек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Йорт кошларын асрау өчен махсус корылма.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7909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Куна(к)ча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Кош-корт менеп кунакласын өчен махсус куелган киштә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98874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Шикмә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Өй яки каралтының түбә түшәмәсе астына,бәпкәләргә аркылы китереп салына торган киртә.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198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15616" y="2132856"/>
            <a:ext cx="7702482" cy="3071018"/>
          </a:xfrm>
        </p:spPr>
        <p:txBody>
          <a:bodyPr/>
          <a:lstStyle/>
          <a:p>
            <a:endParaRPr lang="tt-RU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735605"/>
              </p:ext>
            </p:extLst>
          </p:nvPr>
        </p:nvGraphicFramePr>
        <p:xfrm>
          <a:off x="1475656" y="98252"/>
          <a:ext cx="5904656" cy="67151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8540"/>
                <a:gridCol w="3226116"/>
              </a:tblGrid>
              <a:tr h="7163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Баскыч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 пар янәшә терәк бүрәнәгә беркетеп тезелгән басмалардан торган җайланма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7163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Сәндерә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Печән,салам кебек мал азыгын саклау өчен каралтының түшәменә түшәлгән такталар.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2387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Утынлык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Утын саклана торган урын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6475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 базы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Казып ясалган,нәрсәне булса да урнаштыру өчен җайлаштырылган чокыр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2387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 өсте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 өстенә корылган куыш,япма.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4775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Каретник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Арба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чана саклана торган махсус каралты.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4775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Келәт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Иген салу,төрле нәрсәләр саклау өчен махсус бина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3552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Азык –төлек саклау өчен зур агач әрҗә.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4775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Омшаник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 кортларын кышлату өчен җылытылган махсус корылма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4775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Әберәкәй,убырнай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Табигый йомышны башкара  торган урын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4775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Му(н)ча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Парланып,чабынып юына торган махсус бина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2387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Ләүкә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Мунчада чабыну өчен биек сәке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4775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Сәке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Идәннән күтәртеп җәелгән,калын такталардан гыйбарәт утыру урыны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2387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Тупса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  <a:tr h="1980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Мөрҗә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380" marR="48380" marT="0" marB="0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318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134530" cy="864096"/>
          </a:xfrm>
        </p:spPr>
        <p:txBody>
          <a:bodyPr>
            <a:noAutofit/>
          </a:bodyPr>
          <a:lstStyle/>
          <a:p>
            <a:r>
              <a:rPr lang="en-US" sz="2000" dirty="0">
                <a:latin typeface="Arial Black" panose="020B0A04020102020204" pitchFamily="34" charset="0"/>
                <a:cs typeface="Times New Roman" panose="02020603050405020304" pitchFamily="18" charset="0"/>
              </a:rPr>
              <a:t>III.</a:t>
            </a:r>
            <a:r>
              <a:rPr lang="ru-RU" sz="20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Йорт,аның</a:t>
            </a:r>
            <a:r>
              <a:rPr lang="ru-RU" sz="2000" dirty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төзелеше,каралты</a:t>
            </a:r>
            <a:r>
              <a:rPr lang="ru-RU" sz="2000" dirty="0">
                <a:latin typeface="Arial Black" panose="020B0A04020102020204" pitchFamily="34" charset="0"/>
                <a:cs typeface="Times New Roman" panose="02020603050405020304" pitchFamily="18" charset="0"/>
              </a:rPr>
              <a:t> курага </a:t>
            </a:r>
            <a:r>
              <a:rPr lang="ru-RU" sz="20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бәйле</a:t>
            </a:r>
            <a:r>
              <a:rPr lang="ru-RU" sz="2000" dirty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атамаларны</a:t>
            </a:r>
            <a:r>
              <a:rPr lang="ru-RU" sz="2000" dirty="0">
                <a:latin typeface="Arial Black" panose="020B0A04020102020204" pitchFamily="34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кулланылыш</a:t>
            </a:r>
            <a:r>
              <a:rPr lang="ru-RU" sz="2000" dirty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активлыгы</a:t>
            </a:r>
            <a:r>
              <a:rPr lang="ru-RU" sz="2000" dirty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ягыннан</a:t>
            </a:r>
            <a:r>
              <a:rPr lang="ru-RU" sz="2000" dirty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анализлау</a:t>
            </a:r>
            <a:r>
              <a:rPr lang="ru-RU" sz="2000" dirty="0">
                <a:latin typeface="Arial Black" panose="020B0A040201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971600" y="1196752"/>
            <a:ext cx="3096344" cy="403244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Фонетик 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диалектизмнар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кәртә-киртә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4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кәштә-киштә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4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муча-</a:t>
            </a:r>
            <a:r>
              <a:rPr lang="ru-RU" sz="2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мунча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4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мөрҗә-морҗа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4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тәрзә-тәрәзә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4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изән-идән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һ.б</a:t>
            </a:r>
            <a:endParaRPr lang="ru-RU" sz="2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910236"/>
            <a:ext cx="3016915" cy="1941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350"/>
          <a:stretch/>
        </p:blipFill>
        <p:spPr>
          <a:xfrm>
            <a:off x="7444899" y="1700808"/>
            <a:ext cx="1484790" cy="2360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305" y="4221088"/>
            <a:ext cx="3456384" cy="2305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1968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043608" y="1196752"/>
            <a:ext cx="3429000" cy="403244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Лексик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диалектизмнар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әберәкәй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кәбәрткә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диңгез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күтәрмә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тупса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һ.б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76672"/>
            <a:ext cx="1778237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361" y="3645024"/>
            <a:ext cx="1823153" cy="2436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9162"/>
          <a:stretch/>
        </p:blipFill>
        <p:spPr>
          <a:xfrm>
            <a:off x="5076056" y="476672"/>
            <a:ext cx="1650728" cy="2378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22231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rot="21313529">
            <a:off x="922945" y="1180289"/>
            <a:ext cx="3816424" cy="4180725"/>
          </a:xfrm>
        </p:spPr>
        <p:txBody>
          <a:bodyPr anchor="ctr">
            <a:normAutofit fontScale="62500" lnSpcReduction="20000"/>
          </a:bodyPr>
          <a:lstStyle/>
          <a:p>
            <a:pPr algn="ctr"/>
            <a:r>
              <a:rPr lang="ru-RU" sz="3200" dirty="0"/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Ихата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өй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тәрзә,ишек</a:t>
            </a:r>
            <a:r>
              <a:rPr lang="ru-RU" sz="3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 </a:t>
            </a:r>
            <a:endParaRPr lang="ru-RU" sz="3200" dirty="0" smtClean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  <a:p>
            <a:pPr algn="ctr"/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муча,ындыр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күтәрмә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 ,</a:t>
            </a:r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абзар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утынлык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һ.б</a:t>
            </a:r>
            <a:r>
              <a:rPr lang="ru-RU" sz="3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endParaRPr lang="ru-RU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Пассив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3200" b="1" dirty="0" smtClean="0">
                <a:solidFill>
                  <a:srgbClr val="00B0F0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сәке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йөзлек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кыек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тәрзә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яңагы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2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тәрзә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капкачы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баз </a:t>
            </a:r>
            <a:r>
              <a:rPr lang="ru-RU" sz="3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өсте</a:t>
            </a:r>
            <a:r>
              <a:rPr lang="ru-RU" sz="3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һ.б</a:t>
            </a:r>
            <a:r>
              <a:rPr lang="ru-RU" sz="3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831" y="372323"/>
            <a:ext cx="2549291" cy="1907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256" y="4293096"/>
            <a:ext cx="2499963" cy="1874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830" y="2420888"/>
            <a:ext cx="2549293" cy="1699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89" y="1851689"/>
            <a:ext cx="2026634" cy="1138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14337"/>
            <a:ext cx="1651813" cy="2943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88640"/>
            <a:ext cx="2420886" cy="1322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4191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rot="21380703">
            <a:off x="661447" y="320630"/>
            <a:ext cx="4267373" cy="396044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Бөтенләй</a:t>
            </a:r>
            <a:r>
              <a:rPr lang="ru-RU" sz="2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кулланылмый</a:t>
            </a:r>
            <a:r>
              <a:rPr lang="ru-RU" sz="2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торган,искергән</a:t>
            </a:r>
            <a:r>
              <a:rPr lang="ru-RU" sz="2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атамалар</a:t>
            </a:r>
            <a:r>
              <a:rPr lang="ru-RU" sz="20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: </a:t>
            </a:r>
          </a:p>
          <a:p>
            <a:pPr algn="ctr"/>
            <a:endParaRPr lang="ru-RU" sz="2000" b="1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шикмә</a:t>
            </a:r>
            <a:r>
              <a:rPr lang="ru-RU" sz="24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күгән</a:t>
            </a:r>
            <a:endParaRPr lang="ru-RU" sz="2400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ырмау</a:t>
            </a:r>
            <a:r>
              <a:rPr lang="ru-RU" sz="24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йөзлек</a:t>
            </a:r>
            <a:r>
              <a:rPr lang="ru-RU" sz="24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к</a:t>
            </a:r>
            <a:r>
              <a:rPr lang="ru-RU" sz="24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ашага</a:t>
            </a:r>
            <a:r>
              <a:rPr lang="ru-RU" sz="24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арата,</a:t>
            </a:r>
          </a:p>
          <a:p>
            <a:pPr algn="ctr"/>
            <a:r>
              <a:rPr lang="ru-RU" sz="24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Аран,лар</a:t>
            </a:r>
            <a:r>
              <a:rPr lang="ru-RU" sz="24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кәбәрткә</a:t>
            </a:r>
            <a:r>
              <a:rPr lang="ru-RU" sz="2400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dirty="0" err="1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әбрәкәй</a:t>
            </a:r>
            <a:r>
              <a:rPr lang="ru-RU" sz="24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һ.б</a:t>
            </a:r>
            <a:r>
              <a:rPr lang="ru-RU" sz="24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88640"/>
            <a:ext cx="2478755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077" y="3861048"/>
            <a:ext cx="3705199" cy="2778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82185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rot="21383072">
            <a:off x="-252536" y="980728"/>
            <a:ext cx="5616624" cy="4176464"/>
          </a:xfrm>
        </p:spPr>
        <p:txBody>
          <a:bodyPr>
            <a:normAutofit fontScale="92500" lnSpcReduction="10000"/>
          </a:bodyPr>
          <a:lstStyle/>
          <a:p>
            <a:pPr marL="285750" indent="-285750" algn="ctr">
              <a:buFontTx/>
              <a:buChar char="-"/>
            </a:pP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 </a:t>
            </a:r>
            <a:r>
              <a:rPr lang="ru-RU" sz="24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аша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кергән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сүзләр</a:t>
            </a: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285750" indent="-285750">
              <a:buFontTx/>
              <a:buChar char="-"/>
            </a:pPr>
            <a:endParaRPr lang="ru-RU" sz="2000" dirty="0" smtClean="0">
              <a:solidFill>
                <a:srgbClr val="00B05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гәрнич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карниз,  </a:t>
            </a: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борыс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брус,</a:t>
            </a:r>
          </a:p>
          <a:p>
            <a:pPr marL="285750" indent="-285750" algn="ctr">
              <a:buFontTx/>
              <a:buChar char="-"/>
            </a:pP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франтун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фронтон,</a:t>
            </a:r>
          </a:p>
          <a:p>
            <a:pPr marL="285750" indent="-285750" algn="ctr">
              <a:buFontTx/>
              <a:buChar char="-"/>
            </a:pP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фортычка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форточка,</a:t>
            </a:r>
          </a:p>
          <a:p>
            <a:pPr marL="285750" indent="-285750" algn="ctr">
              <a:buFontTx/>
              <a:buChar char="-"/>
            </a:pP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скәмия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скамейка,  </a:t>
            </a: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ыстина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стена,</a:t>
            </a:r>
          </a:p>
          <a:p>
            <a:pPr marL="285750" indent="-285750" algn="ctr">
              <a:buFontTx/>
              <a:buChar char="-"/>
            </a:pP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палисатник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палисадник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,</a:t>
            </a:r>
          </a:p>
          <a:p>
            <a:pPr marL="285750" indent="-285750" algn="ctr">
              <a:buFontTx/>
              <a:buChar char="-"/>
            </a:pP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кәсәк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косяк, </a:t>
            </a: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чолан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чулан, </a:t>
            </a:r>
          </a:p>
          <a:p>
            <a:pPr marL="285750" indent="-285750" algn="ctr">
              <a:buFontTx/>
              <a:buChar char="-"/>
            </a:pP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шифыр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шифер,</a:t>
            </a:r>
          </a:p>
          <a:p>
            <a:pPr marL="285750" indent="-285750" algn="ctr">
              <a:buFontTx/>
              <a:buChar char="-"/>
            </a:pP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кетәклек</a:t>
            </a:r>
            <a:r>
              <a:rPr lang="ru-RU" sz="2400" dirty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– курятник, </a:t>
            </a:r>
          </a:p>
          <a:p>
            <a:pPr marL="285750" indent="-285750" algn="ctr">
              <a:buFontTx/>
              <a:buChar char="-"/>
            </a:pP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кәнүшнәй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конюшня,</a:t>
            </a:r>
          </a:p>
          <a:p>
            <a:pPr marL="285750" indent="-285750" algn="ctr">
              <a:buFontTx/>
              <a:buChar char="-"/>
            </a:pP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чардак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чердак, </a:t>
            </a: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бүрәнә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бревно,</a:t>
            </a:r>
          </a:p>
          <a:p>
            <a:pPr marL="285750" indent="-285750" algn="ctr">
              <a:buFontTx/>
              <a:buChar char="-"/>
            </a:pPr>
            <a:r>
              <a:rPr lang="ru-RU" sz="2400" dirty="0" err="1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келәт</a:t>
            </a:r>
            <a:r>
              <a:rPr lang="ru-RU" sz="2400" dirty="0" smtClean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склад</a:t>
            </a:r>
            <a:r>
              <a:rPr lang="ru-RU" sz="2400" dirty="0">
                <a:solidFill>
                  <a:srgbClr val="00B05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440302"/>
            <a:ext cx="2671198" cy="20033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61" y="230952"/>
            <a:ext cx="2951913" cy="2213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049" y="4467324"/>
            <a:ext cx="2928325" cy="21962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854604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rot="21341815">
            <a:off x="971600" y="980728"/>
            <a:ext cx="4032448" cy="424847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Синонимнар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кыек-франтун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бүрәнә-багана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ялгаш-улак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кәртә-шикмә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әбрәкәй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убырнай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64" y="3953976"/>
            <a:ext cx="3373219" cy="22452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63" y="620688"/>
            <a:ext cx="3373219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83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99592" y="1052736"/>
            <a:ext cx="3888432" cy="4248472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algn="ctr"/>
            <a:r>
              <a:rPr lang="ru-RU" sz="23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Күпмәгънәле</a:t>
            </a:r>
            <a:r>
              <a:rPr lang="ru-RU" sz="23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сүзләр</a:t>
            </a:r>
            <a:r>
              <a:rPr lang="ru-RU" sz="23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Кыек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-1)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өйнең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кыеклап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эшләнгән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түбәсе</a:t>
            </a:r>
            <a:r>
              <a:rPr lang="ru-RU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endParaRPr lang="ru-RU" sz="2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сөйл.Кисәк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ярчык,кыйпылчык</a:t>
            </a:r>
            <a:r>
              <a:rPr lang="ru-RU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endParaRPr lang="ru-RU" sz="2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диал.Тукыманың</a:t>
            </a:r>
            <a:r>
              <a:rPr lang="ru-RU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берәр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нәрсә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тегү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өчен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кискәннән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соң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калган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кына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кисәге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Оч.                                                                                                                      </a:t>
            </a:r>
            <a:endParaRPr lang="ru-RU" sz="2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Бәпкә</a:t>
            </a:r>
            <a:r>
              <a:rPr lang="ru-RU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-1)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Каз,үрдәк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кебек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кошының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баласы</a:t>
            </a:r>
            <a:r>
              <a:rPr lang="ru-RU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endParaRPr lang="ru-RU" sz="2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Бәпкә</a:t>
            </a:r>
            <a:r>
              <a:rPr lang="ru-RU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бәбәк</a:t>
            </a:r>
            <a:r>
              <a:rPr lang="ru-RU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endParaRPr lang="ru-RU" sz="2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Нечкә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бүрәнә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92696"/>
            <a:ext cx="3040204" cy="2275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519" y="3789040"/>
            <a:ext cx="2928789" cy="1839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8595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267744" y="404664"/>
            <a:ext cx="4608512" cy="5904656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Яңа</a:t>
            </a:r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</a:t>
            </a:r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Веранда –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җиңел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янкорма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, </a:t>
            </a:r>
            <a:endParaRPr lang="ru-RU" sz="2400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гараж 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–машина сарае, </a:t>
            </a:r>
            <a:endParaRPr lang="ru-RU" sz="2400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беседка 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–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чатыр</a:t>
            </a:r>
            <a:r>
              <a:rPr lang="ru-RU" sz="24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мансарда 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–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чарлактагы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торак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бүлмә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душ,пристройка,прихожая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–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өйалды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зал,кухня,теплица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–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үсемлекләрне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үстерү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өчен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ясалган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махсус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җылытыла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торган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корылма</a:t>
            </a:r>
            <a:r>
              <a:rPr lang="ru-RU" sz="24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столовая 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–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аш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бүлмәсе</a:t>
            </a:r>
            <a:r>
              <a:rPr lang="ru-RU" sz="24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dirty="0" err="1" smtClean="0">
                <a:solidFill>
                  <a:srgbClr val="0070C0"/>
                </a:solidFill>
                <a:cs typeface="Times New Roman" panose="02020603050405020304" pitchFamily="18" charset="0"/>
              </a:rPr>
              <a:t>эш</a:t>
            </a:r>
            <a:r>
              <a:rPr lang="ru-RU" sz="24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кабинеты,детская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–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балалар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бүлмәсе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, балкон –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рәшәткә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белән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киртәләнгән,өйнең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өске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катында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стенага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беркетелгән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ачык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мәйдан,сауна,парилка</a:t>
            </a:r>
            <a:r>
              <a:rPr lang="ru-RU" sz="24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туалет 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–</a:t>
            </a:r>
            <a:r>
              <a:rPr lang="ru-RU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бәдрәф</a:t>
            </a:r>
            <a:r>
              <a:rPr lang="ru-RU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.</a:t>
            </a:r>
            <a:endParaRPr lang="ru-RU" sz="2400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67784"/>
            <a:ext cx="2411760" cy="13547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160" y="3929826"/>
            <a:ext cx="1547664" cy="27582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640" y="481144"/>
            <a:ext cx="2439184" cy="14973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027876"/>
            <a:ext cx="2213551" cy="16601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492896"/>
            <a:ext cx="2213551" cy="14745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985" y="2272137"/>
            <a:ext cx="1849839" cy="130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53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1268760"/>
            <a:ext cx="7272808" cy="4608512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Максат</a:t>
            </a:r>
            <a:r>
              <a:rPr lang="ru-RU" sz="3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30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Яңа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Күктау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авылындагы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йорт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аның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төзелеше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каралты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-кура </a:t>
            </a:r>
            <a:r>
              <a:rPr lang="ru-RU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атамаларын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җирле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диалект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шартларында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өйрәнү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Бурычлар</a:t>
            </a:r>
            <a:r>
              <a:rPr lang="ru-RU" sz="3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1.Яңа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Күктау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авылына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хас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булган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йорт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каралты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–кура</a:t>
            </a:r>
          </a:p>
          <a:p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атамаларын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җыю,төркемләү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2.Тупланган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материалны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тел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ягыннан</a:t>
            </a:r>
            <a:endParaRPr lang="ru-RU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әдәби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тел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җирле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сөйләм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үзенчәлекләре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буенча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тикшерү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3.Яңа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Күктау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авылына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хас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булган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яшәү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рәвешен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тормыш-көнкүрешен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ачыклау,атамаларга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бәйле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үзенчәлекләрне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билгеләу</a:t>
            </a: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226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907704" y="591571"/>
            <a:ext cx="5328592" cy="5832648"/>
          </a:xfrm>
        </p:spPr>
        <p:txBody>
          <a:bodyPr anchor="t"/>
          <a:lstStyle/>
          <a:p>
            <a:endParaRPr lang="ru-RU" dirty="0" smtClean="0"/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Йомгаклау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Авыл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шәһәрнең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анасы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халкыбызның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саекмас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байлыгы.Аларны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өйрәнәсе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дә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өйрәнәсе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Киләчәктә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безнең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атамаларыбызны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тагын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ныклабрак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тикшерүче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галимнәребез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бәлкем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үз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арабыздан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чыгар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әле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804" y="0"/>
            <a:ext cx="2524632" cy="1614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78" y="2344637"/>
            <a:ext cx="1883362" cy="1385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068" y="4938306"/>
            <a:ext cx="2195736" cy="12333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236" y="4764425"/>
            <a:ext cx="1187624" cy="1583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254350"/>
            <a:ext cx="5563726" cy="260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772" y="2505347"/>
            <a:ext cx="1893658" cy="1063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-3769"/>
            <a:ext cx="2875935" cy="1618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03" y="4762911"/>
            <a:ext cx="1188132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138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331640" y="1052736"/>
            <a:ext cx="6696744" cy="5040560"/>
          </a:xfrm>
        </p:spPr>
        <p:txBody>
          <a:bodyPr/>
          <a:lstStyle/>
          <a:p>
            <a:r>
              <a:rPr lang="tt-RU" dirty="0" smtClean="0"/>
              <a:t>   </a:t>
            </a:r>
          </a:p>
          <a:p>
            <a:endParaRPr lang="tt-RU" sz="1600" dirty="0"/>
          </a:p>
          <a:p>
            <a:r>
              <a:rPr lang="ru-RU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Хезмәтнең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гамәли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әһәмияте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үз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авылымның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атамаларын,аларның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килеп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чыгышын,тарихи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үзенчәлекләрен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өйрәнү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Теманың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актуальлеге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tt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җ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ирле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сөйләмдә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йорт,анын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төзелеше,каралты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–кура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атамаларының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үзенчәлекләрен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саклап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калу.</a:t>
            </a:r>
          </a:p>
          <a:p>
            <a:endPara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Тикшеренү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: 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Яңа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Күктау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авылы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Тикшерү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предметы: 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орт,аның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төзелеше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каралты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–кура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бәйле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47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87624" y="548680"/>
            <a:ext cx="6840760" cy="5760640"/>
          </a:xfrm>
        </p:spPr>
        <p:txBody>
          <a:bodyPr>
            <a:normAutofit lnSpcReduction="10000"/>
          </a:bodyPr>
          <a:lstStyle/>
          <a:p>
            <a:endParaRPr lang="tt-RU" dirty="0" smtClean="0"/>
          </a:p>
          <a:p>
            <a:endParaRPr lang="tt-RU" dirty="0"/>
          </a:p>
          <a:p>
            <a:endParaRPr lang="tt-RU" sz="2000" dirty="0" smtClean="0"/>
          </a:p>
          <a:p>
            <a:pPr algn="ctr"/>
            <a:r>
              <a:rPr lang="ru-RU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</a:t>
            </a: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этаплары</a:t>
            </a: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endParaRPr lang="tt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t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Кереш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өлеш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</a:p>
          <a:p>
            <a:endParaRPr lang="tt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II.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Төп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өлеш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Йорт,аның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төзелеше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бәйле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2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Каралты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–кура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атамалары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t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III.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Атамаларны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кулланылыш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активлыгы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ягыннан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анализлау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tt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IV.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Йомгаклау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tt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V.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Кулланылган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әдәбият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исемлеге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11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89510" y="332656"/>
            <a:ext cx="5786745" cy="216024"/>
          </a:xfrm>
        </p:spPr>
        <p:txBody>
          <a:bodyPr>
            <a:normAutofit fontScale="90000"/>
          </a:bodyPr>
          <a:lstStyle/>
          <a:p>
            <a:pPr algn="ctr"/>
            <a:r>
              <a:rPr lang="tt-RU" dirty="0" smtClean="0"/>
              <a:t>Минем ярдәмчеләрем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004048" y="1124744"/>
            <a:ext cx="2952328" cy="504056"/>
          </a:xfrm>
        </p:spPr>
        <p:txBody>
          <a:bodyPr>
            <a:norm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Фәтхетдинова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Сәрия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әби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107504" y="1124744"/>
            <a:ext cx="3057488" cy="513928"/>
          </a:xfrm>
        </p:spPr>
        <p:txBody>
          <a:bodyPr>
            <a:no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Хөснуллин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Фәнзил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Рухылбаян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00808"/>
            <a:ext cx="2591467" cy="1734238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2363755" cy="1772816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996952"/>
            <a:ext cx="1440160" cy="23673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2" y="3789040"/>
            <a:ext cx="1682288" cy="241128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85" y="3789040"/>
            <a:ext cx="1560144" cy="240485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059832" y="5364338"/>
            <a:ext cx="223224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Мәхиянов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Рәшит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Харис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улы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3914" y="6200328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Багаутдинов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Ямгытдин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абый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0152" y="6193892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Камалов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Рөстәм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Мәгъруф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улы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1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827584" y="764704"/>
            <a:ext cx="7488832" cy="4896544"/>
          </a:xfrm>
        </p:spPr>
        <p:txBody>
          <a:bodyPr>
            <a:normAutofit/>
          </a:bodyPr>
          <a:lstStyle/>
          <a:p>
            <a:endParaRPr lang="tt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t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t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АТАМА  </a:t>
            </a:r>
            <a:r>
              <a:rPr lang="tt-RU" sz="32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</a:t>
            </a:r>
            <a:endParaRPr lang="ru-RU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tt-RU" sz="2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t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tt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1</a:t>
            </a:r>
            <a:r>
              <a:rPr lang="tt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 </a:t>
            </a:r>
            <a:r>
              <a:rPr lang="tt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Предмет,күренеш </a:t>
            </a:r>
            <a:r>
              <a:rPr lang="tt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һ.б.ш. исеме.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t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2)Термин (Гыйльми </a:t>
            </a:r>
            <a:r>
              <a:rPr lang="tt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атама).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tt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3)Нәрсәгәдер </a:t>
            </a:r>
            <a:r>
              <a:rPr lang="tt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бәйләп кушылган исем</a:t>
            </a:r>
            <a:r>
              <a:rPr lang="tt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r>
              <a:rPr lang="tt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( </a:t>
            </a:r>
            <a:r>
              <a:rPr lang="tt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Җир-су атамасы. </a:t>
            </a:r>
            <a:r>
              <a:rPr lang="tt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Халык атамасы</a:t>
            </a:r>
            <a:r>
              <a:rPr lang="tt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).Атамалар барысы да исем сүз төркеменә карыйлар.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09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196752"/>
            <a:ext cx="8422562" cy="5544616"/>
          </a:xfrm>
        </p:spPr>
        <p:txBody>
          <a:bodyPr/>
          <a:lstStyle/>
          <a:p>
            <a:endParaRPr lang="tt-RU" dirty="0" smtClean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988317"/>
              </p:ext>
            </p:extLst>
          </p:nvPr>
        </p:nvGraphicFramePr>
        <p:xfrm>
          <a:off x="1547664" y="552543"/>
          <a:ext cx="6192688" cy="62611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216"/>
                <a:gridCol w="4248472"/>
              </a:tblGrid>
              <a:tr h="239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Атама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Мәгънәсе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239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Яшәү өчен салынган корылма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4796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 диңгезе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Корылачак нәрсәнең терәге булган корылма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4796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Бура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Бүрәнәләрдән дүртпочмаклап эшләнгән корылма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4796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Бура сыру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Берәр урында  бик күп булып,гадәттә тезелеп урнашу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239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Бүрәнә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башы киселгән зур агач кәүсәсе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6620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Бәпкә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Астагылары утыртылган,өстәгеләре каплап куелган нечкә бүрәнә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4796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Матча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Түшәм такталарын тотып торган дүрт кырлы аркылы борыс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239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Түшәм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Өйнең эчке капламасы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4796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Изән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Өйнең йөрер өчен тактадан түшәлгән түбәнге өлеше.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4796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Ишек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Кереп-чыгып йөрер өчен ясалган уем  га беркетелгән капкач.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4796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Тәрзә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Стенага уелган тишек һәм шуңа куел  ган пыялалы рам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4796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Тәрзә яңагы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Һәр ике ягына утыртыла торган кый  гачлап юынылган борыс.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239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Тәрзә капкачы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Каплавыч,кечкенә  парлы ишек.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4796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Тәрзә өлгесе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Тәрәзә рамнары араларына куела тор ган пыялаларның берсе.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00800" cy="334888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        </a:t>
            </a:r>
            <a:r>
              <a:rPr lang="ru-RU" sz="1800" dirty="0" smtClean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</a:t>
            </a:r>
            <a:r>
              <a:rPr lang="ru-RU" sz="1800" dirty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) </a:t>
            </a:r>
            <a:r>
              <a:rPr lang="ru-RU" sz="1800" dirty="0" err="1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Йорт</a:t>
            </a:r>
            <a:r>
              <a:rPr lang="ru-RU" sz="1800" dirty="0" smtClean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, </a:t>
            </a:r>
            <a:r>
              <a:rPr lang="ru-RU" sz="1800" dirty="0" err="1" smtClean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аның</a:t>
            </a:r>
            <a:r>
              <a:rPr lang="ru-RU" sz="1800" dirty="0" smtClean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төзелешенә</a:t>
            </a:r>
            <a:r>
              <a:rPr lang="ru-RU" sz="1800" dirty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бәйле</a:t>
            </a:r>
            <a:r>
              <a:rPr lang="ru-RU" sz="1800" dirty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атамалар</a:t>
            </a:r>
            <a:r>
              <a:rPr lang="ru-RU" sz="1800" dirty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358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55576" y="908720"/>
            <a:ext cx="7344816" cy="4295154"/>
          </a:xfrm>
        </p:spPr>
        <p:txBody>
          <a:bodyPr/>
          <a:lstStyle/>
          <a:p>
            <a:endParaRPr lang="tt-RU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185557"/>
              </p:ext>
            </p:extLst>
          </p:nvPr>
        </p:nvGraphicFramePr>
        <p:xfrm>
          <a:off x="1475656" y="188634"/>
          <a:ext cx="5976664" cy="67791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/>
                <a:gridCol w="3888432"/>
              </a:tblGrid>
              <a:tr h="2254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Түбә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Корылманың өске каплавы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4508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Түбә тактасы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Түбә ябу өчен ырмауланган озын юка такта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2254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Ырмау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Тыгызлап урнаштыру өчен уенты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2254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Кыек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Өйнең кыеклап эшләнгән түбәсе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4508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Гәрнич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Стенаны яңгырдан саклау өчен ясал   ган чыгынты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4508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Франтун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Өйнең өчпочмак формасындагы өске өлеше.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47620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Йөзлек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Тәрәзә яки ишек тирәли беркетелә торган,бизәкләп эшләнгән юка такта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4508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Фортычка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Тәрәзәгә уелган кечкенә пыяла ишек  чә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4762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Кашага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Тәрәзә яки ишек турысына эчке  як   тан горизонталь кадакланган такта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3139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Шифыр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Сланецтан пресслап ясалган плитә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2254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Бүлмә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Өйнең аерып эшләнгән өлеше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2254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Ыстина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Өйнең ян корылмасы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2254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Олы як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Өйнең ишеккә каршы ягы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2254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Бәләкәй як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Өйнең кечкенә, аш-су  ягы.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2254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Кәбәрткә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Мич белән стена арасы.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4508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Өйалды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Өйнең яши торган өлеше белән тышкы ишек арасындагы өлеше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4508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Чолан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 белән болдыр арасындагы корыл  ма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2254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Күтәрмә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Өйалды баскычы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  <a:tr h="4508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Чардак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Өйнең алгы ягында,кыек астында бизәп ясалган  янкорма.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04" marR="38704" marT="0" marB="0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639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480720" cy="288032"/>
          </a:xfr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/>
          <a:p>
            <a:r>
              <a:rPr lang="ru-RU" sz="22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800" dirty="0" smtClean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2) </a:t>
            </a:r>
            <a:r>
              <a:rPr lang="ru-RU" sz="1800" dirty="0" err="1" smtClean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Каралты</a:t>
            </a:r>
            <a:r>
              <a:rPr lang="ru-RU" sz="1800" dirty="0" smtClean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–курага </a:t>
            </a:r>
            <a:r>
              <a:rPr lang="ru-RU" sz="1800" dirty="0" err="1" smtClean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бәйле</a:t>
            </a:r>
            <a:r>
              <a:rPr lang="ru-RU" sz="1800" dirty="0" smtClean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 </a:t>
            </a:r>
            <a:r>
              <a:rPr lang="ru-RU" sz="1800" dirty="0" err="1" smtClean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атамалар</a:t>
            </a:r>
            <a:r>
              <a:rPr lang="ru-RU" sz="1800" dirty="0" smtClean="0">
                <a:solidFill>
                  <a:srgbClr val="00B0F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9552" y="1196752"/>
            <a:ext cx="8278546" cy="4007122"/>
          </a:xfrm>
        </p:spPr>
        <p:txBody>
          <a:bodyPr/>
          <a:lstStyle/>
          <a:p>
            <a:endParaRPr lang="tt-RU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972339"/>
              </p:ext>
            </p:extLst>
          </p:nvPr>
        </p:nvGraphicFramePr>
        <p:xfrm>
          <a:off x="1979712" y="836712"/>
          <a:ext cx="4680520" cy="53765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168"/>
                <a:gridCol w="3168352"/>
              </a:tblGrid>
              <a:tr h="4301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Ихата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Йортны әйләндереп алган киртә,койма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</a:tr>
              <a:tr h="2061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Койма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Такталардан ясалган киртә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</a:tr>
              <a:tr h="4301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Кереп-чыгып йөрү өчен эшләнгән ачыклык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</a:tr>
              <a:tr h="4301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Ындыр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Каралты –кура артында урнашкан бәрәңге бакчасы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</a:tr>
              <a:tr h="4301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Арата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Ике башы махсус беркетелгән аркылы агач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</a:tr>
              <a:tr h="6542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Багана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Вертикаль торышта кузгалмаслык итеп җиргә беркетелгән бүрәнә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</a:tr>
              <a:tr h="87830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Лапас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Мал-туар өчен баганаларга утыртыл  ган,авыш итеп ябылган түбәле,бер яки ике ягы да ачык булган корылма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</a:tr>
              <a:tr h="4301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Абзар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Терлек һәм кош- корт яба торган каралты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</a:tr>
              <a:tr h="4301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 өе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Кыш көне яшь терлекләрне ябып тора торган өй.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</a:tr>
              <a:tr h="6542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Утар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Терлекләрне һавада тотар өчен киртә белән уратып алынган урын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102" marR="52102" marT="0" marB="0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62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344</TotalTime>
  <Words>1100</Words>
  <Application>Microsoft Office PowerPoint</Application>
  <PresentationFormat>Экран (4:3)</PresentationFormat>
  <Paragraphs>307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Минем ярдәмчеләрем</vt:lpstr>
      <vt:lpstr>Презентация PowerPoint</vt:lpstr>
      <vt:lpstr>         1) Йорт, аның төзелешенә бәйле атамалар.</vt:lpstr>
      <vt:lpstr>Презентация PowerPoint</vt:lpstr>
      <vt:lpstr>          2) Каралты –курага бәйле  атамалар.</vt:lpstr>
      <vt:lpstr>Презентация PowerPoint</vt:lpstr>
      <vt:lpstr>Презентация PowerPoint</vt:lpstr>
      <vt:lpstr>III.Йорт,аның төзелеше,каралты курага бәйле атамаларны  кулланылыш активлыгы ягыннан анализлау.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33</cp:revision>
  <dcterms:created xsi:type="dcterms:W3CDTF">2018-02-18T20:50:02Z</dcterms:created>
  <dcterms:modified xsi:type="dcterms:W3CDTF">2018-02-19T14:10:05Z</dcterms:modified>
</cp:coreProperties>
</file>