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8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45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50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1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84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9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3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37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11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4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56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0992F-9F10-476F-8BD0-65F03F6EFC20}" type="datetimeFigureOut">
              <a:rPr lang="ru-RU" smtClean="0"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FEF72-D9D2-4C8F-901D-81E422BD07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1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ixempire.com/images/preview/white-background-food-frame-biscu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35171"/>
            <a:ext cx="9125603" cy="684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7591" y="1412776"/>
            <a:ext cx="5830416" cy="650503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Тикшеренү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эше</a:t>
            </a:r>
            <a:endParaRPr lang="ru-RU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984776" cy="1752600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Башкортстанны</a:t>
            </a:r>
            <a:r>
              <a:rPr lang="tt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ң Борай районы Иске Карагыш авылында аш-су атамалары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576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s://look.com.ua/pic/201209/2560x1600/look.com.ua-85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18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629447"/>
            <a:ext cx="8291264" cy="29679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b="1" i="1" dirty="0">
                <a:solidFill>
                  <a:srgbClr val="C00000"/>
                </a:solidFill>
              </a:rPr>
              <a:t> </a:t>
            </a:r>
            <a:r>
              <a:rPr lang="tt-RU" sz="2600" b="1" i="1" dirty="0">
                <a:solidFill>
                  <a:srgbClr val="C00000"/>
                </a:solidFill>
              </a:rPr>
              <a:t>Кыстыбый атамасының килеп чыгышына килгәндә, Р.Әхмәтьянов аны “кыс-у” фигыленә ниндидер -мбый/-мби аффиксы өстәлеп ясалган булырга тиеш дип аңлата [Әхмәтьянов 2001: 136]. Ризыкны әзерләү технологияләре күзлегеннән бу аңлатма дөреслеккә шактый якын: ул камыр арасына алда атап үтелгән  эчлекләрнең кайсын да булса кыстырып ясала. </a:t>
            </a:r>
            <a:endParaRPr lang="ru-RU" sz="2600" b="1" i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cs8.pikabu.ru/post_img/2016/03/23/6/14587209081921687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419" y="312231"/>
            <a:ext cx="5715000" cy="31527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7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scrap5.ru/image/cache/data/demo/SCB220604201-800x8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0"/>
          <a:stretch/>
        </p:blipFill>
        <p:spPr bwMode="auto">
          <a:xfrm>
            <a:off x="0" y="0"/>
            <a:ext cx="9144000" cy="680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892480" cy="3428999"/>
          </a:xfrm>
        </p:spPr>
        <p:txBody>
          <a:bodyPr>
            <a:normAutofit fontScale="90000"/>
          </a:bodyPr>
          <a:lstStyle/>
          <a:p>
            <a:r>
              <a:rPr lang="tt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Пәрәмәч — бүгенге көндә татар халкының иң популяр милли ризыкларыннан берсе санала. Өчпочмакны Казан шәһәребезнең һәр почмагыннан табып булган кебек, пәрәмәч тә шулай киң таралган. Аны яшьләр «татар милли фаст-фуды», дип тә йөртәләр </a:t>
            </a:r>
            <a:r>
              <a:rPr lang="tt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tt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tt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Ислам дине кабул ителгәнчегә кадәр, пәрәмәчне кояшка тиңләгәннәр. Ул чорларда татар халкы «Бөек Аллабыз», дип Тәңрегә ышанган. Ә ул — Кояш Алласы. </a:t>
            </a:r>
            <a:r>
              <a:rPr lang="tt-RU" sz="2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Шуңа </a:t>
            </a:r>
            <a:r>
              <a:rPr lang="tt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күрә дә инде пәрәмәчнең уртасындагы бөгеп ясалган сырлар кояш нурларын хәтерләтә. </a:t>
            </a:r>
            <a:r>
              <a:rPr lang="ru-RU" sz="53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5300" dirty="0" smtClean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s://www.gastronom.ru/binfiles/images/20151102/bb079c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0" y="188640"/>
            <a:ext cx="5400600" cy="2979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381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render.ru/images/uploads/Image/Tutor/max/265/3.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0776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t-RU" sz="2700" b="1" i="1" dirty="0">
                <a:solidFill>
                  <a:srgbClr val="002060"/>
                </a:solidFill>
              </a:rPr>
              <a:t>БӘЛЕШ, диал. бәләш, пәләш, Себ. (Тумашева 1992 : 150) мәлец &lt; мәлеч «большой круглый пирог; беляш» &gt; чув. пелĕш, мар. палыш, пäлыш, удм. бальыш, рус. беляш id. Татар этимологиясендә традицион аңлатма: баһалы аш сүзеннән (ДС II : 33). Ләкин бу халык этимологиясенә тартым. </a:t>
            </a:r>
            <a:r>
              <a:rPr lang="ru-RU" sz="2700" b="1" i="1" dirty="0" err="1">
                <a:solidFill>
                  <a:srgbClr val="002060"/>
                </a:solidFill>
              </a:rPr>
              <a:t>Ышандыргычрак</a:t>
            </a:r>
            <a:r>
              <a:rPr lang="ru-RU" sz="2700" b="1" i="1" dirty="0">
                <a:solidFill>
                  <a:srgbClr val="002060"/>
                </a:solidFill>
              </a:rPr>
              <a:t> этимология </a:t>
            </a:r>
            <a:r>
              <a:rPr lang="ru-RU" sz="2700" b="1" i="1" dirty="0" err="1">
                <a:solidFill>
                  <a:srgbClr val="002060"/>
                </a:solidFill>
              </a:rPr>
              <a:t>дә</a:t>
            </a:r>
            <a:r>
              <a:rPr lang="ru-RU" sz="2700" b="1" i="1" dirty="0">
                <a:solidFill>
                  <a:srgbClr val="002060"/>
                </a:solidFill>
              </a:rPr>
              <a:t> </a:t>
            </a:r>
            <a:r>
              <a:rPr lang="ru-RU" sz="2700" b="1" i="1" dirty="0" err="1">
                <a:solidFill>
                  <a:srgbClr val="002060"/>
                </a:solidFill>
              </a:rPr>
              <a:t>юк</a:t>
            </a:r>
            <a:r>
              <a:rPr lang="ru-RU" sz="2700" b="1" i="1" dirty="0">
                <a:solidFill>
                  <a:srgbClr val="002060"/>
                </a:solidFill>
              </a:rPr>
              <a:t>.</a:t>
            </a:r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42" name="Picture 2" descr="https://avatars.mds.yandex.net/get-pdb/472427/371c4528-10ea-496a-8176-d969df122b74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5694462" cy="31417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380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157192"/>
            <a:ext cx="7776864" cy="114300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ГӨБӘДИЯ «пирог со сложной начинкой» &lt; фарсы.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гүлибäдиä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&lt;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гүли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бäдиһä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розаның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төре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</a:t>
            </a:r>
            <a:r>
              <a:rPr lang="ru-RU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Розага</a:t>
            </a:r>
            <a:r>
              <a:rPr lang="ru-RU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охшатып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камыр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ашлары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пешерү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фарсы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кухнясы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традициясеннән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К.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Гөлбәнәк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Гөрәбия</a:t>
            </a: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1266" name="Picture 2" descr="https://static5.depositphotos.com/1007634/421/v/950/depositphotos_4211448-stock-illustration-abstract-background-with-green-flor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014"/>
          <a:stretch/>
        </p:blipFill>
        <p:spPr bwMode="auto">
          <a:xfrm>
            <a:off x="1" y="5082"/>
            <a:ext cx="1691680" cy="685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hrumburum.ru/post_images/1f0e19/6c5b507d98079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60883"/>
            <a:ext cx="5762625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186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scrap5.ru/image/cache/data/demo/SCB220604201-800x8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0"/>
          <a:stretch/>
        </p:blipFill>
        <p:spPr bwMode="auto">
          <a:xfrm>
            <a:off x="0" y="0"/>
            <a:ext cx="9144000" cy="680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050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ДУЧМАК, диал. (Остроумов 1892 : 62, ДС I : 49) </a:t>
            </a:r>
            <a:r>
              <a:rPr lang="ru-RU" sz="3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дурчмак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«четырехугольная ватрушка» &lt; </a:t>
            </a:r>
            <a:r>
              <a:rPr lang="ru-RU" sz="3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дүрт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почмак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https://im0-tub-ru.yandex.net/i?id=4fdb1136c6cd34d16cd1f3f39fc4c3a2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4572000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640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708920"/>
            <a:ext cx="5256584" cy="1143000"/>
          </a:xfrm>
        </p:spPr>
        <p:txBody>
          <a:bodyPr>
            <a:noAutofit/>
          </a:bodyPr>
          <a:lstStyle/>
          <a:p>
            <a:pPr algn="l"/>
            <a:r>
              <a:rPr lang="tt-RU" sz="3200" b="1" i="1" dirty="0" smtClean="0"/>
              <a:t>Башкарды: </a:t>
            </a:r>
            <a:r>
              <a:rPr lang="tt-RU" sz="3200" i="1" dirty="0" smtClean="0"/>
              <a:t>Борай 2нче Гимназиясенең 8 б сыйныф укучысы Исламов Искәндәр Раушан улы</a:t>
            </a:r>
            <a:br>
              <a:rPr lang="tt-RU" sz="3200" i="1" dirty="0" smtClean="0"/>
            </a:br>
            <a:r>
              <a:rPr lang="tt-RU" sz="3200" i="1" dirty="0"/>
              <a:t/>
            </a:r>
            <a:br>
              <a:rPr lang="tt-RU" sz="3200" i="1" dirty="0"/>
            </a:br>
            <a:r>
              <a:rPr lang="tt-RU" sz="3200" i="1" dirty="0" smtClean="0"/>
              <a:t/>
            </a:r>
            <a:br>
              <a:rPr lang="tt-RU" sz="3200" i="1" dirty="0" smtClean="0"/>
            </a:br>
            <a:r>
              <a:rPr lang="tt-RU" sz="3200" i="1" dirty="0"/>
              <a:t/>
            </a:r>
            <a:br>
              <a:rPr lang="tt-RU" sz="3200" i="1" dirty="0"/>
            </a:br>
            <a:r>
              <a:rPr lang="tt-RU" sz="3200" b="1" i="1" dirty="0" smtClean="0"/>
              <a:t>Җитәкче: </a:t>
            </a:r>
            <a:r>
              <a:rPr lang="tt-RU" sz="3200" dirty="0" smtClean="0"/>
              <a:t>югары категорияле татар теле һәм әдәбияты укытучысы Әсләмова Әлфия Ринат кызы</a:t>
            </a:r>
            <a:endParaRPr lang="ru-RU" sz="3200" b="1" i="1" dirty="0"/>
          </a:p>
        </p:txBody>
      </p:sp>
      <p:pic>
        <p:nvPicPr>
          <p:cNvPr id="14338" name="Picture 2" descr="http://rayanova.ucoz.ru/_nw/0/10951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805" y="476672"/>
            <a:ext cx="1928860" cy="2651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rayanova.ucoz.ru/_si/0/s424131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805" y="3607118"/>
            <a:ext cx="2055182" cy="2952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50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freeppt.net/background/dinner_salad_ppt_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416421"/>
            <a:ext cx="5148064" cy="64415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t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“Ашарга сине дәшүгә кил, көттермә. Уң кул белән аша. Табында синнән зуррак кеше булса , аннан алда ризыка үрелмә, бу тәрбиясезлек. Сәламәтлегең нык, акылың аек, хәтерең көчле булуын теләсәң чама белән аша. Чамалы ризыкта – сәламәтлек дип язган сүзләр бар. Ислам кагыйдәләре буенча кеше табын артыннан бераз ач килеш китергә тиеш.” </a:t>
            </a:r>
            <a:endParaRPr lang="tt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tt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Каюм Насыйри</a:t>
            </a:r>
            <a:endParaRPr lang="ru-RU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slam-today.ru/files/news/part_6/63356/191162-INNERRESIZED600-600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1897"/>
            <a:ext cx="3539884" cy="4495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36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015.radikal.ru/i331/1012/81/446e8155c2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0"/>
            <a:ext cx="9147336" cy="683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Pictures\иск\IMG_20180221_110316_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51"/>
          <a:stretch/>
        </p:blipFill>
        <p:spPr bwMode="auto">
          <a:xfrm>
            <a:off x="2555776" y="351904"/>
            <a:ext cx="1891533" cy="4521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154364"/>
            <a:ext cx="2025402" cy="3438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1934044" cy="3961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https://im0-tub-ru.yandex.net/i?id=90d441b70d7bb5a5ada3eb2ecf77f575-l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115" y="0"/>
            <a:ext cx="2840189" cy="1931329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s://im0-tub-ru.yandex.net/i?id=85b4b6f5006340a4b58686bb0adaed34-l&amp;n=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134" y="5229200"/>
            <a:ext cx="2239651" cy="123567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849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0628"/>
            <a:ext cx="8784976" cy="6588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711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cdn-nus-1.pinme.ru/tumb/600/photo/39/c5dc/39c5dc8c8e6ff2f4e2da89d88401c9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18"/>
            <a:ext cx="9144000" cy="680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72" t="13637" r="572" b="9659"/>
          <a:stretch/>
        </p:blipFill>
        <p:spPr bwMode="auto">
          <a:xfrm>
            <a:off x="1691680" y="0"/>
            <a:ext cx="5976664" cy="6876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990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pptbackgrounds.org/uploads/hamburger-menu-powerpoint-backgrou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2" y="-1"/>
            <a:ext cx="9130858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Pictures\иск\IMG_20180221_111201_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5796136" cy="4347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6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Pictures\иск\IMG-20180221-WA003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2"/>
          <a:stretch/>
        </p:blipFill>
        <p:spPr bwMode="auto">
          <a:xfrm>
            <a:off x="0" y="548680"/>
            <a:ext cx="9144000" cy="563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51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ree-office.net/uploads/posts/2015-10/144463990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t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tt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икшеренү эшенең максаты:</a:t>
            </a:r>
          </a:p>
          <a:p>
            <a:pPr marL="0" indent="0" algn="ctr">
              <a:buNone/>
            </a:pPr>
            <a:r>
              <a:rPr lang="tt-RU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үзебез </a:t>
            </a:r>
            <a:r>
              <a:rPr lang="tt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көн дә ашаган ризыкларның атмаларының килеп чыгышын өйрәнү, артабан шул тикшеренү эшен  дәвам итеп,башка фәнни-гамәли конферен</a:t>
            </a:r>
            <a:r>
              <a:rPr lang="ba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циял</a:t>
            </a:r>
            <a:r>
              <a:rPr lang="tt-RU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әрдә дә чыгыш ясау. </a:t>
            </a:r>
            <a:endParaRPr lang="ru-RU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036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382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Тикшеренү эше</vt:lpstr>
      <vt:lpstr>Башкарды: Борай 2нче Гимназиясенең 8 б сыйныф укучысы Исламов Искәндәр Раушан улы    Җитәкче: югары категорияле татар теле һәм әдәбияты укытучысы Әсләмова Әлфия Ринат кызы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Пәрәмәч — бүгенге көндә татар халкының иң популяр милли ризыкларыннан берсе санала. Өчпочмакны Казан шәһәребезнең һәр почмагыннан табып булган кебек, пәрәмәч тә шулай киң таралган. Аны яшьләр «татар милли фаст-фуды», дип тә йөртәләр әле. Ислам дине кабул ителгәнчегә кадәр, пәрәмәчне кояшка тиңләгәннәр. Ул чорларда татар халкы «Бөек Аллабыз», дип Тәңрегә ышанган. Ә ул — Кояш Алласы. Шуңа күрә дә инде пәрәмәчнең уртасындагы бөгеп ясалган сырлар кояш нурларын хәтерләтә.  </vt:lpstr>
      <vt:lpstr>БӘЛЕШ, диал. бәләш, пәләш, Себ. (Тумашева 1992 : 150) мәлец &lt; мәлеч «большой круглый пирог; беляш» &gt; чув. пелĕш, мар. палыш, пäлыш, удм. бальыш, рус. беляш id. Татар этимологиясендә традицион аңлатма: баһалы аш сүзеннән (ДС II : 33). Ләкин бу халык этимологиясенә тартым. Ышандыргычрак этимология дә юк. </vt:lpstr>
      <vt:lpstr>ГӨБӘДИЯ «пирог со сложной начинкой» &lt; фарсы. гүлибäдиä id. &lt; гүли бäдиһä «розаның бер төре». Розага охшатып камыр ашлары пешерү фарсы кухнясы традициясеннән. К. Гөлбәнәк, Гөрәбия.  </vt:lpstr>
      <vt:lpstr>ДУЧМАК, диал. (Остроумов 1892 : 62, ДС I : 49) дурчмак «четырехугольная ватрушка» &lt; дүрт почмак.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Тикшеренү эше</dc:title>
  <dc:creator>1</dc:creator>
  <cp:lastModifiedBy>1</cp:lastModifiedBy>
  <cp:revision>6</cp:revision>
  <dcterms:created xsi:type="dcterms:W3CDTF">2018-02-21T16:19:52Z</dcterms:created>
  <dcterms:modified xsi:type="dcterms:W3CDTF">2018-02-21T17:20:23Z</dcterms:modified>
</cp:coreProperties>
</file>