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58" r:id="rId3"/>
    <p:sldId id="291" r:id="rId4"/>
    <p:sldId id="292" r:id="rId5"/>
    <p:sldId id="293" r:id="rId6"/>
    <p:sldId id="283" r:id="rId7"/>
    <p:sldId id="275" r:id="rId8"/>
    <p:sldId id="303" r:id="rId9"/>
    <p:sldId id="304" r:id="rId10"/>
    <p:sldId id="278" r:id="rId11"/>
    <p:sldId id="284" r:id="rId12"/>
    <p:sldId id="306" r:id="rId13"/>
    <p:sldId id="305" r:id="rId14"/>
    <p:sldId id="309" r:id="rId15"/>
    <p:sldId id="310" r:id="rId16"/>
    <p:sldId id="311" r:id="rId17"/>
    <p:sldId id="308" r:id="rId18"/>
    <p:sldId id="314" r:id="rId19"/>
    <p:sldId id="316" r:id="rId20"/>
    <p:sldId id="286" r:id="rId21"/>
    <p:sldId id="318" r:id="rId22"/>
    <p:sldId id="288" r:id="rId23"/>
    <p:sldId id="296" r:id="rId24"/>
    <p:sldId id="287" r:id="rId25"/>
    <p:sldId id="302" r:id="rId26"/>
    <p:sldId id="317" r:id="rId27"/>
    <p:sldId id="320" r:id="rId28"/>
    <p:sldId id="290" r:id="rId29"/>
    <p:sldId id="294" r:id="rId30"/>
    <p:sldId id="29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>
      <p:cViewPr varScale="1">
        <p:scale>
          <a:sx n="70" d="100"/>
          <a:sy n="70" d="100"/>
        </p:scale>
        <p:origin x="13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413744-D844-4784-91F2-F9755C9B43ED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EE2653-37E7-4E5A-8F8A-B5DAF73571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760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0D91B-35F7-4BCB-9646-5A0899D4A3A9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6C001-4F47-4809-94D0-D29BD9987A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0D91B-35F7-4BCB-9646-5A0899D4A3A9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6C001-4F47-4809-94D0-D29BD9987A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0D91B-35F7-4BCB-9646-5A0899D4A3A9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6C001-4F47-4809-94D0-D29BD9987A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0D91B-35F7-4BCB-9646-5A0899D4A3A9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6C001-4F47-4809-94D0-D29BD9987A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0D91B-35F7-4BCB-9646-5A0899D4A3A9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6C001-4F47-4809-94D0-D29BD9987A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0D91B-35F7-4BCB-9646-5A0899D4A3A9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6C001-4F47-4809-94D0-D29BD9987A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0D91B-35F7-4BCB-9646-5A0899D4A3A9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6C001-4F47-4809-94D0-D29BD9987A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0D91B-35F7-4BCB-9646-5A0899D4A3A9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6C001-4F47-4809-94D0-D29BD9987A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0D91B-35F7-4BCB-9646-5A0899D4A3A9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6C001-4F47-4809-94D0-D29BD9987A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0D91B-35F7-4BCB-9646-5A0899D4A3A9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6C001-4F47-4809-94D0-D29BD9987A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0D91B-35F7-4BCB-9646-5A0899D4A3A9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6C001-4F47-4809-94D0-D29BD9987A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0D91B-35F7-4BCB-9646-5A0899D4A3A9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6C001-4F47-4809-94D0-D29BD9987A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156697"/>
            <a:ext cx="8940838" cy="11120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/>
            </a:r>
            <a:b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Сергей Васильевич Рахманинов</a:t>
            </a:r>
            <a:r>
              <a:rPr lang="ru-RU" sz="7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. </a:t>
            </a:r>
            <a:br>
              <a:rPr lang="ru-RU" sz="7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endParaRPr lang="ru-RU" sz="7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88310" y="3284984"/>
            <a:ext cx="47525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latin typeface="Monotype Corsiva" panose="03010101010201010101" pitchFamily="66" charset="0"/>
              </a:rPr>
              <a:t>Выполнила: Челпанова Светлана, ученица 8 класса </a:t>
            </a:r>
          </a:p>
          <a:p>
            <a:pPr algn="r"/>
            <a:r>
              <a:rPr lang="ru-RU" sz="2400" b="1" dirty="0" smtClean="0">
                <a:latin typeface="Monotype Corsiva" panose="03010101010201010101" pitchFamily="66" charset="0"/>
              </a:rPr>
              <a:t>МБОУ СОШ № 7 г. Туймазы муниципального района </a:t>
            </a:r>
            <a:r>
              <a:rPr lang="ru-RU" sz="2400" b="1" dirty="0" err="1" smtClean="0">
                <a:latin typeface="Monotype Corsiva" panose="03010101010201010101" pitchFamily="66" charset="0"/>
              </a:rPr>
              <a:t>Туймазинский</a:t>
            </a:r>
            <a:r>
              <a:rPr lang="ru-RU" sz="2400" b="1" dirty="0" smtClean="0">
                <a:latin typeface="Monotype Corsiva" panose="03010101010201010101" pitchFamily="66" charset="0"/>
              </a:rPr>
              <a:t> район </a:t>
            </a:r>
          </a:p>
          <a:p>
            <a:pPr algn="r"/>
            <a:r>
              <a:rPr lang="ru-RU" sz="2400" b="1" dirty="0" smtClean="0">
                <a:latin typeface="Monotype Corsiva" panose="03010101010201010101" pitchFamily="66" charset="0"/>
              </a:rPr>
              <a:t>Республики Башкортостан</a:t>
            </a:r>
          </a:p>
          <a:p>
            <a:pPr algn="r"/>
            <a:endParaRPr lang="ru-RU" sz="2400" b="1" dirty="0">
              <a:latin typeface="Monotype Corsiva" panose="03010101010201010101" pitchFamily="66" charset="0"/>
            </a:endParaRPr>
          </a:p>
          <a:p>
            <a:pPr algn="r"/>
            <a:r>
              <a:rPr lang="ru-RU" sz="2400" b="1" dirty="0" smtClean="0">
                <a:latin typeface="Monotype Corsiva" panose="03010101010201010101" pitchFamily="66" charset="0"/>
              </a:rPr>
              <a:t>Руководитель: Челпанова О.М.,</a:t>
            </a:r>
          </a:p>
          <a:p>
            <a:pPr algn="r"/>
            <a:r>
              <a:rPr lang="ru-RU" sz="2400" b="1" dirty="0">
                <a:latin typeface="Monotype Corsiva" panose="03010101010201010101" pitchFamily="66" charset="0"/>
              </a:rPr>
              <a:t>у</a:t>
            </a:r>
            <a:r>
              <a:rPr lang="ru-RU" sz="2400" b="1" dirty="0" smtClean="0">
                <a:latin typeface="Monotype Corsiva" panose="03010101010201010101" pitchFamily="66" charset="0"/>
              </a:rPr>
              <a:t>читель начальных классов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61197">
            <a:off x="120954" y="1565105"/>
            <a:ext cx="4907883" cy="36557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 rot="21395132">
            <a:off x="1534324" y="5594082"/>
            <a:ext cx="26035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j-ea"/>
                <a:cs typeface="+mj-cs"/>
              </a:rPr>
              <a:t>(1873-1943)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65499" y="1484784"/>
            <a:ext cx="2347117" cy="12772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j-ea"/>
                <a:cs typeface="+mj-cs"/>
              </a:rPr>
              <a:t>Вокализ. </a:t>
            </a:r>
          </a:p>
          <a:p>
            <a:pPr algn="ctr"/>
            <a:r>
              <a:rPr lang="ru-RU" sz="33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+mj-ea"/>
                <a:cs typeface="+mj-cs"/>
              </a:rPr>
              <a:t>Соч. 34, № 14</a:t>
            </a:r>
            <a:endParaRPr lang="ru-RU" sz="33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111844/0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5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47270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2329197" y="24509"/>
            <a:ext cx="6477876" cy="6309320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59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  <a:endParaRPr lang="ru-RU" sz="4300" b="1" u="sng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r>
              <a:rPr lang="ru-RU" sz="11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 Вокализ </a:t>
            </a:r>
            <a:r>
              <a:rPr lang="ru-RU" sz="11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был написан Рахманиновым в 1915 году и посвящен Антонине Васильевне Неждановой, выдающейся русской –советской оперной певице.</a:t>
            </a:r>
          </a:p>
          <a:p>
            <a:pPr algn="just">
              <a:buNone/>
            </a:pPr>
            <a:r>
              <a:rPr lang="ru-RU" sz="11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Вокализ </a:t>
            </a:r>
            <a:r>
              <a:rPr lang="ru-RU" sz="11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– одно из самых известных </a:t>
            </a:r>
            <a:r>
              <a:rPr lang="ru-RU" sz="11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произведений </a:t>
            </a:r>
            <a:r>
              <a:rPr lang="ru-RU" sz="11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С.В</a:t>
            </a:r>
            <a:r>
              <a:rPr lang="ru-RU" sz="11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. Рахманинова</a:t>
            </a:r>
            <a:r>
              <a:rPr lang="ru-RU" sz="11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.</a:t>
            </a:r>
          </a:p>
          <a:p>
            <a:pPr algn="just">
              <a:buNone/>
            </a:pPr>
            <a:r>
              <a:rPr lang="ru-RU" sz="11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Парадокс </a:t>
            </a:r>
            <a:r>
              <a:rPr lang="ru-RU" sz="11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заключается в том, что оно звучит чаще не в оригинальном вокальном варианте, а в многочисленных аранжировках- переложениях.  </a:t>
            </a:r>
            <a:endParaRPr lang="ru-RU" sz="112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r>
              <a:rPr lang="ru-RU" sz="11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11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Есть </a:t>
            </a:r>
            <a:r>
              <a:rPr lang="ru-RU" sz="11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4 аранжировки для оркестра, 3 для камерного ансамбля, 10 аранжировок для </a:t>
            </a:r>
            <a:r>
              <a:rPr lang="ru-RU" sz="11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фортепиано </a:t>
            </a:r>
            <a:r>
              <a:rPr lang="ru-RU" sz="11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или другого солирующего инструмента, 5 для одиночного инструмента и 2 для других инструментов.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230" y="47758"/>
            <a:ext cx="2274212" cy="3135216"/>
          </a:xfrm>
          <a:prstGeom prst="rect">
            <a:avLst/>
          </a:prstGeom>
        </p:spPr>
      </p:pic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32888" y="3149095"/>
            <a:ext cx="2594896" cy="3358607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ru-RU" sz="59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  <a:r>
              <a:rPr lang="ru-RU" b="1" dirty="0" smtClean="0">
                <a:solidFill>
                  <a:srgbClr val="3A0000"/>
                </a:solidFill>
                <a:latin typeface="Monotype Corsiva" panose="03010101010201010101" pitchFamily="66" charset="0"/>
              </a:rPr>
              <a:t>Антонина Васильевна</a:t>
            </a:r>
          </a:p>
          <a:p>
            <a:pPr algn="ctr">
              <a:buFont typeface="Arial" pitchFamily="34" charset="0"/>
              <a:buNone/>
            </a:pPr>
            <a:r>
              <a:rPr lang="ru-RU" b="1" dirty="0" smtClean="0">
                <a:solidFill>
                  <a:srgbClr val="3A0000"/>
                </a:solidFill>
                <a:latin typeface="Monotype Corsiva" panose="03010101010201010101" pitchFamily="66" charset="0"/>
              </a:rPr>
              <a:t>Нежданова</a:t>
            </a:r>
          </a:p>
          <a:p>
            <a:pPr algn="ctr">
              <a:buFont typeface="Arial" pitchFamily="34" charset="0"/>
              <a:buNone/>
            </a:pPr>
            <a:endParaRPr lang="ru-RU" b="1" u="sng" dirty="0" smtClean="0">
              <a:solidFill>
                <a:srgbClr val="3A0000"/>
              </a:solidFill>
              <a:latin typeface="Monotype Corsiva" panose="03010101010201010101" pitchFamily="66" charset="0"/>
            </a:endParaRPr>
          </a:p>
          <a:p>
            <a:pPr algn="just">
              <a:lnSpc>
                <a:spcPct val="120000"/>
              </a:lnSpc>
              <a:buFont typeface="Arial" pitchFamily="34" charset="0"/>
              <a:buNone/>
            </a:pPr>
            <a:r>
              <a:rPr lang="ru-RU" b="1" dirty="0" smtClean="0">
                <a:solidFill>
                  <a:srgbClr val="3A0000"/>
                </a:solidFill>
                <a:latin typeface="Monotype Corsiva" panose="03010101010201010101" pitchFamily="66" charset="0"/>
              </a:rPr>
              <a:t>Советская и российская оперная певица.</a:t>
            </a:r>
          </a:p>
          <a:p>
            <a:pPr algn="just">
              <a:lnSpc>
                <a:spcPct val="120000"/>
              </a:lnSpc>
              <a:buFont typeface="Arial" pitchFamily="34" charset="0"/>
              <a:buNone/>
            </a:pPr>
            <a:r>
              <a:rPr lang="ru-RU" b="1" dirty="0" smtClean="0">
                <a:solidFill>
                  <a:srgbClr val="3A0000"/>
                </a:solidFill>
                <a:latin typeface="Monotype Corsiva" panose="03010101010201010101" pitchFamily="66" charset="0"/>
              </a:rPr>
              <a:t>Педагог. </a:t>
            </a:r>
          </a:p>
          <a:p>
            <a:pPr algn="just">
              <a:lnSpc>
                <a:spcPct val="120000"/>
              </a:lnSpc>
              <a:buFont typeface="Arial" pitchFamily="34" charset="0"/>
              <a:buNone/>
            </a:pPr>
            <a:r>
              <a:rPr lang="ru-RU" b="1" dirty="0" smtClean="0">
                <a:solidFill>
                  <a:srgbClr val="3A0000"/>
                </a:solidFill>
                <a:latin typeface="Monotype Corsiva" panose="03010101010201010101" pitchFamily="66" charset="0"/>
              </a:rPr>
              <a:t>Народная артистка СССР.</a:t>
            </a:r>
          </a:p>
          <a:p>
            <a:pPr algn="just">
              <a:lnSpc>
                <a:spcPct val="120000"/>
              </a:lnSpc>
              <a:buFont typeface="Arial" pitchFamily="34" charset="0"/>
              <a:buNone/>
            </a:pPr>
            <a:r>
              <a:rPr lang="ru-RU" b="1" dirty="0" smtClean="0">
                <a:solidFill>
                  <a:srgbClr val="3A0000"/>
                </a:solidFill>
                <a:latin typeface="Monotype Corsiva" panose="03010101010201010101" pitchFamily="66" charset="0"/>
              </a:rPr>
              <a:t>Лауреат Сталинской премии первой степени. </a:t>
            </a:r>
          </a:p>
          <a:p>
            <a:pPr algn="just">
              <a:lnSpc>
                <a:spcPct val="120000"/>
              </a:lnSpc>
              <a:buFont typeface="Arial" pitchFamily="34" charset="0"/>
              <a:buNone/>
            </a:pPr>
            <a:r>
              <a:rPr lang="ru-RU" b="1" dirty="0" smtClean="0">
                <a:solidFill>
                  <a:srgbClr val="3A0000"/>
                </a:solidFill>
                <a:latin typeface="Monotype Corsiva" panose="03010101010201010101" pitchFamily="66" charset="0"/>
              </a:rPr>
              <a:t>Доктор искусствоведения. </a:t>
            </a:r>
          </a:p>
        </p:txBody>
      </p:sp>
    </p:spTree>
    <p:extLst>
      <p:ext uri="{BB962C8B-B14F-4D97-AF65-F5344CB8AC3E}">
        <p14:creationId xmlns:p14="http://schemas.microsoft.com/office/powerpoint/2010/main" val="9622597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0" y="116632"/>
            <a:ext cx="8784976" cy="4824536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59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  <a:endParaRPr lang="ru-RU" sz="4300" b="1" u="sng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r>
              <a:rPr lang="ru-RU" sz="12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 И это только известные аранжировки, кроме того, есть и малоизвестные. </a:t>
            </a:r>
            <a:endParaRPr lang="ru-RU" sz="120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r>
              <a:rPr lang="ru-RU" sz="12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12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Такое </a:t>
            </a:r>
            <a:r>
              <a:rPr lang="ru-RU" sz="12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огромное количество аранжировок предоставляет исполнителям широкую возможность продемонстрировать красоту звучания и певучесть своего инструмента. </a:t>
            </a:r>
            <a:endParaRPr lang="ru-RU" sz="120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r>
              <a:rPr lang="ru-RU" sz="12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12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С </a:t>
            </a:r>
            <a:r>
              <a:rPr lang="ru-RU" sz="12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другой стороны, вокализ можно </a:t>
            </a:r>
            <a:r>
              <a:rPr lang="ru-RU" sz="12000" b="1" dirty="0" err="1" smtClean="0">
                <a:solidFill>
                  <a:srgbClr val="002060"/>
                </a:solidFill>
                <a:latin typeface="Monotype Corsiva" panose="03010101010201010101" pitchFamily="66" charset="0"/>
              </a:rPr>
              <a:t>рассматировать</a:t>
            </a:r>
            <a:r>
              <a:rPr lang="ru-RU" sz="12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, </a:t>
            </a:r>
            <a:r>
              <a:rPr lang="ru-RU" sz="12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как </a:t>
            </a:r>
            <a:r>
              <a:rPr lang="ru-RU" sz="12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упражнение </a:t>
            </a:r>
            <a:r>
              <a:rPr lang="ru-RU" sz="12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или </a:t>
            </a:r>
            <a:r>
              <a:rPr lang="ru-RU" sz="12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этюд для </a:t>
            </a:r>
            <a:r>
              <a:rPr lang="ru-RU" sz="12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развития вокальной техники – разных приемов вокального </a:t>
            </a:r>
            <a:r>
              <a:rPr lang="ru-RU" sz="12000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звукоизвлечения</a:t>
            </a:r>
            <a:r>
              <a:rPr lang="ru-RU" sz="12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– </a:t>
            </a:r>
            <a:r>
              <a:rPr lang="ru-RU" sz="12000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legato</a:t>
            </a:r>
            <a:r>
              <a:rPr lang="ru-RU" sz="12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, </a:t>
            </a:r>
            <a:r>
              <a:rPr lang="ru-RU" sz="12000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staccato</a:t>
            </a:r>
            <a:r>
              <a:rPr lang="ru-RU" sz="12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, </a:t>
            </a:r>
            <a:r>
              <a:rPr lang="ru-RU" sz="12000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nonlegato</a:t>
            </a:r>
            <a:r>
              <a:rPr lang="ru-RU" sz="12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, выработки красивой певучести и подвижности голоса.</a:t>
            </a:r>
          </a:p>
        </p:txBody>
      </p:sp>
      <p:sp>
        <p:nvSpPr>
          <p:cNvPr id="3" name="Rectangle 2"/>
          <p:cNvSpPr txBox="1">
            <a:spLocks noRot="1" noChangeArrowheads="1"/>
          </p:cNvSpPr>
          <p:nvPr/>
        </p:nvSpPr>
        <p:spPr>
          <a:xfrm>
            <a:off x="0" y="4725144"/>
            <a:ext cx="8784976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Arial" pitchFamily="34" charset="0"/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</a:t>
            </a:r>
            <a:r>
              <a:rPr lang="ru-RU" sz="3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Но, вокализ С.В. Рахманинова по жанру и значению намного шире этих понятий.</a:t>
            </a:r>
          </a:p>
          <a:p>
            <a:pPr algn="just">
              <a:buFont typeface="Arial" pitchFamily="34" charset="0"/>
              <a:buNone/>
            </a:pPr>
            <a:r>
              <a:rPr lang="ru-RU" sz="3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Поэтому он относится к числу концертных произведений.</a:t>
            </a:r>
            <a:endParaRPr lang="ru-RU" sz="30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6897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6731" y="1066199"/>
            <a:ext cx="8748464" cy="5791801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Все 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романсы ор. 34, в который входит и «Вокализ», были написаны в июне 1912 года. </a:t>
            </a:r>
            <a:endParaRPr lang="ru-RU" sz="26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Известно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, что 1 сентября того же года они были проданы издательству А. </a:t>
            </a:r>
            <a:r>
              <a:rPr lang="ru-RU" sz="2600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Гутхейля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и уже в следующем году вышли в свет.</a:t>
            </a:r>
          </a:p>
          <a:p>
            <a:pPr algn="just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Но 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для завершения работы над «Вокализом» композитору понадобилось </a:t>
            </a: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еще три 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года, если считать со времени первого наброска романса, сделанного весной 1912 года. </a:t>
            </a:r>
            <a:endParaRPr lang="ru-RU" sz="26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Чистовая 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рукопись (второй редакции произведения) датируется даже позже того времени, которое указал сам композитор - сентябрем 1915 года. </a:t>
            </a:r>
            <a:endParaRPr lang="ru-RU" sz="26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Разные 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редакции (авторские) представляют романс в нескольких тональностях – до-диез минор, ми-бемоль минор, ми-минор. </a:t>
            </a:r>
          </a:p>
          <a:p>
            <a:pPr algn="just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     </a:t>
            </a:r>
            <a:endParaRPr lang="ru-RU" sz="26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69047" y="130431"/>
            <a:ext cx="52677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История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создания произведения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42993"/>
            <a:ext cx="3514725" cy="1181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191184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3521711" y="404664"/>
            <a:ext cx="5278432" cy="432048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«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Весной 1915 года Рахманинов показал 1-ю редакцию «Вокализа» А. В. Неждановой. </a:t>
            </a:r>
            <a:endParaRPr lang="ru-RU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Тогда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же, прислушавшись к ее замечаниям, сделал несколько исправлений карандашом в вокальной партии, занося в партитуру также исполнительские штрихи и нюансы.                     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1" y="980728"/>
            <a:ext cx="3828273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877791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4145084" y="692696"/>
            <a:ext cx="4677281" cy="5616624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Композитору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потребовалось еще некоторое время, чтобы подготовить окончательный вариант нотного текста, который существенно отличается от первого: одно из отличий состоит в изменении тональности: </a:t>
            </a:r>
            <a:r>
              <a:rPr lang="ru-RU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es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moll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на </a:t>
            </a:r>
            <a:r>
              <a:rPr lang="ru-RU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cis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moll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72" y="962595"/>
            <a:ext cx="3943350" cy="5076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084084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395536" y="692696"/>
            <a:ext cx="8426829" cy="5832648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   «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Вокализ» опубликован под старым издательским грифом А. </a:t>
            </a:r>
            <a:r>
              <a:rPr lang="ru-RU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Гутхейля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(1915) с посвящением А. В. Неждановой, которая 25 января 1916 г. в присутствии автора исполнила его с оркестром С. А. </a:t>
            </a:r>
            <a:r>
              <a:rPr lang="ru-RU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Кусевицкого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. </a:t>
            </a:r>
            <a:endParaRPr lang="ru-RU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   Благодарный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композитор подарил певице первый вариант рукописи. </a:t>
            </a:r>
            <a:endParaRPr lang="ru-RU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   С </a:t>
            </a:r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тех пор в течение восьмидесяти лет автограф находился в библиотеке А. В. Неждановой (после ее смерти в 1950 г. – Мемориальном музее-квартире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).</a:t>
            </a:r>
            <a:endParaRPr lang="ru-RU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58417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34192" y="476672"/>
            <a:ext cx="8784976" cy="5157192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59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  <a:r>
              <a:rPr lang="ru-RU" sz="1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</a:t>
            </a:r>
            <a:r>
              <a:rPr lang="ru-RU" sz="1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«</a:t>
            </a:r>
            <a:r>
              <a:rPr lang="ru-RU" sz="12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 последние годы его жизни в Москве я была осчастливлена исключительным вниманием со стороны Сергея Васильевича: он написал для меня и посвятил мне чудесный «Вокализ». </a:t>
            </a:r>
            <a:endParaRPr lang="ru-RU" sz="128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r>
              <a:rPr lang="ru-RU" sz="12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1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Это </a:t>
            </a:r>
            <a:r>
              <a:rPr lang="ru-RU" sz="12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талантливое, прекрасное, произведение, написанное с большим художественным, вкусом, знанием, произвело сильное впечатление. </a:t>
            </a:r>
            <a:endParaRPr lang="ru-RU" sz="128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r>
              <a:rPr lang="ru-RU" sz="1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Когда </a:t>
            </a:r>
            <a:r>
              <a:rPr lang="ru-RU" sz="12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я высказала ему своё сожаление о том, что в этом произведении нет слов, он на это сказал: </a:t>
            </a:r>
          </a:p>
          <a:p>
            <a:pPr algn="just">
              <a:buNone/>
            </a:pPr>
            <a:r>
              <a:rPr lang="ru-RU" sz="12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        - Зачем слова, когда вы своим голосом и исполнением сможете выразить всё лучше и значительно больше, чем кто-нибудь словами</a:t>
            </a:r>
            <a:r>
              <a:rPr lang="ru-RU" sz="1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.» </a:t>
            </a:r>
          </a:p>
          <a:p>
            <a:pPr algn="r">
              <a:buNone/>
            </a:pPr>
            <a:endParaRPr lang="ru-RU" sz="128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r">
              <a:buNone/>
            </a:pPr>
            <a:r>
              <a:rPr lang="ru-RU" sz="1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Из воспоминаний А.В. Неждановой</a:t>
            </a:r>
            <a:endParaRPr lang="ru-RU" sz="12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9328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0" y="188640"/>
            <a:ext cx="8784976" cy="6597352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59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  <a:r>
              <a:rPr lang="ru-RU" sz="14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</a:t>
            </a:r>
            <a:r>
              <a:rPr lang="ru-RU" sz="12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9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Это было так убедительно, серьезно сказано, и я так этим была тронута, что мне оставалось только выразить ему от всей души свою глубокую благодарность за такое лестное мнение и исключительное отношение ко мне.  </a:t>
            </a:r>
            <a:endParaRPr lang="ru-RU" sz="96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r>
              <a:rPr lang="ru-RU" sz="9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9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"</a:t>
            </a:r>
            <a:r>
              <a:rPr lang="ru-RU" sz="9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Вокализ" свой до напечатания он приносил ко мне и играл его много раз. Мы вместе с ним, для более удобного исполнения, обдумывали нюансы, ставили в середине фразы </a:t>
            </a:r>
            <a:r>
              <a:rPr lang="ru-RU" sz="9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дыхание.</a:t>
            </a:r>
          </a:p>
          <a:p>
            <a:pPr algn="just">
              <a:buNone/>
            </a:pPr>
            <a:r>
              <a:rPr lang="ru-RU" sz="9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9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Репетируя </a:t>
            </a:r>
            <a:r>
              <a:rPr lang="ru-RU" sz="9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со мной, он несколько раз тут же менял некоторые места, находя каждый раз какую-нибудь другую гармонию, новую модуляцию и нюансы. </a:t>
            </a:r>
            <a:endParaRPr lang="ru-RU" sz="96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r>
              <a:rPr lang="ru-RU" sz="9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9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Затем</a:t>
            </a:r>
            <a:r>
              <a:rPr lang="ru-RU" sz="9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, после того, как «Вокализ» был оркестрован, я в первый раз спела его с оркестром под управлением дирижера С. А. </a:t>
            </a:r>
            <a:r>
              <a:rPr lang="ru-RU" sz="9600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Кусевицкого</a:t>
            </a:r>
            <a:r>
              <a:rPr lang="ru-RU" sz="9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в Большом зале Благородного собрания. </a:t>
            </a:r>
            <a:endParaRPr lang="ru-RU" sz="96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r>
              <a:rPr lang="ru-RU" sz="9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9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Успех </a:t>
            </a:r>
            <a:r>
              <a:rPr lang="ru-RU" sz="9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Рахманинова как великого композитора был колоссальный.</a:t>
            </a:r>
          </a:p>
          <a:p>
            <a:pPr algn="just">
              <a:buNone/>
            </a:pPr>
            <a:r>
              <a:rPr lang="ru-RU" sz="9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 Я </a:t>
            </a:r>
            <a:r>
              <a:rPr lang="ru-RU" sz="9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бесконечно радовалась тому, что часть заслуженного успеха принадлежала также и мне как исполнительнице. Рукопись «Вокализа», которую он мне подарил до концерта, с тех пор хранится у меня как драгоценное воспоминание о гениальном композиторе».  </a:t>
            </a:r>
            <a:endParaRPr lang="ru-RU" sz="96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r">
              <a:buNone/>
            </a:pPr>
            <a:r>
              <a:rPr lang="ru-RU" sz="9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Из воспоминаний А.В. Неждановой</a:t>
            </a:r>
            <a:endParaRPr lang="ru-RU" sz="96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5136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3164564" y="116632"/>
            <a:ext cx="5871932" cy="6741368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59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          </a:t>
            </a:r>
            <a:r>
              <a:rPr lang="ru-RU" sz="8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«</a:t>
            </a:r>
            <a:r>
              <a:rPr lang="ru-RU" sz="8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Как-то раз мы с Пятигорским приехали, не условившись заранее, к Рахманинову домой - как всегда, около четырех часов дня. Пятигорский был с виолончелью, я - со скрипкой. Дверь нам открыла прислуга: «Тихо, тихо - хозяин спит...» (Днем, после русского обеда, Рахманинов обыкновенно отдыхал. Дом в это время замирал.) На цыпочках мы с Пятигорским вошли в гостиную. На пюпитре увидели ноты рахманиновского «Вокализа», который мы оба знали очень хорошо. Не сговариваясь, мы оба вынули инструменты из футляров и стоя начали играть «Вокализ» - тихо-тихо, в унисон, с разницей в октаву.</a:t>
            </a:r>
          </a:p>
          <a:p>
            <a:pPr algn="just">
              <a:buNone/>
            </a:pPr>
            <a:r>
              <a:rPr lang="ru-RU" sz="8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Вдруг </a:t>
            </a:r>
            <a:r>
              <a:rPr lang="ru-RU" sz="8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к нам вышел Рахманинов. Заспанный, он был похож на арестанта со своей короткой стрижкой и в полосатой пижаме с поднятым воротником. Без слов он подошел к роялю и, тоже стоя, подыграл нам аккомпанемент - но как! Когда мы все доиграли «Вокализ» до конца, Рахманинов все так же безмолвно ушел из комнаты - со слезами на глазах</a:t>
            </a:r>
            <a:r>
              <a:rPr lang="ru-RU" sz="8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...».</a:t>
            </a:r>
          </a:p>
          <a:p>
            <a:pPr algn="r">
              <a:buNone/>
            </a:pPr>
            <a:r>
              <a:rPr lang="ru-RU" sz="8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Из воспоминаний Н. </a:t>
            </a:r>
            <a:r>
              <a:rPr lang="ru-RU" sz="8800" b="1" dirty="0" err="1" smtClean="0">
                <a:solidFill>
                  <a:srgbClr val="002060"/>
                </a:solidFill>
                <a:latin typeface="Monotype Corsiva" panose="03010101010201010101" pitchFamily="66" charset="0"/>
              </a:rPr>
              <a:t>Мильштейна</a:t>
            </a:r>
            <a:endParaRPr lang="ru-RU" sz="8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89" y="-99392"/>
            <a:ext cx="3136875" cy="4032448"/>
          </a:xfrm>
          <a:prstGeom prst="rect">
            <a:avLst/>
          </a:prstGeom>
        </p:spPr>
      </p:pic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179512" y="3968175"/>
            <a:ext cx="2600095" cy="288982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   </a:t>
            </a:r>
            <a:r>
              <a:rPr lang="ru-RU" sz="22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Великий скрипач                         XX века                                    Натан </a:t>
            </a:r>
            <a:r>
              <a:rPr lang="ru-RU" sz="2200" b="1" dirty="0" err="1" smtClean="0">
                <a:solidFill>
                  <a:srgbClr val="C00000"/>
                </a:solidFill>
                <a:latin typeface="Monotype Corsiva" panose="03010101010201010101" pitchFamily="66" charset="0"/>
              </a:rPr>
              <a:t>Мильштейн</a:t>
            </a:r>
            <a:r>
              <a:rPr lang="ru-RU" sz="22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,                 лично знавший и               много общавшийся                 с композитором Сергеем Рахманиновым</a:t>
            </a:r>
            <a:endParaRPr lang="ru-RU" sz="2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1863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uiExpand="1" build="p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3636932" y="1196752"/>
            <a:ext cx="5255548" cy="5472608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sz="59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  </a:t>
            </a:r>
            <a:r>
              <a:rPr lang="ru-RU" sz="59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«…</a:t>
            </a:r>
            <a:r>
              <a:rPr lang="ru-RU" sz="59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он пел Россию от земли до неба,</a:t>
            </a:r>
            <a:br>
              <a:rPr lang="ru-RU" sz="5900" b="1" dirty="0">
                <a:solidFill>
                  <a:srgbClr val="002060"/>
                </a:solidFill>
                <a:latin typeface="Monotype Corsiva" panose="03010101010201010101" pitchFamily="66" charset="0"/>
              </a:rPr>
            </a:br>
            <a:r>
              <a:rPr lang="ru-RU" sz="59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он пел Россию трепетом всех </a:t>
            </a:r>
            <a:r>
              <a:rPr lang="ru-RU" sz="59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пальцев: её </a:t>
            </a:r>
            <a:r>
              <a:rPr lang="ru-RU" sz="59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дожди, крыльцо под белым </a:t>
            </a:r>
            <a:r>
              <a:rPr lang="ru-RU" sz="59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снегом, и </a:t>
            </a:r>
            <a:r>
              <a:rPr lang="ru-RU" sz="59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осень рыжую с кочующим багрянцем</a:t>
            </a:r>
            <a:r>
              <a:rPr lang="ru-RU" sz="59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…»</a:t>
            </a:r>
          </a:p>
          <a:p>
            <a:pPr algn="r">
              <a:buNone/>
            </a:pPr>
            <a:r>
              <a:rPr lang="ru-RU" sz="59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                             </a:t>
            </a:r>
            <a:r>
              <a:rPr lang="ru-RU" sz="51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М. Румянцева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836712"/>
            <a:ext cx="3816424" cy="4756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35621" y="0"/>
            <a:ext cx="8784976" cy="666936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  <a:r>
              <a:rPr lang="ru-RU" sz="2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Вокализ примыкает </a:t>
            </a: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к романсам композитора, в истоках своих связанным с русской </a:t>
            </a:r>
            <a:r>
              <a:rPr lang="ru-RU" sz="2400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песенностью</a:t>
            </a: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. Элементы народного песенного стиля органично вливаются здесь в мелодику, отмеченную яркой индивидуальностью.</a:t>
            </a:r>
          </a:p>
          <a:p>
            <a:pPr algn="just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О </a:t>
            </a: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связи "Вокализа" с русской протяжной песней говорит широта мелодии, неторопливый и, как кажется, "бесконечный" характер ее развития. Плавности и текучести движения способствует отсутствие строгой повторности и симметрии в строении и последовательности фраз, предложений, периодов ("Вокализ" написан в простой двухчастной форме). Музыка столь выразительна, столь содержательна, что композитор счел возможным отказаться от поэтического текста. "Вокализ" хочется назвать русской "песней без слов".</a:t>
            </a:r>
          </a:p>
          <a:p>
            <a:pPr algn="just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На </a:t>
            </a: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фоне размеренных и спокойных аккордов рояля у сопрано льется задумчивая, немного грустная мелодия-песня.</a:t>
            </a:r>
          </a:p>
          <a:p>
            <a:pPr algn="just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Плавно</a:t>
            </a:r>
            <a:r>
              <a:rPr lang="ru-RU" sz="2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, мягкими извивами она движется вниз от III ступени к V, затем круто поднимается вверх на октаву и плавным нисходящим оборотом соскальзывает к основному тону лада</a:t>
            </a:r>
            <a:r>
              <a:rPr lang="ru-RU" sz="2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.</a:t>
            </a:r>
            <a:endParaRPr lang="ru-RU" sz="2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70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911" y="116632"/>
            <a:ext cx="8784976" cy="6597352"/>
          </a:xfrm>
        </p:spPr>
        <p:txBody>
          <a:bodyPr>
            <a:noAutofit/>
          </a:bodyPr>
          <a:lstStyle/>
          <a:p>
            <a:pPr lvl="0" algn="just">
              <a:buNone/>
            </a:pP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Музыкальная ткань пьесы насыщена "поющими" мелодическими голосами, интонационно родственными основной теме. Во втором предложении к вокальной мелодии присоединяются еще два голоса фортепиано, изложенные в виде дуэта-диалога. В третьем предложении мелодическое движение в аккомпанементе удваивается в октаву. В последнем предложении вокальная мелодия образует свободный подголосок ("втору") к теме, звучащей у фортепиано.</a:t>
            </a:r>
          </a:p>
          <a:p>
            <a:pPr lvl="0" algn="just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Глубоко 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русский характер музыки "Вокализа" подчеркнут и гармоническими средствами: диатоникой (см. натуральный минор в основе мелодии в первом предложении, </a:t>
            </a:r>
            <a:r>
              <a:rPr lang="ru-RU" sz="2600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последование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септаккорда натуральной VII ступени и тоники в тактах 5-6), плагальными оборотами (например, такты 2-3 в начале третьего предложения), частыми параллелизмами в голосоведении (в частности, см. </a:t>
            </a:r>
            <a:r>
              <a:rPr lang="ru-RU" sz="2600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последование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параллельных трезвучий в такте 3 от конца романса</a:t>
            </a: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).  </a:t>
            </a:r>
            <a:endParaRPr lang="ru-RU" sz="26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5845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35621" y="0"/>
            <a:ext cx="8784976" cy="666936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  <a:endParaRPr lang="ru-RU" sz="2600" b="1" u="sng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Фортепианная 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партия «Вокализа» насыщена полифонией, что способствует выразительности вокальной мелодии. Сама же вокальная мелодия (потому и «вокализ»), плавно и бесконечно развивающаяся, состоит в действительности из отдельных </a:t>
            </a:r>
            <a:r>
              <a:rPr lang="ru-RU" sz="2600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попевок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. Однако эти </a:t>
            </a:r>
            <a:r>
              <a:rPr lang="ru-RU" sz="2600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попевки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, вызывающие в ассоциациях музыку Баха и одновременно русское народное пение (если такое возможно), тем не менее, соединены с друг другом таким образом, что создают впечатление плавного и бесконечного развития. </a:t>
            </a:r>
            <a:endParaRPr lang="ru-RU" sz="26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В 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этой струящейся подобно реке мелодии ощущается такое необоримое чувство печали, что заставляет думать не о человеческом голосе, а о самой душе человека, тоскующей по небесам «в этой земной глуши». Глубина и насыщенность чувством рахманиновского вокализа абсолютно неисчерпаемы и рассудком непостижимы. Воспринимать вокализ можно только сердцем. </a:t>
            </a:r>
          </a:p>
          <a:p>
            <a:pPr algn="just">
              <a:buNone/>
            </a:pPr>
            <a:endParaRPr lang="ru-RU" sz="26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7593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24313" y="1052736"/>
            <a:ext cx="9073008" cy="497727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Мелодия построена 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на </a:t>
            </a:r>
            <a:r>
              <a:rPr lang="ru-RU" sz="2600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вариантно-попевочном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принципе. Благодаря «</a:t>
            </a:r>
            <a:r>
              <a:rPr lang="ru-RU" sz="2600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цепляемости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» </a:t>
            </a:r>
            <a:r>
              <a:rPr lang="ru-RU" sz="2600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попевок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возникает впечатление непрерывной, безостановочной текучести: при этом свобода и непринужденность мелодического развертывания соединяются с чертами строгой классичности, выраженной и в ровном, размеренном ритме аккордового сопровождения и в некоторой </a:t>
            </a:r>
            <a:r>
              <a:rPr lang="ru-RU" sz="2600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инструментальности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самой мелодии </a:t>
            </a: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Насыщенность 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фортепианной партии элементами полифонии способствует более яркой и сочной выразительности основного мелодического голоса.</a:t>
            </a:r>
          </a:p>
        </p:txBody>
      </p:sp>
    </p:spTree>
    <p:extLst>
      <p:ext uri="{BB962C8B-B14F-4D97-AF65-F5344CB8AC3E}">
        <p14:creationId xmlns:p14="http://schemas.microsoft.com/office/powerpoint/2010/main" val="4281707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35621" y="0"/>
            <a:ext cx="8784976" cy="685800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  <a:endParaRPr lang="ru-RU" sz="2800" b="1" u="sng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  Мелодия </a:t>
            </a:r>
            <a:r>
              <a:rPr lang="ru-RU" sz="2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как бы вырастает из небольшой интонации и начинает свое развитие, постоянно изменяясь, варьируясь, обретая новые краски и оттенки чувств и переживаний</a:t>
            </a:r>
            <a:r>
              <a:rPr lang="ru-RU" sz="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.</a:t>
            </a:r>
          </a:p>
          <a:p>
            <a:pPr algn="just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 Слушая «Вокализ» представляешь красоту русской природы, богатство лесов, широту полей, глубину и чистоту рек, русские просторы.</a:t>
            </a:r>
            <a:endParaRPr lang="ru-RU" sz="2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 Хочется еще раз вернуться к словам Сергея Рахманинова, которые он сказал великой русской певице Антонине Васильевне Неждановой, когда певица сожалела о том, что </a:t>
            </a:r>
            <a:r>
              <a:rPr lang="ru-RU" sz="2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 этом произведении нет </a:t>
            </a:r>
            <a:r>
              <a:rPr lang="ru-RU" sz="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слов: </a:t>
            </a:r>
            <a:r>
              <a:rPr lang="ru-RU" sz="2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"Зачем же слова, когда вы своим голосом и исполнением сможете выразить все лучше и значительно больше, чем кто-нибудь словами</a:t>
            </a:r>
            <a:r>
              <a:rPr lang="ru-RU" sz="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".</a:t>
            </a:r>
          </a:p>
          <a:p>
            <a:pPr algn="just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 И оно так…</a:t>
            </a:r>
            <a:endParaRPr lang="ru-RU" sz="2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9713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125760" y="773879"/>
            <a:ext cx="8622704" cy="5607449"/>
          </a:xfrm>
        </p:spPr>
        <p:txBody>
          <a:bodyPr>
            <a:normAutofit/>
          </a:bodyPr>
          <a:lstStyle/>
          <a:p>
            <a:pPr lvl="0" algn="just">
              <a:lnSpc>
                <a:spcPct val="120000"/>
              </a:lnSpc>
              <a:buNone/>
            </a:pPr>
            <a:r>
              <a:rPr lang="ru-RU" sz="33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Рахманинов </a:t>
            </a:r>
            <a:r>
              <a:rPr lang="ru-RU" sz="33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был глубоко русский человек, он любил русскую землю, деревню, крестьян, любил хозяйничать на земле. </a:t>
            </a:r>
            <a:endParaRPr lang="ru-RU" sz="33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lvl="0" algn="just">
              <a:lnSpc>
                <a:spcPct val="120000"/>
              </a:lnSpc>
              <a:buNone/>
            </a:pPr>
            <a:r>
              <a:rPr lang="ru-RU" sz="33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33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Ему </a:t>
            </a:r>
            <a:r>
              <a:rPr lang="ru-RU" sz="33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пришлось умереть на чужбине. </a:t>
            </a:r>
            <a:endParaRPr lang="ru-RU" sz="33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lvl="0" algn="just">
              <a:lnSpc>
                <a:spcPct val="120000"/>
              </a:lnSpc>
              <a:buNone/>
            </a:pPr>
            <a:r>
              <a:rPr lang="ru-RU" sz="33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33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И хочется</a:t>
            </a:r>
            <a:r>
              <a:rPr lang="ru-RU" sz="33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, чтобы дух его музыки, уроки мастерства, светлый, милый образ его как музыканта, его огромная требовательность к себе были восприняты </a:t>
            </a:r>
            <a:r>
              <a:rPr lang="ru-RU" sz="33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нашим молодым поколением.</a:t>
            </a:r>
            <a:endParaRPr lang="ru-RU" sz="33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6230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122830" y="3263995"/>
            <a:ext cx="8679419" cy="360040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35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Прослушав все три предложенных варианта, </a:t>
            </a:r>
            <a:r>
              <a:rPr lang="ru-RU" sz="35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трудно выбрать одно из </a:t>
            </a:r>
            <a:r>
              <a:rPr lang="ru-RU" sz="35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них, </a:t>
            </a:r>
            <a:r>
              <a:rPr lang="ru-RU" sz="35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все они великолепны</a:t>
            </a:r>
            <a:r>
              <a:rPr lang="ru-RU" sz="35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, гениальны, </a:t>
            </a:r>
            <a:r>
              <a:rPr lang="ru-RU" sz="35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потому что за основу взята гениальная музыка. </a:t>
            </a:r>
            <a:endParaRPr lang="ru-RU" sz="35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ru-RU" sz="35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35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Мне </a:t>
            </a:r>
            <a:r>
              <a:rPr lang="ru-RU" sz="35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думается, что разное поколение выберет для себя свой вариант исполнения.</a:t>
            </a:r>
          </a:p>
          <a:p>
            <a:pPr algn="just">
              <a:lnSpc>
                <a:spcPct val="120000"/>
              </a:lnSpc>
              <a:buNone/>
            </a:pPr>
            <a:endParaRPr lang="ru-RU" sz="43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Rectangle 2"/>
          <p:cNvSpPr txBox="1">
            <a:spLocks noRot="1" noChangeArrowheads="1"/>
          </p:cNvSpPr>
          <p:nvPr/>
        </p:nvSpPr>
        <p:spPr>
          <a:xfrm>
            <a:off x="-13130" y="188640"/>
            <a:ext cx="8815379" cy="25794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Arial" pitchFamily="34" charset="0"/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  <a:r>
              <a:rPr lang="ru-RU" sz="3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«Вокализ» отличаются такой большой глубиной чувств, а также проникновенностью, вдумчивостью и красотой мелодии каждой музыкальной фразы, что, слушая, всегда испытываешь необычайно сильный душевный трепет.</a:t>
            </a:r>
          </a:p>
        </p:txBody>
      </p:sp>
    </p:spTree>
    <p:extLst>
      <p:ext uri="{BB962C8B-B14F-4D97-AF65-F5344CB8AC3E}">
        <p14:creationId xmlns:p14="http://schemas.microsoft.com/office/powerpoint/2010/main" val="11754710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68009" y="116632"/>
            <a:ext cx="9073008" cy="6741368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Я 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просто уверена в том, что «Вокализ» Рахманинова не потерял своей художественной значимости и по сей день. Он настолько многогранен, полон эмоциональных переживаний. В любом исполнении слышно столько переживаний, столько тоски, любви. Прошло уже более 100 лет со дня написания музыкального шедевра, а музыка прекрасна, понятна современному слушателю.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Мне 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думается, что, слушая «Вокализ», каждому есть что вспомнить, </a:t>
            </a: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представить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. </a:t>
            </a:r>
            <a:endParaRPr lang="ru-RU" sz="26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Страстный тембр виолончели, саксофона как будто говорит человеческим голосом.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И каждый говорит о своем.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На то и она – песня без слов….</a:t>
            </a:r>
          </a:p>
          <a:p>
            <a:pPr algn="just">
              <a:lnSpc>
                <a:spcPct val="120000"/>
              </a:lnSpc>
              <a:buNone/>
            </a:pPr>
            <a:endParaRPr lang="ru-RU" sz="2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lnSpc>
                <a:spcPct val="120000"/>
              </a:lnSpc>
              <a:buNone/>
            </a:pPr>
            <a:endParaRPr lang="ru-RU" sz="2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3734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0" y="692696"/>
            <a:ext cx="8784976" cy="4941168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sz="59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  <a:endParaRPr lang="ru-RU" sz="4300" b="1" u="sng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r>
              <a:rPr lang="ru-RU" sz="43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</a:t>
            </a:r>
            <a:r>
              <a:rPr lang="ru-RU" sz="57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Музыка Сергея Васильевича Рахманинова </a:t>
            </a:r>
            <a:r>
              <a:rPr lang="ru-RU" sz="57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57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и сюжет видеоклипа с Игорем Бутманом полностью совпадают. Дополняют друг друга.   </a:t>
            </a:r>
          </a:p>
          <a:p>
            <a:pPr algn="just">
              <a:buNone/>
            </a:pPr>
            <a:r>
              <a:rPr lang="ru-RU" sz="57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57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Звучит напевность</a:t>
            </a:r>
            <a:r>
              <a:rPr lang="ru-RU" sz="57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, романтичность, лирика, </a:t>
            </a:r>
            <a:r>
              <a:rPr lang="ru-RU" sz="57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иногда </a:t>
            </a:r>
            <a:r>
              <a:rPr lang="ru-RU" sz="57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печаль, грусть, мечтательность…</a:t>
            </a:r>
          </a:p>
          <a:p>
            <a:pPr algn="just">
              <a:buNone/>
            </a:pPr>
            <a:endParaRPr lang="ru-RU" sz="43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0446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395536" y="-1606"/>
            <a:ext cx="8280920" cy="8008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3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Жизнь </a:t>
            </a:r>
            <a:r>
              <a:rPr lang="ru-RU" sz="43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его музыки продолжается!</a:t>
            </a:r>
            <a:endParaRPr lang="ru-RU" sz="12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30629" t="24507" r="29523" b="23220"/>
          <a:stretch/>
        </p:blipFill>
        <p:spPr>
          <a:xfrm>
            <a:off x="1542288" y="623671"/>
            <a:ext cx="5838024" cy="4305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1976" y="4705103"/>
            <a:ext cx="8856984" cy="2152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20000"/>
              </a:lnSpc>
              <a:spcBef>
                <a:spcPct val="20000"/>
              </a:spcBef>
            </a:pP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Я 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считаю, что данное произведение до сих пор актуально. </a:t>
            </a:r>
            <a:endParaRPr lang="ru-RU" sz="26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marL="342900" lvl="0" indent="-342900" algn="just">
              <a:lnSpc>
                <a:spcPct val="120000"/>
              </a:lnSpc>
              <a:spcBef>
                <a:spcPct val="20000"/>
              </a:spcBef>
            </a:pP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В 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любом исполнении!!!</a:t>
            </a:r>
          </a:p>
          <a:p>
            <a:pPr marL="342900" lvl="0" indent="-342900" algn="just">
              <a:lnSpc>
                <a:spcPct val="120000"/>
              </a:lnSpc>
              <a:spcBef>
                <a:spcPct val="20000"/>
              </a:spcBef>
            </a:pP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«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Браво..!». На мой взгляд, это высшим комплимент </a:t>
            </a:r>
            <a:r>
              <a:rPr lang="ru-RU" sz="2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композитору, исполнителям</a:t>
            </a:r>
            <a:r>
              <a:rPr lang="ru-RU" sz="2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485484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3403154" y="251930"/>
            <a:ext cx="5489326" cy="6273414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59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  <a:endParaRPr lang="ru-RU" sz="4300" b="1" u="sng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ru-RU" sz="43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</a:t>
            </a:r>
            <a:r>
              <a:rPr lang="ru-RU" sz="11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Однажды</a:t>
            </a:r>
            <a:r>
              <a:rPr lang="ru-RU" sz="11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, знаменитый певец </a:t>
            </a:r>
            <a:r>
              <a:rPr lang="ru-RU" sz="11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Федор Шаляпин </a:t>
            </a:r>
            <a:r>
              <a:rPr lang="ru-RU" sz="11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спросил у </a:t>
            </a:r>
            <a:r>
              <a:rPr lang="ru-RU" sz="11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Сергея Рахманинова</a:t>
            </a:r>
            <a:r>
              <a:rPr lang="ru-RU" sz="11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: “Растолкуй мне, простому </a:t>
            </a:r>
            <a:r>
              <a:rPr lang="ru-RU" sz="11200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рассейскому</a:t>
            </a:r>
            <a:r>
              <a:rPr lang="ru-RU" sz="11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артисту, что такое замечательное в музыке твоей заключается, отчего на жизнь другими глазами смотреть начинаешь? Любить жажда одолевает, страдать, петь от радости. Описываешь ты в ней события своей жизни или жизнь человеческую вообще? И почему душевную скорбь такой щемяще сладкой делаешь?”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764704"/>
            <a:ext cx="3563349" cy="5664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199475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. Рахманинов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4573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4499992" y="251930"/>
            <a:ext cx="4392488" cy="6273414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59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  <a:endParaRPr lang="ru-RU" sz="4300" b="1" u="sng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ru-RU" sz="43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</a:t>
            </a:r>
            <a:r>
              <a:rPr lang="ru-RU" sz="11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К</a:t>
            </a:r>
            <a:r>
              <a:rPr lang="ru-RU" sz="11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омпозитор ответил:</a:t>
            </a:r>
          </a:p>
          <a:p>
            <a:pPr algn="just">
              <a:lnSpc>
                <a:spcPct val="120000"/>
              </a:lnSpc>
              <a:buNone/>
            </a:pPr>
            <a:endParaRPr lang="ru-RU" sz="112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ru-RU" sz="11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“Так ты спрашиваешь, </a:t>
            </a:r>
            <a:endParaRPr lang="ru-RU" sz="112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ru-RU" sz="11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что такое </a:t>
            </a:r>
            <a:r>
              <a:rPr lang="ru-RU" sz="11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музыка моя?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11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Это тихая лунная ночь;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11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Это шелест листьев;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11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Это отдаленный </a:t>
            </a:r>
            <a:endParaRPr lang="ru-RU" sz="112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ru-RU" sz="11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вечерний </a:t>
            </a:r>
            <a:r>
              <a:rPr lang="ru-RU" sz="11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звон;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11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Это то, что родится </a:t>
            </a:r>
            <a:endParaRPr lang="ru-RU" sz="112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ru-RU" sz="11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от </a:t>
            </a:r>
            <a:r>
              <a:rPr lang="ru-RU" sz="11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сердца и идет к сердцу;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11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Это любовь!”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0032" r="16732"/>
          <a:stretch/>
        </p:blipFill>
        <p:spPr>
          <a:xfrm>
            <a:off x="38229" y="980728"/>
            <a:ext cx="4464496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071376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4499992" y="15362"/>
            <a:ext cx="4392488" cy="6273414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59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  <a:endParaRPr lang="ru-RU" sz="4300" b="1" u="sng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ru-RU" sz="43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                          </a:t>
            </a:r>
            <a:r>
              <a:rPr lang="ru-RU" sz="1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“…</a:t>
            </a:r>
            <a:r>
              <a:rPr lang="ru-RU" sz="12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Я пытаюсь заставить музыку передавать просто и прямо то, что я чувствую во время сочинения. </a:t>
            </a:r>
            <a:endParaRPr lang="ru-RU" sz="128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ru-RU" sz="12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1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Если </a:t>
            </a:r>
            <a:r>
              <a:rPr lang="ru-RU" sz="12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 моем сердце находится любовь, или горечь, или религия, - эти чувства становятся частью моей музыки</a:t>
            </a:r>
            <a:r>
              <a:rPr lang="ru-RU" sz="1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”.</a:t>
            </a:r>
          </a:p>
          <a:p>
            <a:pPr algn="r">
              <a:lnSpc>
                <a:spcPct val="120000"/>
              </a:lnSpc>
              <a:buNone/>
            </a:pPr>
            <a:r>
              <a:rPr lang="ru-RU" sz="1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С.В. Рахманинов </a:t>
            </a:r>
            <a:endParaRPr lang="ru-RU" sz="12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219996"/>
            <a:ext cx="4680520" cy="4337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921367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42972"/>
            <a:ext cx="66967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3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Прощание с Родиной…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52818" y="5596116"/>
            <a:ext cx="669674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Больше в Россию он                                    уже никогда не вернется…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072" y="630132"/>
            <a:ext cx="3631513" cy="4965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38826" y="2492896"/>
            <a:ext cx="508124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 декабре 1917 года </a:t>
            </a:r>
            <a:endParaRPr lang="ru-RU" sz="32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lvl="0"/>
            <a:r>
              <a:rPr lang="ru-RU" sz="3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Сергей </a:t>
            </a:r>
            <a:r>
              <a:rPr lang="ru-RU" sz="3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Васильевич Рахманинов выехал на гастроли </a:t>
            </a:r>
            <a:r>
              <a:rPr lang="ru-RU" sz="32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                 в </a:t>
            </a:r>
            <a:r>
              <a:rPr lang="ru-RU" sz="32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Швецию…</a:t>
            </a:r>
          </a:p>
        </p:txBody>
      </p:sp>
    </p:spTree>
    <p:extLst>
      <p:ext uri="{BB962C8B-B14F-4D97-AF65-F5344CB8AC3E}">
        <p14:creationId xmlns:p14="http://schemas.microsoft.com/office/powerpoint/2010/main" val="59609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-108520" y="0"/>
            <a:ext cx="9108379" cy="2492896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59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 </a:t>
            </a:r>
            <a:r>
              <a:rPr lang="ru-RU" sz="59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       </a:t>
            </a:r>
            <a:r>
              <a:rPr lang="ru-RU" sz="1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Есть в творчестве гениального (по-другому не назовешь) композитора </a:t>
            </a:r>
            <a:r>
              <a:rPr lang="en-US" sz="1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XX </a:t>
            </a:r>
            <a:r>
              <a:rPr lang="ru-RU" sz="1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столетия Сергея Васильевича Рахманинова произведение, к которому хочется подобрать слово «божественное».</a:t>
            </a:r>
          </a:p>
          <a:p>
            <a:pPr algn="just">
              <a:buNone/>
            </a:pPr>
            <a:r>
              <a:rPr lang="ru-RU" sz="1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Это произведение называется </a:t>
            </a:r>
            <a:r>
              <a:rPr lang="ru-RU" sz="12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«Вокализ» op.34 №14</a:t>
            </a:r>
            <a:r>
              <a:rPr lang="ru-RU" sz="1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.</a:t>
            </a:r>
            <a:endParaRPr lang="ru-RU" sz="12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36055">
            <a:off x="370433" y="2666180"/>
            <a:ext cx="2833242" cy="3809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7049" y="3140968"/>
            <a:ext cx="5553768" cy="2677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970460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80334" y="692696"/>
            <a:ext cx="8784976" cy="3789040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sz="59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 </a:t>
            </a:r>
            <a:r>
              <a:rPr lang="ru-RU" sz="3800" b="1" u="sng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Вокали́з</a:t>
            </a:r>
            <a:r>
              <a:rPr lang="ru-RU" sz="3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(от фр. </a:t>
            </a:r>
            <a:r>
              <a:rPr lang="ru-RU" sz="3800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vocalise</a:t>
            </a:r>
            <a:r>
              <a:rPr lang="ru-RU" sz="3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от лат. </a:t>
            </a:r>
            <a:r>
              <a:rPr lang="ru-RU" sz="3800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vocalis</a:t>
            </a:r>
            <a:r>
              <a:rPr lang="ru-RU" sz="3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— звучный, гласный — от </a:t>
            </a:r>
            <a:r>
              <a:rPr lang="ru-RU" sz="3800" b="1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vox</a:t>
            </a:r>
            <a:r>
              <a:rPr lang="ru-RU" sz="3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— </a:t>
            </a:r>
            <a:r>
              <a:rPr lang="ru-RU" sz="3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голос):</a:t>
            </a:r>
          </a:p>
          <a:p>
            <a:pPr algn="just"/>
            <a:r>
              <a:rPr lang="ru-RU" sz="3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пение </a:t>
            </a:r>
            <a:r>
              <a:rPr lang="ru-RU" sz="3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без </a:t>
            </a:r>
            <a:r>
              <a:rPr lang="ru-RU" sz="3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слов;</a:t>
            </a:r>
          </a:p>
          <a:p>
            <a:pPr algn="just"/>
            <a:r>
              <a:rPr lang="ru-RU" sz="3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также </a:t>
            </a:r>
            <a:r>
              <a:rPr lang="ru-RU" sz="3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пьеса для голоса без слов, из одних гласных звуков или слогов. </a:t>
            </a:r>
            <a:endParaRPr lang="ru-RU" sz="38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r>
              <a:rPr lang="ru-RU" sz="3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3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Используется </a:t>
            </a:r>
            <a:r>
              <a:rPr lang="ru-RU" sz="38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 том числе для развития голоса: в отношении его количественных характеристик и голосовой техники. </a:t>
            </a:r>
            <a:endParaRPr lang="ru-RU" sz="38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endParaRPr lang="ru-RU" sz="4300" b="1" u="sng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just">
              <a:buNone/>
            </a:pPr>
            <a:endParaRPr lang="ru-RU" sz="43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95737" y="4869160"/>
            <a:ext cx="66248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</a:pPr>
            <a:r>
              <a:rPr lang="ru-RU" sz="24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Источник 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</a:rPr>
              <a:t>(печатная версия): Словарь русского языка: В 4-х т. / РАН, Ин-т </a:t>
            </a:r>
            <a:r>
              <a:rPr lang="ru-RU" sz="24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лингвистич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</a:rPr>
              <a:t>. исследований; Под ред. А. П. Евгеньевой. — 4-е изд., стер. — М.: Рус. яз.; </a:t>
            </a:r>
            <a:r>
              <a:rPr lang="ru-RU" sz="24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Полиграфресурсы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</a:rPr>
              <a:t>, 1999.</a:t>
            </a:r>
          </a:p>
        </p:txBody>
      </p:sp>
    </p:spTree>
    <p:extLst>
      <p:ext uri="{BB962C8B-B14F-4D97-AF65-F5344CB8AC3E}">
        <p14:creationId xmlns:p14="http://schemas.microsoft.com/office/powerpoint/2010/main" val="16960746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20688"/>
            <a:ext cx="864096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                </a:t>
            </a:r>
            <a:r>
              <a:rPr lang="ru-RU" sz="32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Вокализ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– это вокальная миниатюра для голоса с фортепианным аккомпанементом. </a:t>
            </a: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algn="just"/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              Вокализ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можно отнести и к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песне,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 к романсу. </a:t>
            </a: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algn="just"/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              В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оригинальной публикации указывается, что песня может исполняться как сопрано, так и тенором, чаще выбирается именно сопрано (теноры исполняют на октаву ниже). </a:t>
            </a: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algn="just"/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             Вокализ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, как обычно, не содержит слов, он поется на одном гласном звуке, который выбирает сам исполнитель.</a:t>
            </a:r>
          </a:p>
        </p:txBody>
      </p:sp>
    </p:spTree>
    <p:extLst>
      <p:ext uri="{BB962C8B-B14F-4D97-AF65-F5344CB8AC3E}">
        <p14:creationId xmlns:p14="http://schemas.microsoft.com/office/powerpoint/2010/main" val="7542643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2336</Words>
  <Application>Microsoft Office PowerPoint</Application>
  <PresentationFormat>Экран (4:3)</PresentationFormat>
  <Paragraphs>127</Paragraphs>
  <Slides>30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Arial</vt:lpstr>
      <vt:lpstr>Calibri</vt:lpstr>
      <vt:lpstr>Monotype Corsiva</vt:lpstr>
      <vt:lpstr>Тема Office</vt:lpstr>
      <vt:lpstr> Сергей Васильевич Рахманинов.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RePack by Diakov</cp:lastModifiedBy>
  <cp:revision>83</cp:revision>
  <dcterms:created xsi:type="dcterms:W3CDTF">2016-04-09T09:31:20Z</dcterms:created>
  <dcterms:modified xsi:type="dcterms:W3CDTF">2018-01-31T07:25:06Z</dcterms:modified>
</cp:coreProperties>
</file>