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1" r:id="rId6"/>
    <p:sldId id="260"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5" d="100"/>
          <a:sy n="65" d="100"/>
        </p:scale>
        <p:origin x="-14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479462FE-78A7-4720-8324-79D4D0095F16}" type="datetimeFigureOut">
              <a:rPr lang="ru-RU" smtClean="0"/>
              <a:t>30.01.2018</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01E8CAA-3595-478B-83D6-7B2FDAE75B62}" type="slidenum">
              <a:rPr lang="ru-RU" smtClean="0"/>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9462FE-78A7-4720-8324-79D4D0095F16}" type="datetimeFigureOut">
              <a:rPr lang="ru-RU" smtClean="0"/>
              <a:t>30.01.2018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01E8CAA-3595-478B-83D6-7B2FDAE75B6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9462FE-78A7-4720-8324-79D4D0095F16}" type="datetimeFigureOut">
              <a:rPr lang="ru-RU" smtClean="0"/>
              <a:t>30.01.2018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01E8CAA-3595-478B-83D6-7B2FDAE75B6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9462FE-78A7-4720-8324-79D4D0095F16}" type="datetimeFigureOut">
              <a:rPr lang="ru-RU" smtClean="0"/>
              <a:t>30.01.2018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01E8CAA-3595-478B-83D6-7B2FDAE75B6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479462FE-78A7-4720-8324-79D4D0095F16}" type="datetimeFigureOut">
              <a:rPr lang="ru-RU" smtClean="0"/>
              <a:t>30.01.2018</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01E8CAA-3595-478B-83D6-7B2FDAE75B62}" type="slidenum">
              <a:rPr lang="ru-RU" smtClean="0"/>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9462FE-78A7-4720-8324-79D4D0095F16}" type="datetimeFigureOut">
              <a:rPr lang="ru-RU" smtClean="0"/>
              <a:t>30.01.2018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901E8CAA-3595-478B-83D6-7B2FDAE75B62}" type="slidenum">
              <a:rPr lang="ru-RU" smtClean="0"/>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79462FE-78A7-4720-8324-79D4D0095F16}" type="datetimeFigureOut">
              <a:rPr lang="ru-RU" smtClean="0"/>
              <a:t>30.01.2018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901E8CAA-3595-478B-83D6-7B2FDAE75B6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79462FE-78A7-4720-8324-79D4D0095F16}" type="datetimeFigureOut">
              <a:rPr lang="ru-RU" smtClean="0"/>
              <a:t>30.01.2018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01E8CAA-3595-478B-83D6-7B2FDAE75B62}" type="slidenum">
              <a:rPr lang="ru-RU" smtClean="0"/>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79462FE-78A7-4720-8324-79D4D0095F16}" type="datetimeFigureOut">
              <a:rPr lang="ru-RU" smtClean="0"/>
              <a:t>30.01.2018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01E8CAA-3595-478B-83D6-7B2FDAE75B6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479462FE-78A7-4720-8324-79D4D0095F16}" type="datetimeFigureOut">
              <a:rPr lang="ru-RU" smtClean="0"/>
              <a:t>30.01.2018</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01E8CAA-3595-478B-83D6-7B2FDAE75B62}" type="slidenum">
              <a:rPr lang="ru-RU" smtClean="0"/>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479462FE-78A7-4720-8324-79D4D0095F16}" type="datetimeFigureOut">
              <a:rPr lang="ru-RU" smtClean="0"/>
              <a:t>30.01.2018</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01E8CAA-3595-478B-83D6-7B2FDAE75B62}" type="slidenum">
              <a:rPr lang="ru-RU" smtClean="0"/>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79462FE-78A7-4720-8324-79D4D0095F16}" type="datetimeFigureOut">
              <a:rPr lang="ru-RU" smtClean="0"/>
              <a:t>30.01.2018</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01E8CAA-3595-478B-83D6-7B2FDAE75B62}" type="slidenum">
              <a:rPr lang="ru-RU" smtClean="0"/>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60648"/>
            <a:ext cx="4176464" cy="1569660"/>
          </a:xfrm>
          <a:prstGeom prst="rect">
            <a:avLst/>
          </a:prstGeom>
        </p:spPr>
        <p:txBody>
          <a:bodyPr wrap="square">
            <a:spAutoFit/>
          </a:bodyPr>
          <a:lstStyle/>
          <a:p>
            <a:r>
              <a:rPr lang="ru-RU" sz="3200" b="1" dirty="0"/>
              <a:t>Сергей Васильевич</a:t>
            </a:r>
            <a:r>
              <a:rPr lang="ru-RU" sz="3200" dirty="0"/>
              <a:t> </a:t>
            </a:r>
            <a:endParaRPr lang="ru-RU" sz="3200" dirty="0" smtClean="0"/>
          </a:p>
          <a:p>
            <a:r>
              <a:rPr lang="ru-RU" sz="3200" dirty="0" smtClean="0"/>
              <a:t> </a:t>
            </a:r>
            <a:r>
              <a:rPr lang="ru-RU" sz="3200" b="1" dirty="0" smtClean="0"/>
              <a:t>Рахманинов.</a:t>
            </a:r>
          </a:p>
          <a:p>
            <a:r>
              <a:rPr lang="ru-RU" sz="3200" b="1" dirty="0" smtClean="0"/>
              <a:t> </a:t>
            </a:r>
            <a:endParaRPr lang="ru-RU" sz="3200" b="1" dirty="0"/>
          </a:p>
        </p:txBody>
      </p:sp>
      <p:pic>
        <p:nvPicPr>
          <p:cNvPr id="87042" name="Picture 2" descr="Похожее изображение"/>
          <p:cNvPicPr>
            <a:picLocks noChangeAspect="1" noChangeArrowheads="1"/>
          </p:cNvPicPr>
          <p:nvPr/>
        </p:nvPicPr>
        <p:blipFill>
          <a:blip r:embed="rId2" cstate="print"/>
          <a:srcRect/>
          <a:stretch>
            <a:fillRect/>
          </a:stretch>
        </p:blipFill>
        <p:spPr bwMode="auto">
          <a:xfrm>
            <a:off x="4788024" y="692696"/>
            <a:ext cx="3907874" cy="4824536"/>
          </a:xfrm>
          <a:prstGeom prst="roundRect">
            <a:avLst/>
          </a:prstGeom>
          <a:noFill/>
        </p:spPr>
      </p:pic>
      <p:pic>
        <p:nvPicPr>
          <p:cNvPr id="87046" name="Picture 6" descr="Похожее изображение"/>
          <p:cNvPicPr>
            <a:picLocks noChangeAspect="1" noChangeArrowheads="1"/>
          </p:cNvPicPr>
          <p:nvPr/>
        </p:nvPicPr>
        <p:blipFill>
          <a:blip r:embed="rId3" cstate="print"/>
          <a:srcRect/>
          <a:stretch>
            <a:fillRect/>
          </a:stretch>
        </p:blipFill>
        <p:spPr bwMode="auto">
          <a:xfrm>
            <a:off x="539552" y="2220522"/>
            <a:ext cx="3456384" cy="4208011"/>
          </a:xfrm>
          <a:prstGeom prst="roundRect">
            <a:avLst/>
          </a:prstGeom>
          <a:noFill/>
        </p:spPr>
      </p:pic>
      <p:sp>
        <p:nvSpPr>
          <p:cNvPr id="6" name="Прямоугольник 5"/>
          <p:cNvSpPr/>
          <p:nvPr/>
        </p:nvSpPr>
        <p:spPr>
          <a:xfrm>
            <a:off x="5724128" y="5805264"/>
            <a:ext cx="1853392" cy="584775"/>
          </a:xfrm>
          <a:prstGeom prst="rect">
            <a:avLst/>
          </a:prstGeom>
        </p:spPr>
        <p:txBody>
          <a:bodyPr wrap="none">
            <a:spAutoFit/>
          </a:bodyPr>
          <a:lstStyle/>
          <a:p>
            <a:r>
              <a:rPr lang="ru-RU" sz="3200" b="1" dirty="0" smtClean="0"/>
              <a:t>Вокализ</a:t>
            </a:r>
            <a:endParaRPr lang="ru-RU"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4968552" cy="584775"/>
          </a:xfrm>
          <a:prstGeom prst="rect">
            <a:avLst/>
          </a:prstGeom>
        </p:spPr>
        <p:txBody>
          <a:bodyPr wrap="square">
            <a:spAutoFit/>
          </a:bodyPr>
          <a:lstStyle/>
          <a:p>
            <a:r>
              <a:rPr lang="ru-RU" sz="3200" b="1" i="1" dirty="0" smtClean="0"/>
              <a:t>История создания</a:t>
            </a:r>
            <a:endParaRPr lang="ru-RU" sz="3200" b="1" i="1" dirty="0"/>
          </a:p>
        </p:txBody>
      </p:sp>
      <p:sp>
        <p:nvSpPr>
          <p:cNvPr id="3" name="Прямоугольник 2"/>
          <p:cNvSpPr/>
          <p:nvPr/>
        </p:nvSpPr>
        <p:spPr>
          <a:xfrm>
            <a:off x="611560" y="980728"/>
            <a:ext cx="8136904" cy="5601533"/>
          </a:xfrm>
          <a:prstGeom prst="rect">
            <a:avLst/>
          </a:prstGeom>
        </p:spPr>
        <p:txBody>
          <a:bodyPr wrap="square">
            <a:spAutoFit/>
          </a:bodyPr>
          <a:lstStyle/>
          <a:p>
            <a:r>
              <a:rPr lang="ru-RU" sz="2300" i="1" dirty="0"/>
              <a:t>Вокализ – это вокальная миниатюра для голоса с фортепианным аккомпанементом</a:t>
            </a:r>
            <a:r>
              <a:rPr lang="ru-RU" sz="2300" i="1" dirty="0" smtClean="0"/>
              <a:t>.</a:t>
            </a:r>
          </a:p>
          <a:p>
            <a:endParaRPr lang="ru-RU" sz="2300" i="1" dirty="0"/>
          </a:p>
          <a:p>
            <a:r>
              <a:rPr lang="ru-RU" sz="2300" i="1" dirty="0"/>
              <a:t>Рахманинов возлагал большие надежды на свою Первую симфонию, созданную в 1895 году, и ее провал на премьере стал причиной дли­тельного творческого кризиса. </a:t>
            </a:r>
            <a:r>
              <a:rPr lang="ru-RU" sz="2300" i="1" dirty="0" smtClean="0"/>
              <a:t>Рахманинов </a:t>
            </a:r>
            <a:r>
              <a:rPr lang="ru-RU" sz="2300" i="1" dirty="0"/>
              <a:t>сообщал: «После этой симфонии не сочинял ничего около трех лет. Был подобен человеку, которого хватил удар и у которого на долгое время отня­лись голова и руки... Симфонию не покажу и в завещании наложу запрет на смотрины...» Лишь через двенадцать лет обратился композитор вновь к этому жанру — уже не как новичок, пробующий себя в разных видах творчества, но как автор, признанный в мире, </a:t>
            </a:r>
            <a:r>
              <a:rPr lang="ru-RU" sz="2300" i="1" dirty="0" smtClean="0"/>
              <a:t>прославленный пианист и дирижер</a:t>
            </a:r>
            <a:r>
              <a:rPr lang="ru-RU" sz="2000" dirty="0" smtClean="0"/>
              <a:t>.</a:t>
            </a:r>
            <a:r>
              <a:rPr lang="ru-RU" sz="2000" dirty="0"/>
              <a:t>  </a:t>
            </a:r>
            <a:endParaRPr lang="ru-RU" sz="2000" dirty="0" smtClean="0"/>
          </a:p>
          <a:p>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0648"/>
            <a:ext cx="7920880" cy="6186309"/>
          </a:xfrm>
          <a:prstGeom prst="rect">
            <a:avLst/>
          </a:prstGeom>
        </p:spPr>
        <p:txBody>
          <a:bodyPr wrap="square">
            <a:spAutoFit/>
          </a:bodyPr>
          <a:lstStyle/>
          <a:p>
            <a:r>
              <a:rPr lang="ru-RU" sz="2200" dirty="0" smtClean="0"/>
              <a:t>Для завершения работы над «Вокализом» композитору понадобилось три года, если считать со времени первого наброска романса, сделанного весной 1912 года. Чистовая рукопись (второй редакции произведения) датируется даже позже того времени, которое указал сам композитор - сентябрем 1915 года. Разные редакции (авторские) представляют романс в нескольких тональностях – до-диез минор, ми-бемоль минор, ми-минор. </a:t>
            </a:r>
            <a:br>
              <a:rPr lang="ru-RU" sz="2200" dirty="0" smtClean="0"/>
            </a:br>
            <a:r>
              <a:rPr lang="ru-RU" sz="2200" dirty="0" smtClean="0"/>
              <a:t>Весной 1915 года Рахманинов показал 1-ю редакцию «Вокализа» А. В. Неждановой. Тогда же, прислушавшись к ее замечаниям, сделал несколько исправлений карандашом в вокальной партии, занося в партитуру также исполнительские штрихи и нюансы. С</a:t>
            </a:r>
            <a:r>
              <a:rPr lang="ru-RU" sz="2200" dirty="0" smtClean="0"/>
              <a:t>имфония </a:t>
            </a:r>
            <a:r>
              <a:rPr lang="ru-RU" sz="2200" dirty="0"/>
              <a:t>была завершена к концу года. 8 (21) января 1908 года состоялась ее премьера в Петербурге под управлением автора, 2 </a:t>
            </a:r>
            <a:r>
              <a:rPr lang="ru-RU" sz="2200" dirty="0" smtClean="0"/>
              <a:t>февраля </a:t>
            </a:r>
            <a:r>
              <a:rPr lang="ru-RU" sz="2200" dirty="0"/>
              <a:t>она была повторена в Москве</a:t>
            </a:r>
            <a:r>
              <a:rPr lang="ru-RU" sz="2200" dirty="0" smtClean="0"/>
              <a:t>.</a:t>
            </a:r>
            <a:br>
              <a:rPr lang="ru-RU" sz="2200" dirty="0" smtClean="0"/>
            </a:br>
            <a:r>
              <a:rPr lang="ru-RU" sz="2200" dirty="0"/>
              <a:t>На этот раз симфоническое сочинение Рахманинова имело большой успех. </a:t>
            </a:r>
            <a:endParaRPr lang="ru-RU" sz="22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6912768" cy="584775"/>
          </a:xfrm>
          <a:prstGeom prst="rect">
            <a:avLst/>
          </a:prstGeom>
        </p:spPr>
        <p:txBody>
          <a:bodyPr wrap="square">
            <a:spAutoFit/>
          </a:bodyPr>
          <a:lstStyle/>
          <a:p>
            <a:r>
              <a:rPr lang="ru-RU" sz="3200" dirty="0" smtClean="0"/>
              <a:t>Музыкальные краски произведения</a:t>
            </a:r>
          </a:p>
        </p:txBody>
      </p:sp>
      <p:pic>
        <p:nvPicPr>
          <p:cNvPr id="100354" name="Picture 2" descr="Картинки по запросу вокализ рахманинов"/>
          <p:cNvPicPr>
            <a:picLocks noChangeAspect="1" noChangeArrowheads="1"/>
          </p:cNvPicPr>
          <p:nvPr/>
        </p:nvPicPr>
        <p:blipFill>
          <a:blip r:embed="rId2" cstate="print"/>
          <a:srcRect/>
          <a:stretch>
            <a:fillRect/>
          </a:stretch>
        </p:blipFill>
        <p:spPr bwMode="auto">
          <a:xfrm>
            <a:off x="395536" y="1268760"/>
            <a:ext cx="3528392" cy="5019959"/>
          </a:xfrm>
          <a:prstGeom prst="snip2DiagRect">
            <a:avLst/>
          </a:prstGeom>
          <a:noFill/>
        </p:spPr>
      </p:pic>
      <p:sp>
        <p:nvSpPr>
          <p:cNvPr id="6" name="Прямоугольник 5"/>
          <p:cNvSpPr/>
          <p:nvPr/>
        </p:nvSpPr>
        <p:spPr>
          <a:xfrm>
            <a:off x="4283968" y="1268760"/>
            <a:ext cx="4183418" cy="4832092"/>
          </a:xfrm>
          <a:prstGeom prst="rect">
            <a:avLst/>
          </a:prstGeom>
        </p:spPr>
        <p:txBody>
          <a:bodyPr wrap="square">
            <a:spAutoFit/>
          </a:bodyPr>
          <a:lstStyle/>
          <a:p>
            <a:r>
              <a:rPr lang="ru-RU" sz="2200" dirty="0" smtClean="0"/>
              <a:t>Произведение исполняют в разных тональностях: до-диез </a:t>
            </a:r>
            <a:r>
              <a:rPr lang="ru-RU" sz="2200" dirty="0"/>
              <a:t>минор, ми-бемоль минор, ми-минор. </a:t>
            </a:r>
            <a:endParaRPr lang="ru-RU" sz="2200" dirty="0" smtClean="0"/>
          </a:p>
          <a:p>
            <a:r>
              <a:rPr lang="ru-RU" sz="2200" dirty="0" smtClean="0"/>
              <a:t>У «Вокализ» лирический характер произведения.  Тактовый размер ¾.</a:t>
            </a:r>
            <a:endParaRPr lang="ru-RU" sz="2200" dirty="0"/>
          </a:p>
          <a:p>
            <a:r>
              <a:rPr lang="ru-RU" sz="2200" dirty="0" smtClean="0"/>
              <a:t>По динамике и темпу первая часть – пиано и </a:t>
            </a:r>
            <a:r>
              <a:rPr lang="ru-RU" sz="2200" dirty="0" err="1" smtClean="0"/>
              <a:t>лентаменте</a:t>
            </a:r>
            <a:r>
              <a:rPr lang="ru-RU" sz="2200" dirty="0" smtClean="0"/>
              <a:t>, вторая –</a:t>
            </a:r>
            <a:r>
              <a:rPr lang="ru-RU" sz="2200" dirty="0" smtClean="0"/>
              <a:t>меццо-форте и анданте </a:t>
            </a:r>
            <a:r>
              <a:rPr lang="ru-RU" sz="2200" dirty="0" err="1" smtClean="0"/>
              <a:t>маестосо</a:t>
            </a:r>
            <a:r>
              <a:rPr lang="ru-RU" sz="2200" dirty="0" smtClean="0"/>
              <a:t> </a:t>
            </a:r>
            <a:r>
              <a:rPr lang="ru-RU" sz="2200" dirty="0" smtClean="0"/>
              <a:t>, и заключительная –</a:t>
            </a:r>
            <a:r>
              <a:rPr lang="ru-RU" sz="2200" dirty="0" smtClean="0"/>
              <a:t>меццо-пиано и анданте </a:t>
            </a:r>
            <a:r>
              <a:rPr lang="ru-RU" sz="2200" dirty="0" err="1" smtClean="0"/>
              <a:t>ассаи</a:t>
            </a:r>
            <a:r>
              <a:rPr lang="ru-RU" sz="2200" dirty="0" smtClean="0"/>
              <a:t>. Штрихи произведения: легато.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52736"/>
            <a:ext cx="8208912" cy="5262979"/>
          </a:xfrm>
          <a:prstGeom prst="rect">
            <a:avLst/>
          </a:prstGeom>
        </p:spPr>
        <p:txBody>
          <a:bodyPr wrap="square">
            <a:spAutoFit/>
          </a:bodyPr>
          <a:lstStyle/>
          <a:p>
            <a:r>
              <a:rPr lang="ru-RU" sz="2400" dirty="0" smtClean="0"/>
              <a:t>Слушая данное произведение, я испытывала разные чувства, по которым смогла разделить его на три части. Первая часть звучала спокойно, умиротворенно, но как-то очень тревожно и навевала тоску.  Вторая часть изначально звучит еще более тревожно, но вскоре тревога заглушается яркими звуками скрипки. </a:t>
            </a:r>
            <a:r>
              <a:rPr lang="ru-RU" sz="2400" dirty="0"/>
              <a:t> </a:t>
            </a:r>
            <a:r>
              <a:rPr lang="ru-RU" sz="2400" dirty="0" smtClean="0"/>
              <a:t>Будто какая-то появилась надежда, луч солнца посреди темного неба.  Она звучит как  будто случилось что-то радостное, и в то же время трогательное, будто воссоединение двух друзе, не видевшихся годами.  Третья часть, финальная, звучит так же спокойно и умиротворенно, как и первая, но чувства тревоги больше нет.  На душе становится легко и радостно, словно наступает счастливый конец.</a:t>
            </a:r>
            <a:endParaRPr lang="ru-RU" sz="2400" dirty="0"/>
          </a:p>
        </p:txBody>
      </p:sp>
      <p:sp>
        <p:nvSpPr>
          <p:cNvPr id="3" name="Прямоугольник 2"/>
          <p:cNvSpPr/>
          <p:nvPr/>
        </p:nvSpPr>
        <p:spPr>
          <a:xfrm>
            <a:off x="2699792" y="332656"/>
            <a:ext cx="2661306" cy="584775"/>
          </a:xfrm>
          <a:prstGeom prst="rect">
            <a:avLst/>
          </a:prstGeom>
        </p:spPr>
        <p:txBody>
          <a:bodyPr wrap="none">
            <a:spAutoFit/>
          </a:bodyPr>
          <a:lstStyle/>
          <a:p>
            <a:r>
              <a:rPr lang="ru-RU" sz="3200" b="1" dirty="0" smtClean="0"/>
              <a:t>Мои чувства</a:t>
            </a:r>
            <a:endParaRPr lang="ru-RU"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96944" cy="446276"/>
          </a:xfrm>
          <a:prstGeom prst="rect">
            <a:avLst/>
          </a:prstGeom>
        </p:spPr>
        <p:txBody>
          <a:bodyPr wrap="square">
            <a:spAutoFit/>
          </a:bodyPr>
          <a:lstStyle/>
          <a:p>
            <a:r>
              <a:rPr lang="ru-RU" sz="2300" b="1" dirty="0" smtClean="0"/>
              <a:t>Соответствие </a:t>
            </a:r>
            <a:r>
              <a:rPr lang="ru-RU" sz="2300" b="1" dirty="0"/>
              <a:t>музыки и сюжета видеоклипа с И. </a:t>
            </a:r>
            <a:r>
              <a:rPr lang="ru-RU" sz="2300" b="1" dirty="0" smtClean="0"/>
              <a:t>Бутманом</a:t>
            </a:r>
          </a:p>
        </p:txBody>
      </p:sp>
      <p:sp>
        <p:nvSpPr>
          <p:cNvPr id="3" name="Прямоугольник 2"/>
          <p:cNvSpPr/>
          <p:nvPr/>
        </p:nvSpPr>
        <p:spPr>
          <a:xfrm>
            <a:off x="467544" y="908720"/>
            <a:ext cx="8352928" cy="2031325"/>
          </a:xfrm>
          <a:prstGeom prst="rect">
            <a:avLst/>
          </a:prstGeom>
        </p:spPr>
        <p:txBody>
          <a:bodyPr wrap="square">
            <a:spAutoFit/>
          </a:bodyPr>
          <a:lstStyle/>
          <a:p>
            <a:r>
              <a:rPr lang="ru-RU" dirty="0" smtClean="0"/>
              <a:t>По моему мнению, музыка и сюжет в видеоклипе Игоря Бутмана хорошо соответствуют друг другу. «Вокализ» здесь звучит более спокойно и размеренно,  а также менее тревожно, чем то же произведение, исполняемое скрипкой и фортепиано.</a:t>
            </a:r>
          </a:p>
          <a:p>
            <a:r>
              <a:rPr lang="ru-RU" dirty="0" smtClean="0"/>
              <a:t>Сюжет клипа сосредоточен на человеке, проходящего путь.  Он проходит его постепенно, шаг за шагом, преодолевая преграды и идя дальше.  Поэтому, музыка и сюжет видеоклипа прекрасно соответствуют друг другу.</a:t>
            </a:r>
            <a:endParaRPr lang="ru-RU" dirty="0"/>
          </a:p>
        </p:txBody>
      </p:sp>
      <p:pic>
        <p:nvPicPr>
          <p:cNvPr id="103426" name="Picture 2"/>
          <p:cNvPicPr>
            <a:picLocks noChangeAspect="1" noChangeArrowheads="1"/>
          </p:cNvPicPr>
          <p:nvPr/>
        </p:nvPicPr>
        <p:blipFill>
          <a:blip r:embed="rId2" cstate="print"/>
          <a:srcRect/>
          <a:stretch>
            <a:fillRect/>
          </a:stretch>
        </p:blipFill>
        <p:spPr bwMode="auto">
          <a:xfrm>
            <a:off x="1259632" y="3068960"/>
            <a:ext cx="5860168" cy="346532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103</TotalTime>
  <Words>408</Words>
  <Application>Microsoft Office PowerPoint</Application>
  <PresentationFormat>Экран (4:3)</PresentationFormat>
  <Paragraphs>18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Литейная</vt:lpstr>
      <vt:lpstr>Слайд 1</vt:lpstr>
      <vt:lpstr>Слайд 2</vt:lpstr>
      <vt:lpstr>Слайд 3</vt:lpstr>
      <vt:lpstr>Слайд 4</vt:lpstr>
      <vt:lpstr>Слайд 5</vt:lpstr>
      <vt:lpstr>Слайд 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Айрат</dc:creator>
  <cp:lastModifiedBy>Айрат</cp:lastModifiedBy>
  <cp:revision>11</cp:revision>
  <dcterms:created xsi:type="dcterms:W3CDTF">2018-01-30T17:14:22Z</dcterms:created>
  <dcterms:modified xsi:type="dcterms:W3CDTF">2018-01-30T18:57:41Z</dcterms:modified>
</cp:coreProperties>
</file>