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96"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47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0522D86-0520-4456-B6D3-404FDC457848}" type="datetimeFigureOut">
              <a:rPr lang="ru-RU" smtClean="0"/>
              <a:t>27.01.2018</a:t>
            </a:fld>
            <a:endParaRPr lang="ru-RU"/>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ru-RU"/>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EB892EA1-C1CC-4FCE-ADF5-D364CCEA16D8}" type="slidenum">
              <a:rPr lang="ru-RU" smtClean="0"/>
              <a:t>‹#›</a:t>
            </a:fld>
            <a:endParaRPr lang="ru-RU"/>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0522D86-0520-4456-B6D3-404FDC457848}" type="datetimeFigureOut">
              <a:rPr lang="ru-RU" smtClean="0"/>
              <a:t>27.01.2018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B892EA1-C1CC-4FCE-ADF5-D364CCEA16D8}" type="slidenum">
              <a:rPr lang="ru-RU" smtClean="0"/>
              <a:t>‹#›</a:t>
            </a:fld>
            <a:endParaRPr lang="ru-RU"/>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0522D86-0520-4456-B6D3-404FDC457848}" type="datetimeFigureOut">
              <a:rPr lang="ru-RU" smtClean="0"/>
              <a:t>27.01.2018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B892EA1-C1CC-4FCE-ADF5-D364CCEA16D8}" type="slidenum">
              <a:rPr lang="ru-RU" smtClean="0"/>
              <a:t>‹#›</a:t>
            </a:fld>
            <a:endParaRPr lang="ru-RU"/>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00522D86-0520-4456-B6D3-404FDC457848}" type="datetimeFigureOut">
              <a:rPr lang="ru-RU" smtClean="0"/>
              <a:t>27.01.2018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B892EA1-C1CC-4FCE-ADF5-D364CCEA16D8}" type="slidenum">
              <a:rPr lang="ru-RU" smtClean="0"/>
              <a:t>‹#›</a:t>
            </a:fld>
            <a:endParaRPr lang="ru-RU"/>
          </a:p>
        </p:txBody>
      </p:sp>
      <p:sp>
        <p:nvSpPr>
          <p:cNvPr id="11" name="Title 10"/>
          <p:cNvSpPr>
            <a:spLocks noGrp="1"/>
          </p:cNvSpPr>
          <p:nvPr>
            <p:ph type="title"/>
          </p:nvPr>
        </p:nvSpPr>
        <p:spPr/>
        <p:txBody>
          <a:bodyPr/>
          <a:lstStyle/>
          <a:p>
            <a:r>
              <a:rPr lang="ru-RU" smtClean="0"/>
              <a:t>Образец заголовка</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0522D86-0520-4456-B6D3-404FDC457848}" type="datetimeFigureOut">
              <a:rPr lang="ru-RU" smtClean="0"/>
              <a:t>27.01.2018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EB892EA1-C1CC-4FCE-ADF5-D364CCEA16D8}"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0522D86-0520-4456-B6D3-404FDC457848}" type="datetimeFigureOut">
              <a:rPr lang="ru-RU" smtClean="0"/>
              <a:t>27.01.2018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B892EA1-C1CC-4FCE-ADF5-D364CCEA16D8}" type="slidenum">
              <a:rPr lang="ru-RU" smtClean="0"/>
              <a:t>‹#›</a:t>
            </a:fld>
            <a:endParaRPr lang="ru-RU"/>
          </a:p>
        </p:txBody>
      </p:sp>
      <p:sp>
        <p:nvSpPr>
          <p:cNvPr id="12" name="Title 11"/>
          <p:cNvSpPr>
            <a:spLocks noGrp="1"/>
          </p:cNvSpPr>
          <p:nvPr>
            <p:ph type="title"/>
          </p:nvPr>
        </p:nvSpPr>
        <p:spPr/>
        <p:txBody>
          <a:bodyPr/>
          <a:lstStyle>
            <a:lvl1pPr>
              <a:defRPr>
                <a:solidFill>
                  <a:schemeClr val="tx2"/>
                </a:solidFill>
              </a:defRPr>
            </a:lvl1pPr>
          </a:lstStyle>
          <a:p>
            <a:r>
              <a:rPr lang="ru-RU" smtClean="0"/>
              <a:t>Образец заголовка</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0522D86-0520-4456-B6D3-404FDC457848}" type="datetimeFigureOut">
              <a:rPr lang="ru-RU" smtClean="0"/>
              <a:t>27.01.2018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EB892EA1-C1CC-4FCE-ADF5-D364CCEA16D8}" type="slidenum">
              <a:rPr lang="ru-RU" smtClean="0"/>
              <a:t>‹#›</a:t>
            </a:fld>
            <a:endParaRPr lang="ru-RU"/>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0522D86-0520-4456-B6D3-404FDC457848}" type="datetimeFigureOut">
              <a:rPr lang="ru-RU" smtClean="0"/>
              <a:t>27.01.2018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EB892EA1-C1CC-4FCE-ADF5-D364CCEA16D8}" type="slidenum">
              <a:rPr lang="ru-RU" smtClean="0"/>
              <a:t>‹#›</a:t>
            </a:fld>
            <a:endParaRPr lang="ru-RU"/>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522D86-0520-4456-B6D3-404FDC457848}" type="datetimeFigureOut">
              <a:rPr lang="ru-RU" smtClean="0"/>
              <a:t>27.01.2018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EB892EA1-C1CC-4FCE-ADF5-D364CCEA16D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ru-RU" smtClean="0"/>
              <a:t>Образец заголовка</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522D86-0520-4456-B6D3-404FDC457848}" type="datetimeFigureOut">
              <a:rPr lang="ru-RU" smtClean="0"/>
              <a:t>27.01.2018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B892EA1-C1CC-4FCE-ADF5-D364CCEA16D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ru-RU" smtClean="0"/>
              <a:t>Образец заголовка</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0522D86-0520-4456-B6D3-404FDC457848}" type="datetimeFigureOut">
              <a:rPr lang="ru-RU" smtClean="0"/>
              <a:t>27.01.2018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EB892EA1-C1CC-4FCE-ADF5-D364CCEA16D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00522D86-0520-4456-B6D3-404FDC457848}" type="datetimeFigureOut">
              <a:rPr lang="ru-RU" smtClean="0"/>
              <a:t>27.01.2018</a:t>
            </a:fld>
            <a:endParaRPr lang="ru-RU"/>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EB892EA1-C1CC-4FCE-ADF5-D364CCEA16D8}"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sz="3600" dirty="0"/>
              <a:t>Задание II тура: I. Прослушать произведение С. Рахманинова «Вокализ» в трех </a:t>
            </a:r>
            <a:r>
              <a:rPr lang="ru-RU" sz="3600" dirty="0" smtClean="0"/>
              <a:t>вариантах.</a:t>
            </a:r>
            <a:endParaRPr lang="ru-RU" sz="3600" dirty="0"/>
          </a:p>
        </p:txBody>
      </p:sp>
      <p:sp>
        <p:nvSpPr>
          <p:cNvPr id="3" name="Подзаголовок 2"/>
          <p:cNvSpPr>
            <a:spLocks noGrp="1"/>
          </p:cNvSpPr>
          <p:nvPr>
            <p:ph type="subTitle" idx="1"/>
          </p:nvPr>
        </p:nvSpPr>
        <p:spPr/>
        <p:txBody>
          <a:bodyPr/>
          <a:lstStyle/>
          <a:p>
            <a:r>
              <a:rPr lang="ru-RU" dirty="0" smtClean="0"/>
              <a:t>И </a:t>
            </a:r>
            <a:r>
              <a:rPr lang="ru-RU" dirty="0"/>
              <a:t>ответить на следующие вопросы:</a:t>
            </a:r>
          </a:p>
        </p:txBody>
      </p:sp>
    </p:spTree>
    <p:extLst>
      <p:ext uri="{BB962C8B-B14F-4D97-AF65-F5344CB8AC3E}">
        <p14:creationId xmlns:p14="http://schemas.microsoft.com/office/powerpoint/2010/main" val="97077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683569" y="2132857"/>
            <a:ext cx="7761184" cy="4725144"/>
          </a:xfrm>
        </p:spPr>
        <p:txBody>
          <a:bodyPr>
            <a:noAutofit/>
          </a:bodyPr>
          <a:lstStyle/>
          <a:p>
            <a:r>
              <a:rPr lang="ru-RU" sz="1050" b="1" dirty="0"/>
              <a:t>    Жанр:</a:t>
            </a:r>
            <a:r>
              <a:rPr lang="ru-RU" sz="1050" dirty="0"/>
              <a:t> вокальная миниатюра для голоса (сопрано) с фортепиано, ор. 34, № 14.</a:t>
            </a:r>
          </a:p>
          <a:p>
            <a:r>
              <a:rPr lang="ru-RU" sz="1050" b="1" dirty="0"/>
              <a:t>            Время создания</a:t>
            </a:r>
            <a:r>
              <a:rPr lang="ru-RU" sz="1050" dirty="0"/>
              <a:t>: апрель 1915 года.</a:t>
            </a:r>
          </a:p>
          <a:p>
            <a:r>
              <a:rPr lang="ru-RU" sz="1050" b="1" dirty="0"/>
              <a:t>            Текст</a:t>
            </a:r>
            <a:r>
              <a:rPr lang="ru-RU" sz="1050" dirty="0"/>
              <a:t>: отсутствует.</a:t>
            </a:r>
          </a:p>
          <a:p>
            <a:r>
              <a:rPr lang="ru-RU" sz="1050" dirty="0"/>
              <a:t>            </a:t>
            </a:r>
            <a:r>
              <a:rPr lang="ru-RU" sz="1050" b="1" dirty="0"/>
              <a:t>Автограф (ми-бемоль минор)</a:t>
            </a:r>
            <a:r>
              <a:rPr lang="ru-RU" sz="1050" dirty="0"/>
              <a:t>: Государственный центральный музей музыкальной культуры имени М. И. Глинки, фонд 18, № 2778. Приобретен в 1995. До того - в Мемориальном музее-квартире А. В. Неждановой.</a:t>
            </a:r>
          </a:p>
          <a:p>
            <a:r>
              <a:rPr lang="ru-RU" sz="1050" b="1" dirty="0"/>
              <a:t>            Посвящение</a:t>
            </a:r>
            <a:r>
              <a:rPr lang="ru-RU" sz="1050" dirty="0"/>
              <a:t>: А. В. Неждановой.</a:t>
            </a:r>
          </a:p>
          <a:p>
            <a:r>
              <a:rPr lang="ru-RU" sz="1050" dirty="0"/>
              <a:t> </a:t>
            </a:r>
          </a:p>
          <a:p>
            <a:r>
              <a:rPr lang="ru-RU" sz="1050" dirty="0"/>
              <a:t>            Это одно из самых известных произведений С. Рахманинова.</a:t>
            </a:r>
            <a:r>
              <a:rPr lang="ru-RU" sz="1050" baseline="30000" dirty="0"/>
              <a:t>1</a:t>
            </a:r>
            <a:r>
              <a:rPr lang="ru-RU" sz="1050" dirty="0"/>
              <a:t> Парадокс, однако, заключается в том, что оно звучит чаще не в своем оригинальном - вокальном – варианте, а во всевозможных переложениях – для разных составов оркестров (симфонического</a:t>
            </a:r>
            <a:r>
              <a:rPr lang="ru-RU" sz="1050" baseline="30000" dirty="0"/>
              <a:t>2</a:t>
            </a:r>
            <a:r>
              <a:rPr lang="ru-RU" sz="1050" dirty="0"/>
              <a:t>, камерных), едва ли не для всех инструментов, поскольку предоставляет исполнителям исключительную возможность продемонстрировать красоту звучания своего инструмента и мастерство кантилены</a:t>
            </a:r>
            <a:r>
              <a:rPr lang="ru-RU" sz="1050" baseline="30000" dirty="0"/>
              <a:t>3</a:t>
            </a:r>
            <a:r>
              <a:rPr lang="ru-RU" sz="1050" dirty="0"/>
              <a:t> на нем.</a:t>
            </a:r>
            <a:r>
              <a:rPr lang="ru-RU" sz="1050" baseline="30000" dirty="0"/>
              <a:t>4</a:t>
            </a:r>
            <a:endParaRPr lang="ru-RU" sz="1050" dirty="0"/>
          </a:p>
          <a:p>
            <a:r>
              <a:rPr lang="ru-RU" sz="1050" dirty="0"/>
              <a:t> </a:t>
            </a:r>
          </a:p>
          <a:p>
            <a:r>
              <a:rPr lang="ru-RU" sz="1050" dirty="0"/>
              <a:t>            Вокализ как жанр вокальной музыки – это произведение для пения без слов, на гласный звук. Как правило, вокализ представляет собой упражнение или этюд для развития вокальной техники - разных приемов вокального </a:t>
            </a:r>
            <a:r>
              <a:rPr lang="ru-RU" sz="1050" dirty="0" err="1"/>
              <a:t>звукоизвлечения</a:t>
            </a:r>
            <a:r>
              <a:rPr lang="ru-RU" sz="1050" dirty="0"/>
              <a:t> - </a:t>
            </a:r>
            <a:r>
              <a:rPr lang="ru-RU" sz="1050" i="1" dirty="0" err="1"/>
              <a:t>legato</a:t>
            </a:r>
            <a:r>
              <a:rPr lang="ru-RU" sz="1050" dirty="0"/>
              <a:t>, </a:t>
            </a:r>
            <a:r>
              <a:rPr lang="ru-RU" sz="1050" i="1" dirty="0" err="1"/>
              <a:t>staccato</a:t>
            </a:r>
            <a:r>
              <a:rPr lang="ru-RU" sz="1050" i="1" dirty="0"/>
              <a:t>, </a:t>
            </a:r>
            <a:r>
              <a:rPr lang="ru-RU" sz="1050" i="1" dirty="0" err="1"/>
              <a:t>non</a:t>
            </a:r>
            <a:r>
              <a:rPr lang="ru-RU" sz="1050" i="1" dirty="0"/>
              <a:t> </a:t>
            </a:r>
            <a:r>
              <a:rPr lang="ru-RU" sz="1050" i="1" dirty="0" err="1"/>
              <a:t>legato</a:t>
            </a:r>
            <a:r>
              <a:rPr lang="ru-RU" sz="1050" dirty="0"/>
              <a:t>, выработки красивой кантилены (певучести) и подвижности  голоса. Пение различных вокализов необходимо для выработки у певцов: основных певческих навыков, певческого дыхания; ровного, плавного, свободного звучания голоса (кантилены), сглаживания регистров, владения переходными нотами; развития подвижности, гибкости голоса; постепенного расширения диапазона; достижения высокой позиции звучания, выравнивания гласных и т.д. Вокализы являются не только материалом для отработки хорошей техники в пении, но и основой для выявления </a:t>
            </a:r>
            <a:r>
              <a:rPr lang="ru-RU" sz="1050" dirty="0" err="1"/>
              <a:t>тембральных</a:t>
            </a:r>
            <a:r>
              <a:rPr lang="ru-RU" sz="1050" dirty="0"/>
              <a:t> особенностей голоса, развития умения использовать динамику звучания. В дальнейшем это подводит певца к художественно-выразительному пению произведений с текстом. Многие композиторы, а еще больше вокальные педагоги писали вокализы. В педагогической практике повсеместно употребляются вокализы итальянского педагога Дж. </a:t>
            </a:r>
            <a:r>
              <a:rPr lang="ru-RU" sz="1050" dirty="0" err="1"/>
              <a:t>Конконе</a:t>
            </a:r>
            <a:r>
              <a:rPr lang="ru-RU" sz="1050" dirty="0"/>
              <a:t> и Г. </a:t>
            </a:r>
            <a:r>
              <a:rPr lang="ru-RU" sz="1050" dirty="0" err="1"/>
              <a:t>Панофки</a:t>
            </a:r>
            <a:r>
              <a:rPr lang="ru-RU" sz="1050" dirty="0"/>
              <a:t>. Вокализы сочиняли М. И. Глинка, А. E. Варламов, Некоторые вокализы представляют собой концертные пьесы, например, «Вокализ в форме хабанера» М. Равеля, Концерт для голоса с оркестром Р. Глиэра, «Соната-вокализ» и «Сюита-вокализ» Н. </a:t>
            </a:r>
            <a:r>
              <a:rPr lang="ru-RU" sz="1050" dirty="0" err="1"/>
              <a:t>Метнера</a:t>
            </a:r>
            <a:r>
              <a:rPr lang="ru-RU" sz="1050" dirty="0"/>
              <a:t>. Изумительный по  красоте вокализ  представляет собой кода (кульминация) в последнем романсе – «</a:t>
            </a:r>
            <a:r>
              <a:rPr lang="ru-RU" sz="1050" dirty="0" err="1"/>
              <a:t>Арион</a:t>
            </a:r>
            <a:r>
              <a:rPr lang="ru-RU" sz="1050" dirty="0"/>
              <a:t>» - пушкинского  цикла («Шесть стихотворений», ор. 36) Н. </a:t>
            </a:r>
            <a:r>
              <a:rPr lang="ru-RU" sz="1050" dirty="0" err="1"/>
              <a:t>Метнера</a:t>
            </a:r>
            <a:r>
              <a:rPr lang="ru-RU" sz="1050" dirty="0" smtClean="0"/>
              <a:t>.</a:t>
            </a:r>
            <a:r>
              <a:rPr lang="ru-RU" sz="1050" dirty="0"/>
              <a:t>          </a:t>
            </a:r>
            <a:endParaRPr lang="ru-RU" sz="1050" dirty="0"/>
          </a:p>
        </p:txBody>
      </p:sp>
      <p:sp>
        <p:nvSpPr>
          <p:cNvPr id="3" name="Заголовок 2"/>
          <p:cNvSpPr>
            <a:spLocks noGrp="1"/>
          </p:cNvSpPr>
          <p:nvPr>
            <p:ph type="title"/>
          </p:nvPr>
        </p:nvSpPr>
        <p:spPr/>
        <p:txBody>
          <a:bodyPr/>
          <a:lstStyle/>
          <a:p>
            <a:r>
              <a:rPr lang="ru-RU" sz="2800" dirty="0"/>
              <a:t>1. История создания музыкального произведения</a:t>
            </a:r>
          </a:p>
        </p:txBody>
      </p:sp>
    </p:spTree>
    <p:extLst>
      <p:ext uri="{BB962C8B-B14F-4D97-AF65-F5344CB8AC3E}">
        <p14:creationId xmlns:p14="http://schemas.microsoft.com/office/powerpoint/2010/main" val="166171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r>
              <a:rPr lang="ru-RU" dirty="0"/>
              <a:t>Выражение настроений окружающего мира в музыке через тембры.</a:t>
            </a:r>
          </a:p>
          <a:p>
            <a:r>
              <a:rPr lang="ru-RU" dirty="0"/>
              <a:t>Характерность тембров скрипки (на примере темы </a:t>
            </a:r>
            <a:r>
              <a:rPr lang="ru-RU" dirty="0" err="1"/>
              <a:t>Шехеразады</a:t>
            </a:r>
            <a:r>
              <a:rPr lang="ru-RU" dirty="0"/>
              <a:t> из симфонический сюиты «</a:t>
            </a:r>
            <a:r>
              <a:rPr lang="ru-RU" dirty="0" err="1"/>
              <a:t>Шехеразада</a:t>
            </a:r>
            <a:r>
              <a:rPr lang="ru-RU" dirty="0"/>
              <a:t>» Н. Римского-Корсакова и «Полёта шмеля» из оперы «Сказка о царе </a:t>
            </a:r>
            <a:r>
              <a:rPr lang="ru-RU" dirty="0" err="1"/>
              <a:t>Салтане</a:t>
            </a:r>
            <a:r>
              <a:rPr lang="ru-RU" dirty="0"/>
              <a:t>» Н. Римского-Корсакова); виолончели (на примере «Вокализа» С. Рахманинова в переложении для виолончели и фортепиано); флейты (на примере «Шутки» из сюиты № 2 для оркестра И. С. Баха).</a:t>
            </a:r>
          </a:p>
        </p:txBody>
      </p:sp>
      <p:sp>
        <p:nvSpPr>
          <p:cNvPr id="3" name="Заголовок 2"/>
          <p:cNvSpPr>
            <a:spLocks noGrp="1"/>
          </p:cNvSpPr>
          <p:nvPr>
            <p:ph type="title"/>
          </p:nvPr>
        </p:nvSpPr>
        <p:spPr>
          <a:xfrm>
            <a:off x="688490" y="260648"/>
            <a:ext cx="7756263" cy="1363758"/>
          </a:xfrm>
        </p:spPr>
        <p:txBody>
          <a:bodyPr/>
          <a:lstStyle/>
          <a:p>
            <a:r>
              <a:rPr lang="ru-RU" sz="2800" dirty="0"/>
              <a:t>2. Определить «музыкальные краски» (характер, лад, темп, динамика, штрихи, мелодия и т.д.)</a:t>
            </a:r>
          </a:p>
        </p:txBody>
      </p:sp>
    </p:spTree>
    <p:extLst>
      <p:ext uri="{BB962C8B-B14F-4D97-AF65-F5344CB8AC3E}">
        <p14:creationId xmlns:p14="http://schemas.microsoft.com/office/powerpoint/2010/main" val="1601826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Autofit/>
          </a:bodyPr>
          <a:lstStyle/>
          <a:p>
            <a:r>
              <a:rPr lang="ru-RU" sz="1200" dirty="0"/>
              <a:t>   Есть произведения, которые трудно охарактеризовать одним словом. О произведении, котором пойдет речь сегодня, такого не скажешь. Прослушав его само собой сразу приходит в голову слово «божественное». И это, несмотря на то, что в творчестве гениального композитора Сергея Васильевича Рахманинова (1873 – 1943) есть немало поистине шедевров. Каждому их произведений Рахманинова можно и нужно посвящать посты, книги и т.д., каждое его произведение достойно внимания. Сегодня разговор будет только об одном из его произведений, которое называется «Вокализ» op.34 №14.</a:t>
            </a:r>
            <a:br>
              <a:rPr lang="ru-RU" sz="1200" dirty="0"/>
            </a:br>
            <a:r>
              <a:rPr lang="ru-RU" sz="1200" dirty="0"/>
              <a:t>Когда я пишу новый музыкальный пост, я выбираю прежде всего произведение, которое мне нравится, без этого невозможно будет писать о нем. Когда я пишу, то делаю это с одной целью, узнать самому больше об этом произведении. Для этого нужно терпеливо покопаться в Интернете, послушать многие исполнения. Это необходимо для того, чтобы вся информация прошла через голову и сердце и вызвала ответные чувства. Вот этим, этими чувствами я и стараюсь делиться с читателями. Так что, пусть мои уважаемые читатели не обвиняют меня в эгоизме. Да, я пишу не для них, а прежде всего, для себя. Но делаю это в интересах читателей, потому что делюсь своими мыслями.</a:t>
            </a:r>
            <a:br>
              <a:rPr lang="ru-RU" sz="1200" dirty="0"/>
            </a:br>
            <a:r>
              <a:rPr lang="ru-RU" sz="1200" dirty="0"/>
              <a:t>Вот и на этот раз, я выбрал произведение, которое мне давно очень хорошо известно, я слышал его многократно в различных исполнениях. Это натолкнуло меня на мысль обратиться к этому произведению, чтобы глубже узнать о нем, что я и делаю.</a:t>
            </a:r>
          </a:p>
          <a:p>
            <a:r>
              <a:rPr lang="ru-RU" sz="1200" dirty="0"/>
              <a:t>Начну разговор с названия, жанра. Вокализ – это вокальная миниатюра для голоса с фортепианным аккомпанементом. Вокализ можно отнести и к песне и к романсу. В оригинальной публикации указывается, что песня может исполняться как сопрано, так и тенором, чаще выбирается именно сопрано (теноры исполняют на октаву ниже). Вокализ, как обычно, не содержит слов, он поется на одном гласном звуке, который выбирает сам исполнитель.</a:t>
            </a:r>
          </a:p>
          <a:p>
            <a:r>
              <a:rPr lang="ru-RU" sz="1200" dirty="0"/>
              <a:t/>
            </a:r>
            <a:br>
              <a:rPr lang="ru-RU" sz="1200" dirty="0"/>
            </a:br>
            <a:endParaRPr lang="ru-RU" sz="1200" dirty="0"/>
          </a:p>
        </p:txBody>
      </p:sp>
      <p:sp>
        <p:nvSpPr>
          <p:cNvPr id="3" name="Заголовок 2"/>
          <p:cNvSpPr>
            <a:spLocks noGrp="1"/>
          </p:cNvSpPr>
          <p:nvPr>
            <p:ph type="title"/>
          </p:nvPr>
        </p:nvSpPr>
        <p:spPr>
          <a:xfrm>
            <a:off x="688490" y="116632"/>
            <a:ext cx="7756263" cy="1507774"/>
          </a:xfrm>
        </p:spPr>
        <p:txBody>
          <a:bodyPr/>
          <a:lstStyle/>
          <a:p>
            <a:r>
              <a:rPr lang="ru-RU" sz="2400" dirty="0"/>
              <a:t>3. Что вы чувствовали, когда слушали это произведение? Ваше отношение к прослушанной музыке</a:t>
            </a:r>
          </a:p>
        </p:txBody>
      </p:sp>
    </p:spTree>
    <p:extLst>
      <p:ext uri="{BB962C8B-B14F-4D97-AF65-F5344CB8AC3E}">
        <p14:creationId xmlns:p14="http://schemas.microsoft.com/office/powerpoint/2010/main" val="4180669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07505" y="2132857"/>
            <a:ext cx="8712968" cy="4608512"/>
          </a:xfrm>
        </p:spPr>
        <p:txBody>
          <a:bodyPr>
            <a:normAutofit fontScale="25000" lnSpcReduction="20000"/>
          </a:bodyPr>
          <a:lstStyle/>
          <a:p>
            <a:r>
              <a:rPr lang="ru-RU" sz="4200" dirty="0"/>
              <a:t>"Вокализ" (переложение для ф-но)  звучит в исполнении Артура Рубинштейна</a:t>
            </a:r>
          </a:p>
          <a:p>
            <a:r>
              <a:rPr lang="ru-RU" sz="4200" dirty="0"/>
              <a:t>Представляет интерес история создания произведения. Все романсы ор. 34, в который входит и «Вокализ», были написаны в июне 1912 года. Известно, что 1 сентября того же года они были проданы издательству А. </a:t>
            </a:r>
            <a:r>
              <a:rPr lang="ru-RU" sz="4200" dirty="0" err="1"/>
              <a:t>Гутхейля</a:t>
            </a:r>
            <a:r>
              <a:rPr lang="ru-RU" sz="4200" dirty="0"/>
              <a:t> и уже в следующем году вышли в свет. Но для завершения работы над «Вокализом» композитору понадобилось три года, если считать со времени первого наброска романса, сделанного весной 1912 года. Чистовая рукопись (второй редакции произведения) датируется даже позже того времени, которое указал сам композитор - сентябрем 1915 года. Разные редакции (авторские) представляют романс в нескольких тональностях – до-диез минор, ми-бемоль минор, ми-минор. </a:t>
            </a:r>
            <a:br>
              <a:rPr lang="ru-RU" sz="4200" dirty="0"/>
            </a:br>
            <a:r>
              <a:rPr lang="ru-RU" sz="4200" dirty="0"/>
              <a:t>«Весной 1915 года Рахманинов показал 1-ю редакцию «Вокализа» А. В. Неждановой. Тогда же, прислушавшись к ее замечаниям, сделал несколько исправлений карандашом в вокальной партии, занося в партитуру также исполнительские штрихи и нюансы. Композитору потребовалось еще некоторое время, чтобы подготовить окончательный вариант нотного текста, который существенно отличается от первого: одно из отличий состоит в изменении тональности: </a:t>
            </a:r>
            <a:r>
              <a:rPr lang="ru-RU" sz="4200" dirty="0" err="1"/>
              <a:t>es</a:t>
            </a:r>
            <a:r>
              <a:rPr lang="ru-RU" sz="4200" dirty="0"/>
              <a:t> </a:t>
            </a:r>
            <a:r>
              <a:rPr lang="ru-RU" sz="4200" dirty="0" err="1"/>
              <a:t>moll</a:t>
            </a:r>
            <a:r>
              <a:rPr lang="ru-RU" sz="4200" dirty="0"/>
              <a:t> на </a:t>
            </a:r>
            <a:r>
              <a:rPr lang="ru-RU" sz="4200" dirty="0" err="1"/>
              <a:t>cis</a:t>
            </a:r>
            <a:r>
              <a:rPr lang="ru-RU" sz="4200" dirty="0"/>
              <a:t> </a:t>
            </a:r>
            <a:r>
              <a:rPr lang="ru-RU" sz="4200" dirty="0" err="1"/>
              <a:t>moll</a:t>
            </a:r>
            <a:r>
              <a:rPr lang="ru-RU" sz="4200" dirty="0"/>
              <a:t>. «Вокализ» опубликован под старым издательским грифом А. </a:t>
            </a:r>
            <a:r>
              <a:rPr lang="ru-RU" sz="4200" dirty="0" err="1"/>
              <a:t>Гутхейля</a:t>
            </a:r>
            <a:r>
              <a:rPr lang="ru-RU" sz="4200" dirty="0"/>
              <a:t> (1915) с посвящением А. В. Неждановой, которая 25 января 1916 г. в присутствии автора исполнила его с оркестром С. А. </a:t>
            </a:r>
            <a:r>
              <a:rPr lang="ru-RU" sz="4200" dirty="0" err="1"/>
              <a:t>Кусевицкого</a:t>
            </a:r>
            <a:r>
              <a:rPr lang="ru-RU" sz="4200" dirty="0"/>
              <a:t>. Благодарный композитор подарил певице первый вариант рукописи. С тех пор в течение восьмидесяти лет автограф находился в библиотеке А. В. Неждановой (после ее смерти в 1950 г. – Мемориальном музее-квартире)».</a:t>
            </a:r>
            <a:br>
              <a:rPr lang="ru-RU" sz="4200" dirty="0"/>
            </a:br>
            <a:r>
              <a:rPr lang="ru-RU" sz="4200" dirty="0"/>
              <a:t>Сохранились воспоминания певицы, в которых она рассказывает об этом произведении: </a:t>
            </a:r>
            <a:br>
              <a:rPr lang="ru-RU" sz="4200" dirty="0"/>
            </a:br>
            <a:r>
              <a:rPr lang="ru-RU" sz="4200" dirty="0"/>
              <a:t>            «В последние годы его жизни в Москве я была осчастливлена исключительным вниманием со стороны Сергея Васильевича: он написал для меня и посвятил мне чудесный «Вокализ». Это талантливое, прекрасное, произведение, написанное с большим художественным, вкусом, знанием, произвело сильное впечатление. Когда я высказала ему своё сожаление о том, что в этом произведении нет слов, он на это сказал: </a:t>
            </a:r>
            <a:br>
              <a:rPr lang="ru-RU" sz="4200" dirty="0"/>
            </a:br>
            <a:r>
              <a:rPr lang="ru-RU" sz="4200" dirty="0"/>
              <a:t>           - Зачем слова, когда вы своим голосом и исполнением сможете выразить всё лучше и значительно больше, чем кто-нибудь словами. </a:t>
            </a:r>
            <a:br>
              <a:rPr lang="ru-RU" sz="4200" dirty="0"/>
            </a:br>
            <a:r>
              <a:rPr lang="ru-RU" sz="4200" dirty="0"/>
              <a:t>          Это было так убедительно, серьезно сказано, и я так этим была тронута, что мне оставалось только выразить ему от всей души свою глубокую благодарность за такое лестное мнение и исключительное отношение ко мне.  "Вокализ" свой до напечатания он приносил ко мне и играл его много раз. Мы вместе с ним, для более удобного исполнения, обдумывали нюансы, ставили в середине фразы дыхание. Репетируя со мной, он несколько раз тут же менял некоторые места, находя каждый раз какую-нибудь другую гармонию, новую модуляцию и нюансы. Затем, после того, как «Вокализ» был оркестрован, я в первый раз спела его с оркестром под управлением дирижера С. А. </a:t>
            </a:r>
            <a:r>
              <a:rPr lang="ru-RU" sz="4200" dirty="0" err="1"/>
              <a:t>Кусевицкого</a:t>
            </a:r>
            <a:r>
              <a:rPr lang="ru-RU" sz="4200" dirty="0"/>
              <a:t> в Большом зале Благородного собрания. Успех Рахманинова как великого композитора был колоссальный. Я бесконечно радовалась тому, что часть заслуженного успеха принадлежала также и мне как исполнительнице. Рукопись «Вокализа», которую он мне подарил до концерта, с тех пор хранится у меня как драгоценное воспоминание о гениальном композиторе».</a:t>
            </a:r>
          </a:p>
          <a:p>
            <a:endParaRPr lang="ru-RU" dirty="0"/>
          </a:p>
        </p:txBody>
      </p:sp>
      <p:sp>
        <p:nvSpPr>
          <p:cNvPr id="3" name="Заголовок 2"/>
          <p:cNvSpPr>
            <a:spLocks noGrp="1"/>
          </p:cNvSpPr>
          <p:nvPr>
            <p:ph type="title"/>
          </p:nvPr>
        </p:nvSpPr>
        <p:spPr>
          <a:xfrm>
            <a:off x="611560" y="188640"/>
            <a:ext cx="8208912" cy="1486298"/>
          </a:xfrm>
        </p:spPr>
        <p:txBody>
          <a:bodyPr/>
          <a:lstStyle/>
          <a:p>
            <a:r>
              <a:rPr lang="ru-RU" sz="2400" dirty="0"/>
              <a:t>4. Сравнить три варианта исполнения и звучания данного произведения. Написать о ваших впечатлениях. Что понравилось и почему? Что не понравилось и почему?</a:t>
            </a:r>
          </a:p>
        </p:txBody>
      </p:sp>
    </p:spTree>
    <p:extLst>
      <p:ext uri="{BB962C8B-B14F-4D97-AF65-F5344CB8AC3E}">
        <p14:creationId xmlns:p14="http://schemas.microsoft.com/office/powerpoint/2010/main" val="3850362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62500" lnSpcReduction="20000"/>
          </a:bodyPr>
          <a:lstStyle/>
          <a:p>
            <a:r>
              <a:rPr lang="ru-RU" dirty="0"/>
              <a:t>"Вокализ" звучит в исполнении ансамбля скрипачей Большого театра</a:t>
            </a:r>
          </a:p>
          <a:p>
            <a:endParaRPr lang="ru-RU" dirty="0"/>
          </a:p>
          <a:p>
            <a:r>
              <a:rPr lang="ru-RU" dirty="0"/>
              <a:t> Трогательную историю об отношении самого С. Рахманинова к этому своему произведению рассказал великий скрипач XX века Натан </a:t>
            </a:r>
            <a:r>
              <a:rPr lang="ru-RU" dirty="0" err="1"/>
              <a:t>Мильштейн</a:t>
            </a:r>
            <a:r>
              <a:rPr lang="ru-RU" dirty="0"/>
              <a:t>, лично знавший и много общавшийся с композитором: «Как-то раз мы с Пятигорским приехали, не условившись заранее, к Рахманинову домой - как всегда, около четырех часов дня. Пятигорский был с виолончелью, я - со скрипкой. Дверь нам открыла прислуга: «Тихо, тихо - хозяин спит...» (Днем, после русского обеда, Рахманинов обыкновенно отдыхал. Дом в это время замирал.) На цыпочках мы с Пятигорским вошли в гостиную. На пюпитре увидели ноты рахманиновского «Вокализа», который мы оба знали очень хорошо. Не сговариваясь, мы оба вынули инструменты из футляров и стоя начали играть «Вокализ» - тихо-тихо, в унисон, с разницей в октаву. Вдруг к нам вышел Рахманинов. Заспанный, он был похож на арестанта со своей короткой стрижкой и в полосатой пижаме с поднятым воротником. Без слов он подошел к роялю и, тоже стоя, подыграл нам аккомпанемент - но как! </a:t>
            </a:r>
            <a:r>
              <a:rPr lang="ru-RU"/>
              <a:t>Когда мы все доиграли «Вокализ» до конца, Рахманинов все так же безмолвно ушел из комнаты - со слезами на глазах...»</a:t>
            </a:r>
          </a:p>
        </p:txBody>
      </p:sp>
      <p:sp>
        <p:nvSpPr>
          <p:cNvPr id="3" name="Заголовок 2"/>
          <p:cNvSpPr>
            <a:spLocks noGrp="1"/>
          </p:cNvSpPr>
          <p:nvPr>
            <p:ph type="title"/>
          </p:nvPr>
        </p:nvSpPr>
        <p:spPr/>
        <p:txBody>
          <a:bodyPr/>
          <a:lstStyle/>
          <a:p>
            <a:r>
              <a:rPr lang="ru-RU" sz="1800" dirty="0"/>
              <a:t>5. Определить соответствие музыки и сюжета видеоклипа с И. Бутманом</a:t>
            </a:r>
          </a:p>
        </p:txBody>
      </p:sp>
    </p:spTree>
    <p:extLst>
      <p:ext uri="{BB962C8B-B14F-4D97-AF65-F5344CB8AC3E}">
        <p14:creationId xmlns:p14="http://schemas.microsoft.com/office/powerpoint/2010/main" val="86903499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вердый переплет">
  <a:themeElements>
    <a:clrScheme name="Твердый переплет">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Твердый переплет">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Твердый переплет">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18</TotalTime>
  <Words>415</Words>
  <Application>Microsoft Office PowerPoint</Application>
  <PresentationFormat>Экран (4:3)</PresentationFormat>
  <Paragraphs>26</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Твердый переплет</vt:lpstr>
      <vt:lpstr>Задание II тура: I. Прослушать произведение С. Рахманинова «Вокализ» в трех вариантах.</vt:lpstr>
      <vt:lpstr>1. История создания музыкального произведения</vt:lpstr>
      <vt:lpstr>2. Определить «музыкальные краски» (характер, лад, темп, динамика, штрихи, мелодия и т.д.)</vt:lpstr>
      <vt:lpstr>3. Что вы чувствовали, когда слушали это произведение? Ваше отношение к прослушанной музыке</vt:lpstr>
      <vt:lpstr>4. Сравнить три варианта исполнения и звучания данного произведения. Написать о ваших впечатлениях. Что понравилось и почему? Что не понравилось и почему?</vt:lpstr>
      <vt:lpstr>5. Определить соответствие музыки и сюжета видеоклипа с И. Бутманом</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Задание II тура: I. Прослушать произведение С. Рахманинова «Вокализ» в трех вариантах.</dc:title>
  <dc:creator>elvira</dc:creator>
  <cp:lastModifiedBy>elvira</cp:lastModifiedBy>
  <cp:revision>2</cp:revision>
  <dcterms:created xsi:type="dcterms:W3CDTF">2018-01-27T13:52:05Z</dcterms:created>
  <dcterms:modified xsi:type="dcterms:W3CDTF">2018-01-27T14:10:47Z</dcterms:modified>
</cp:coreProperties>
</file>