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media/image11.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5" r:id="rId1"/>
  </p:sldMasterIdLst>
  <p:sldIdLst>
    <p:sldId id="261" r:id="rId2"/>
    <p:sldId id="256" r:id="rId3"/>
    <p:sldId id="258" r:id="rId4"/>
    <p:sldId id="260" r:id="rId5"/>
    <p:sldId id="259" r:id="rId6"/>
    <p:sldId id="262" r:id="rId7"/>
    <p:sldId id="267" r:id="rId8"/>
    <p:sldId id="268" r:id="rId9"/>
    <p:sldId id="269" r:id="rId10"/>
    <p:sldId id="264" r:id="rId11"/>
    <p:sldId id="263" r:id="rId12"/>
    <p:sldId id="265" r:id="rId13"/>
    <p:sldId id="266" r:id="rId14"/>
    <p:sldId id="271"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16" autoAdjust="0"/>
    <p:restoredTop sz="94629" autoAdjust="0"/>
  </p:normalViewPr>
  <p:slideViewPr>
    <p:cSldViewPr snapToGrid="0">
      <p:cViewPr varScale="1">
        <p:scale>
          <a:sx n="89" d="100"/>
          <a:sy n="89" d="100"/>
        </p:scale>
        <p:origin x="46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3780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fld id="{B61BEF0D-F0BB-DE4B-95CE-6DB70DBA9567}" type="datetimeFigureOut">
              <a:rPr lang="en-US" smtClean="0"/>
              <a:pPr/>
              <a:t>1/14/2018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77841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14864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8491331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41358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955154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04406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246074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47237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42319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83052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0867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43454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58212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16415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1/14/2018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29716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1/14/2018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83432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smtClean="0"/>
              <a:pPr/>
              <a:t>1/14/2018</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71346161"/>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classic.chubrik.ru/Rachmaninov/about/Nejdanova.html#18#18"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277618" cy="6842590"/>
          </a:xfrm>
        </p:spPr>
      </p:pic>
      <p:sp>
        <p:nvSpPr>
          <p:cNvPr id="5" name="TextBox 4"/>
          <p:cNvSpPr txBox="1"/>
          <p:nvPr/>
        </p:nvSpPr>
        <p:spPr>
          <a:xfrm>
            <a:off x="0" y="647272"/>
            <a:ext cx="8337665" cy="3046988"/>
          </a:xfrm>
          <a:prstGeom prst="rect">
            <a:avLst/>
          </a:prstGeom>
          <a:noFill/>
        </p:spPr>
        <p:txBody>
          <a:bodyPr wrap="square" rtlCol="0">
            <a:spAutoFit/>
          </a:bodyPr>
          <a:lstStyle/>
          <a:p>
            <a:r>
              <a:rPr lang="ru-RU" sz="9600" dirty="0" smtClean="0">
                <a:solidFill>
                  <a:srgbClr val="FF0000"/>
                </a:solidFill>
                <a:latin typeface="Young Love ES" panose="02000000000000000000" pitchFamily="2" charset="0"/>
              </a:rPr>
              <a:t>С Рахманинов «Вокализ»</a:t>
            </a:r>
            <a:endParaRPr lang="ru-RU" sz="9600" dirty="0">
              <a:solidFill>
                <a:srgbClr val="FF0000"/>
              </a:solidFill>
              <a:latin typeface="Young Love ES" panose="02000000000000000000" pitchFamily="2" charset="0"/>
            </a:endParaRPr>
          </a:p>
        </p:txBody>
      </p:sp>
      <p:sp>
        <p:nvSpPr>
          <p:cNvPr id="3" name="TextBox 2"/>
          <p:cNvSpPr txBox="1"/>
          <p:nvPr/>
        </p:nvSpPr>
        <p:spPr>
          <a:xfrm>
            <a:off x="3077308" y="5370022"/>
            <a:ext cx="8586405" cy="923330"/>
          </a:xfrm>
          <a:prstGeom prst="rect">
            <a:avLst/>
          </a:prstGeom>
          <a:noFill/>
        </p:spPr>
        <p:txBody>
          <a:bodyPr wrap="square" rtlCol="0">
            <a:spAutoFit/>
          </a:bodyPr>
          <a:lstStyle/>
          <a:p>
            <a:r>
              <a:rPr lang="ru-RU" dirty="0" smtClean="0">
                <a:solidFill>
                  <a:srgbClr val="FF0000"/>
                </a:solidFill>
              </a:rPr>
              <a:t>Выполнил обучающийся 8 класса </a:t>
            </a:r>
          </a:p>
          <a:p>
            <a:r>
              <a:rPr lang="ru-RU" dirty="0" smtClean="0">
                <a:solidFill>
                  <a:srgbClr val="FF0000"/>
                </a:solidFill>
              </a:rPr>
              <a:t>МОБУ Гимназия №3 </a:t>
            </a:r>
          </a:p>
          <a:p>
            <a:r>
              <a:rPr lang="ru-RU" dirty="0" smtClean="0">
                <a:solidFill>
                  <a:srgbClr val="FF0000"/>
                </a:solidFill>
              </a:rPr>
              <a:t>Иван Тимошин</a:t>
            </a:r>
            <a:endParaRPr lang="ru-RU" dirty="0">
              <a:solidFill>
                <a:srgbClr val="FF0000"/>
              </a:solidFill>
            </a:endParaRPr>
          </a:p>
        </p:txBody>
      </p:sp>
    </p:spTree>
    <p:extLst>
      <p:ext uri="{BB962C8B-B14F-4D97-AF65-F5344CB8AC3E}">
        <p14:creationId xmlns:p14="http://schemas.microsoft.com/office/powerpoint/2010/main" val="2397810102"/>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742" y="69444"/>
            <a:ext cx="12294742" cy="6804283"/>
          </a:xfrm>
        </p:spPr>
      </p:pic>
      <p:sp>
        <p:nvSpPr>
          <p:cNvPr id="3" name="TextBox 2"/>
          <p:cNvSpPr txBox="1"/>
          <p:nvPr/>
        </p:nvSpPr>
        <p:spPr>
          <a:xfrm>
            <a:off x="572568" y="4631821"/>
            <a:ext cx="10932801" cy="923330"/>
          </a:xfrm>
          <a:prstGeom prst="rect">
            <a:avLst/>
          </a:prstGeom>
          <a:noFill/>
        </p:spPr>
        <p:txBody>
          <a:bodyPr wrap="none" rtlCol="0">
            <a:spAutoFit/>
          </a:bodyPr>
          <a:lstStyle/>
          <a:p>
            <a:r>
              <a:rPr lang="ru-RU" dirty="0" smtClean="0"/>
              <a:t>Очень понравился «Вокализ» в исполнении детского хора и флейты ( Юра Дунаев)</a:t>
            </a:r>
          </a:p>
          <a:p>
            <a:r>
              <a:rPr lang="ru-RU" dirty="0" smtClean="0"/>
              <a:t>Переложение для детского хора и флейты Татьяны Ждановой.</a:t>
            </a:r>
          </a:p>
          <a:p>
            <a:r>
              <a:rPr lang="ru-RU" dirty="0" smtClean="0"/>
              <a:t>Мне показалось звучание очень трогательным, совсем иным, чем у взрослых исполнителей</a:t>
            </a:r>
            <a:endParaRPr lang="ru-RU" dirty="0"/>
          </a:p>
        </p:txBody>
      </p:sp>
    </p:spTree>
    <p:extLst>
      <p:ext uri="{BB962C8B-B14F-4D97-AF65-F5344CB8AC3E}">
        <p14:creationId xmlns:p14="http://schemas.microsoft.com/office/powerpoint/2010/main" val="871234309"/>
      </p:ext>
    </p:extLst>
  </p:cSld>
  <p:clrMapOvr>
    <a:masterClrMapping/>
  </p:clrMapOvr>
  <p:transition spd="slow">
    <p:comb/>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65000">
              <a:srgbClr val="0070C0"/>
            </a:gs>
            <a:gs pos="74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5971922" cy="4684468"/>
          </a:xfr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0168" y="2911533"/>
            <a:ext cx="5261956" cy="3946467"/>
          </a:xfrm>
          <a:prstGeom prst="rect">
            <a:avLst/>
          </a:prstGeom>
        </p:spPr>
      </p:pic>
      <p:sp>
        <p:nvSpPr>
          <p:cNvPr id="3" name="TextBox 2"/>
          <p:cNvSpPr txBox="1"/>
          <p:nvPr/>
        </p:nvSpPr>
        <p:spPr>
          <a:xfrm>
            <a:off x="6358071" y="675118"/>
            <a:ext cx="5753498" cy="2308324"/>
          </a:xfrm>
          <a:prstGeom prst="rect">
            <a:avLst/>
          </a:prstGeom>
          <a:noFill/>
        </p:spPr>
        <p:txBody>
          <a:bodyPr wrap="none" rtlCol="0">
            <a:spAutoFit/>
          </a:bodyPr>
          <a:lstStyle/>
          <a:p>
            <a:r>
              <a:rPr lang="ru-RU" dirty="0" smtClean="0"/>
              <a:t>Еще мне очень понравилось исполнение</a:t>
            </a:r>
          </a:p>
          <a:p>
            <a:r>
              <a:rPr lang="ru-RU" dirty="0" smtClean="0"/>
              <a:t> «Вокализа» Спиваковым и Безродным, а так же</a:t>
            </a:r>
          </a:p>
          <a:p>
            <a:r>
              <a:rPr lang="ru-RU" dirty="0" smtClean="0"/>
              <a:t>Танец на льду под эту музыку</a:t>
            </a:r>
          </a:p>
          <a:p>
            <a:r>
              <a:rPr lang="ru-RU" dirty="0" smtClean="0"/>
              <a:t> Екатерины Гордеевой и Егора </a:t>
            </a:r>
            <a:r>
              <a:rPr lang="ru-RU" dirty="0" err="1" smtClean="0"/>
              <a:t>Бероева</a:t>
            </a:r>
            <a:endParaRPr lang="ru-RU" dirty="0" smtClean="0"/>
          </a:p>
          <a:p>
            <a:r>
              <a:rPr lang="ru-RU" dirty="0" smtClean="0"/>
              <a:t>Я думаю, что это исполнение очень точно </a:t>
            </a:r>
          </a:p>
          <a:p>
            <a:r>
              <a:rPr lang="ru-RU" dirty="0" smtClean="0"/>
              <a:t>передает содержание этой музыки.</a:t>
            </a:r>
          </a:p>
          <a:p>
            <a:r>
              <a:rPr lang="ru-RU" dirty="0" smtClean="0"/>
              <a:t>Такие нежные чувства, красота, плавность </a:t>
            </a:r>
          </a:p>
          <a:p>
            <a:r>
              <a:rPr lang="ru-RU" dirty="0" smtClean="0"/>
              <a:t>движений</a:t>
            </a:r>
            <a:endParaRPr lang="ru-RU" dirty="0"/>
          </a:p>
        </p:txBody>
      </p:sp>
    </p:spTree>
    <p:extLst>
      <p:ext uri="{BB962C8B-B14F-4D97-AF65-F5344CB8AC3E}">
        <p14:creationId xmlns:p14="http://schemas.microsoft.com/office/powerpoint/2010/main" val="215453160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61842"/>
            <a:ext cx="9597154" cy="7129083"/>
          </a:xfrm>
        </p:spPr>
      </p:pic>
      <p:sp>
        <p:nvSpPr>
          <p:cNvPr id="3" name="TextBox 2"/>
          <p:cNvSpPr txBox="1"/>
          <p:nvPr/>
        </p:nvSpPr>
        <p:spPr>
          <a:xfrm>
            <a:off x="7383566" y="598206"/>
            <a:ext cx="4859022" cy="4801314"/>
          </a:xfrm>
          <a:prstGeom prst="rect">
            <a:avLst/>
          </a:prstGeom>
          <a:noFill/>
        </p:spPr>
        <p:txBody>
          <a:bodyPr wrap="none" rtlCol="0">
            <a:spAutoFit/>
          </a:bodyPr>
          <a:lstStyle/>
          <a:p>
            <a:r>
              <a:rPr lang="ru-RU" dirty="0" smtClean="0"/>
              <a:t>«Вокализ» Игоря Бутмана мне </a:t>
            </a:r>
          </a:p>
          <a:p>
            <a:r>
              <a:rPr lang="ru-RU" dirty="0" smtClean="0"/>
              <a:t>не очень понравился. Он вызвал</a:t>
            </a:r>
          </a:p>
          <a:p>
            <a:r>
              <a:rPr lang="ru-RU" dirty="0" smtClean="0"/>
              <a:t> противоречивые чувства.</a:t>
            </a:r>
          </a:p>
          <a:p>
            <a:r>
              <a:rPr lang="ru-RU" dirty="0" smtClean="0"/>
              <a:t> Хотя я очень</a:t>
            </a:r>
          </a:p>
          <a:p>
            <a:r>
              <a:rPr lang="ru-RU" dirty="0" smtClean="0"/>
              <a:t> люблю слушать музыку в его </a:t>
            </a:r>
          </a:p>
          <a:p>
            <a:r>
              <a:rPr lang="ru-RU" dirty="0" smtClean="0"/>
              <a:t>Исполнении. Мне понравились </a:t>
            </a:r>
          </a:p>
          <a:p>
            <a:r>
              <a:rPr lang="ru-RU" dirty="0" smtClean="0"/>
              <a:t>красивые импровизации </a:t>
            </a:r>
          </a:p>
          <a:p>
            <a:r>
              <a:rPr lang="ru-RU" dirty="0" smtClean="0"/>
              <a:t>Но ролик показался каким то одиноким</a:t>
            </a:r>
          </a:p>
          <a:p>
            <a:r>
              <a:rPr lang="ru-RU" dirty="0" smtClean="0"/>
              <a:t>И очень грустным. Даже захотелось </a:t>
            </a:r>
          </a:p>
          <a:p>
            <a:r>
              <a:rPr lang="ru-RU" dirty="0" smtClean="0"/>
              <a:t>плакать. Кажется что музыка звучит в</a:t>
            </a:r>
          </a:p>
          <a:p>
            <a:r>
              <a:rPr lang="ru-RU" dirty="0" smtClean="0"/>
              <a:t> память о ком-то.</a:t>
            </a:r>
          </a:p>
          <a:p>
            <a:r>
              <a:rPr lang="ru-RU" dirty="0" smtClean="0"/>
              <a:t>Мне кажется, что этой музыке скорее</a:t>
            </a:r>
          </a:p>
          <a:p>
            <a:r>
              <a:rPr lang="ru-RU" dirty="0" smtClean="0"/>
              <a:t>Соответствуют Гордеева и </a:t>
            </a:r>
            <a:r>
              <a:rPr lang="ru-RU" dirty="0" err="1" smtClean="0"/>
              <a:t>Бероев</a:t>
            </a:r>
            <a:r>
              <a:rPr lang="ru-RU" dirty="0" smtClean="0"/>
              <a:t>, </a:t>
            </a:r>
          </a:p>
          <a:p>
            <a:r>
              <a:rPr lang="ru-RU" dirty="0" smtClean="0"/>
              <a:t>Но не одиночество Бутмана.</a:t>
            </a:r>
          </a:p>
          <a:p>
            <a:r>
              <a:rPr lang="ru-RU" dirty="0" smtClean="0"/>
              <a:t>Хотя море я очень люблю, и мечтаю </a:t>
            </a:r>
          </a:p>
          <a:p>
            <a:r>
              <a:rPr lang="ru-RU" dirty="0" smtClean="0"/>
              <a:t>туда попасть.  И в ролике оно очень </a:t>
            </a:r>
          </a:p>
          <a:p>
            <a:r>
              <a:rPr lang="ru-RU" dirty="0" smtClean="0"/>
              <a:t>красиво.</a:t>
            </a:r>
            <a:endParaRPr lang="ru-RU" dirty="0"/>
          </a:p>
        </p:txBody>
      </p:sp>
    </p:spTree>
    <p:extLst>
      <p:ext uri="{BB962C8B-B14F-4D97-AF65-F5344CB8AC3E}">
        <p14:creationId xmlns:p14="http://schemas.microsoft.com/office/powerpoint/2010/main" val="106208296"/>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67" y="-615297"/>
            <a:ext cx="12192000" cy="8571430"/>
          </a:xfrm>
          <a:prstGeom prst="rect">
            <a:avLst/>
          </a:prstGeom>
        </p:spPr>
      </p:pic>
      <p:sp>
        <p:nvSpPr>
          <p:cNvPr id="3" name="Объект 2"/>
          <p:cNvSpPr>
            <a:spLocks noGrp="1"/>
          </p:cNvSpPr>
          <p:nvPr>
            <p:ph idx="1"/>
          </p:nvPr>
        </p:nvSpPr>
        <p:spPr>
          <a:xfrm>
            <a:off x="222739" y="3242733"/>
            <a:ext cx="8534400" cy="3615267"/>
          </a:xfrm>
        </p:spPr>
        <p:txBody>
          <a:bodyPr/>
          <a:lstStyle/>
          <a:p>
            <a:r>
              <a:rPr lang="ru-RU" dirty="0" smtClean="0">
                <a:solidFill>
                  <a:schemeClr val="bg2">
                    <a:lumMod val="60000"/>
                    <a:lumOff val="40000"/>
                  </a:schemeClr>
                </a:solidFill>
              </a:rPr>
              <a:t>Так же</a:t>
            </a:r>
            <a:r>
              <a:rPr lang="ru-RU" dirty="0">
                <a:solidFill>
                  <a:schemeClr val="bg2">
                    <a:lumMod val="60000"/>
                    <a:lumOff val="40000"/>
                  </a:schemeClr>
                </a:solidFill>
              </a:rPr>
              <a:t> </a:t>
            </a:r>
            <a:r>
              <a:rPr lang="ru-RU" dirty="0" smtClean="0">
                <a:solidFill>
                  <a:schemeClr val="bg2">
                    <a:lumMod val="60000"/>
                    <a:lumOff val="40000"/>
                  </a:schemeClr>
                </a:solidFill>
              </a:rPr>
              <a:t>мне понравился</a:t>
            </a:r>
            <a:r>
              <a:rPr lang="ru-RU" dirty="0" smtClean="0">
                <a:solidFill>
                  <a:schemeClr val="bg2">
                    <a:lumMod val="60000"/>
                    <a:lumOff val="40000"/>
                  </a:schemeClr>
                </a:solidFill>
              </a:rPr>
              <a:t> </a:t>
            </a:r>
            <a:r>
              <a:rPr lang="ru-RU" dirty="0" smtClean="0">
                <a:solidFill>
                  <a:schemeClr val="bg2">
                    <a:lumMod val="60000"/>
                    <a:lumOff val="40000"/>
                  </a:schemeClr>
                </a:solidFill>
              </a:rPr>
              <a:t>«Вокализ» в исполнении Давид </a:t>
            </a:r>
            <a:r>
              <a:rPr lang="ru-RU" dirty="0" err="1" smtClean="0">
                <a:solidFill>
                  <a:schemeClr val="bg2">
                    <a:lumMod val="60000"/>
                    <a:lumOff val="40000"/>
                  </a:schemeClr>
                </a:solidFill>
              </a:rPr>
              <a:t>Герингас</a:t>
            </a:r>
            <a:r>
              <a:rPr lang="ru-RU" dirty="0" smtClean="0">
                <a:solidFill>
                  <a:schemeClr val="bg2">
                    <a:lumMod val="60000"/>
                    <a:lumOff val="40000"/>
                  </a:schemeClr>
                </a:solidFill>
              </a:rPr>
              <a:t>- виолончель, Ян </a:t>
            </a:r>
            <a:r>
              <a:rPr lang="ru-RU" dirty="0" err="1" smtClean="0">
                <a:solidFill>
                  <a:schemeClr val="bg2">
                    <a:lumMod val="60000"/>
                    <a:lumOff val="40000"/>
                  </a:schemeClr>
                </a:solidFill>
              </a:rPr>
              <a:t>Фонтейн</a:t>
            </a:r>
            <a:r>
              <a:rPr lang="ru-RU" dirty="0" smtClean="0">
                <a:solidFill>
                  <a:schemeClr val="bg2">
                    <a:lumMod val="60000"/>
                    <a:lumOff val="40000"/>
                  </a:schemeClr>
                </a:solidFill>
              </a:rPr>
              <a:t> –фортепиано</a:t>
            </a:r>
          </a:p>
          <a:p>
            <a:r>
              <a:rPr lang="ru-RU" dirty="0" smtClean="0">
                <a:solidFill>
                  <a:schemeClr val="bg2">
                    <a:lumMod val="60000"/>
                    <a:lumOff val="40000"/>
                  </a:schemeClr>
                </a:solidFill>
              </a:rPr>
              <a:t>Андрей Чистяков –скрипка, Мария </a:t>
            </a:r>
            <a:r>
              <a:rPr lang="ru-RU" dirty="0" err="1" smtClean="0">
                <a:solidFill>
                  <a:schemeClr val="bg2">
                    <a:lumMod val="60000"/>
                    <a:lumOff val="40000"/>
                  </a:schemeClr>
                </a:solidFill>
              </a:rPr>
              <a:t>Пустыльник</a:t>
            </a:r>
            <a:r>
              <a:rPr lang="ru-RU" dirty="0" smtClean="0">
                <a:solidFill>
                  <a:schemeClr val="bg2">
                    <a:lumMod val="60000"/>
                    <a:lumOff val="40000"/>
                  </a:schemeClr>
                </a:solidFill>
              </a:rPr>
              <a:t>- Фортепиано</a:t>
            </a:r>
          </a:p>
        </p:txBody>
      </p:sp>
    </p:spTree>
    <p:extLst>
      <p:ext uri="{BB962C8B-B14F-4D97-AF65-F5344CB8AC3E}">
        <p14:creationId xmlns:p14="http://schemas.microsoft.com/office/powerpoint/2010/main" val="410198373"/>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p:cNvSpPr txBox="1"/>
          <p:nvPr/>
        </p:nvSpPr>
        <p:spPr>
          <a:xfrm>
            <a:off x="684212" y="5375304"/>
            <a:ext cx="11473013" cy="1200329"/>
          </a:xfrm>
          <a:prstGeom prst="rect">
            <a:avLst/>
          </a:prstGeom>
          <a:noFill/>
        </p:spPr>
        <p:txBody>
          <a:bodyPr wrap="none" rtlCol="0">
            <a:spAutoFit/>
          </a:bodyPr>
          <a:lstStyle/>
          <a:p>
            <a:r>
              <a:rPr lang="ru-RU" dirty="0" smtClean="0"/>
              <a:t>Мне очень понравился ролик  Виктора Зинчука. Наверное он тоже очень близок по содержанию</a:t>
            </a:r>
          </a:p>
          <a:p>
            <a:r>
              <a:rPr lang="ru-RU" dirty="0" smtClean="0"/>
              <a:t>к «Вокализу». Это природа России, храмы… Очень красиво все переплетается. Я смотрел </a:t>
            </a:r>
          </a:p>
          <a:p>
            <a:r>
              <a:rPr lang="ru-RU" dirty="0" smtClean="0"/>
              <a:t>несколько раз. Мне понравилось работать над этой темой. Музыка заставила меня о </a:t>
            </a:r>
          </a:p>
          <a:p>
            <a:r>
              <a:rPr lang="ru-RU" dirty="0" smtClean="0"/>
              <a:t>многом задуматься. Много прочитать и прослушать.</a:t>
            </a:r>
            <a:endParaRPr lang="ru-RU" dirty="0"/>
          </a:p>
        </p:txBody>
      </p:sp>
    </p:spTree>
    <p:extLst>
      <p:ext uri="{BB962C8B-B14F-4D97-AF65-F5344CB8AC3E}">
        <p14:creationId xmlns:p14="http://schemas.microsoft.com/office/powerpoint/2010/main" val="31876588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15618"/>
          </a:xfrm>
        </p:spPr>
      </p:pic>
    </p:spTree>
    <p:extLst>
      <p:ext uri="{BB962C8B-B14F-4D97-AF65-F5344CB8AC3E}">
        <p14:creationId xmlns:p14="http://schemas.microsoft.com/office/powerpoint/2010/main" val="33090275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chemeClr val="accent1">
                <a:lumMod val="60000"/>
                <a:lumOff val="40000"/>
              </a:schemeClr>
            </a:gs>
            <a:gs pos="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0"/>
            <a:ext cx="12411182" cy="8001000"/>
          </a:xfrm>
          <a:prstGeom prst="rect">
            <a:avLst/>
          </a:prstGeom>
        </p:spPr>
      </p:pic>
    </p:spTree>
    <p:extLst>
      <p:ext uri="{BB962C8B-B14F-4D97-AF65-F5344CB8AC3E}">
        <p14:creationId xmlns:p14="http://schemas.microsoft.com/office/powerpoint/2010/main" val="901812620"/>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1">
                <a:lumMod val="75000"/>
              </a:schemeClr>
            </a:gs>
            <a:gs pos="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797228" y="6858000"/>
            <a:ext cx="8534400" cy="45719"/>
          </a:xfrm>
        </p:spPr>
        <p:txBody>
          <a:bodyPr>
            <a:normAutofit fontScale="90000"/>
          </a:bodyPr>
          <a:lstStyle/>
          <a:p>
            <a:endParaRPr lang="ru-RU" dirty="0"/>
          </a:p>
        </p:txBody>
      </p:sp>
      <p:sp>
        <p:nvSpPr>
          <p:cNvPr id="3" name="Объект 2"/>
          <p:cNvSpPr>
            <a:spLocks noGrp="1"/>
          </p:cNvSpPr>
          <p:nvPr>
            <p:ph idx="1"/>
          </p:nvPr>
        </p:nvSpPr>
        <p:spPr>
          <a:xfrm>
            <a:off x="684211" y="685800"/>
            <a:ext cx="10483797" cy="6002676"/>
          </a:xfrm>
        </p:spPr>
        <p:txBody>
          <a:bodyPr>
            <a:normAutofit/>
          </a:bodyPr>
          <a:lstStyle/>
          <a:p>
            <a:r>
              <a:rPr lang="ru-RU" b="1" dirty="0">
                <a:solidFill>
                  <a:schemeClr val="accent4">
                    <a:lumMod val="40000"/>
                    <a:lumOff val="60000"/>
                  </a:schemeClr>
                </a:solidFill>
              </a:rPr>
              <a:t>Жанр:</a:t>
            </a:r>
            <a:r>
              <a:rPr lang="ru-RU" dirty="0">
                <a:solidFill>
                  <a:schemeClr val="accent4">
                    <a:lumMod val="40000"/>
                    <a:lumOff val="60000"/>
                  </a:schemeClr>
                </a:solidFill>
              </a:rPr>
              <a:t> вокальная миниатюра для голоса (сопрано) с фортепиано, ор. 34, № 14.</a:t>
            </a:r>
          </a:p>
          <a:p>
            <a:r>
              <a:rPr lang="ru-RU" b="1" dirty="0">
                <a:solidFill>
                  <a:schemeClr val="accent4">
                    <a:lumMod val="40000"/>
                    <a:lumOff val="60000"/>
                  </a:schemeClr>
                </a:solidFill>
              </a:rPr>
              <a:t>            Время создания</a:t>
            </a:r>
            <a:r>
              <a:rPr lang="ru-RU" dirty="0">
                <a:solidFill>
                  <a:schemeClr val="accent4">
                    <a:lumMod val="40000"/>
                    <a:lumOff val="60000"/>
                  </a:schemeClr>
                </a:solidFill>
              </a:rPr>
              <a:t>: апрель 1915 года.</a:t>
            </a:r>
          </a:p>
          <a:p>
            <a:r>
              <a:rPr lang="ru-RU" b="1" dirty="0">
                <a:solidFill>
                  <a:schemeClr val="accent4">
                    <a:lumMod val="40000"/>
                    <a:lumOff val="60000"/>
                  </a:schemeClr>
                </a:solidFill>
              </a:rPr>
              <a:t>            Текст</a:t>
            </a:r>
            <a:r>
              <a:rPr lang="ru-RU" dirty="0">
                <a:solidFill>
                  <a:schemeClr val="accent4">
                    <a:lumMod val="40000"/>
                    <a:lumOff val="60000"/>
                  </a:schemeClr>
                </a:solidFill>
              </a:rPr>
              <a:t>: отсутствует.</a:t>
            </a:r>
          </a:p>
          <a:p>
            <a:r>
              <a:rPr lang="ru-RU" dirty="0">
                <a:solidFill>
                  <a:schemeClr val="accent4">
                    <a:lumMod val="40000"/>
                    <a:lumOff val="60000"/>
                  </a:schemeClr>
                </a:solidFill>
              </a:rPr>
              <a:t>            </a:t>
            </a:r>
            <a:r>
              <a:rPr lang="ru-RU" b="1" dirty="0">
                <a:solidFill>
                  <a:schemeClr val="accent4">
                    <a:lumMod val="40000"/>
                    <a:lumOff val="60000"/>
                  </a:schemeClr>
                </a:solidFill>
              </a:rPr>
              <a:t>Автограф (ми-бемоль минор)</a:t>
            </a:r>
            <a:r>
              <a:rPr lang="ru-RU" dirty="0">
                <a:solidFill>
                  <a:schemeClr val="accent4">
                    <a:lumMod val="40000"/>
                    <a:lumOff val="60000"/>
                  </a:schemeClr>
                </a:solidFill>
              </a:rPr>
              <a:t>: Государственный центральный музей музыкальной культуры имени М. И. Глинки, фонд 18, № 2778. Приобретен в 1995. До того - в Мемориальном музее-квартире А. В. Неждановой.</a:t>
            </a:r>
          </a:p>
          <a:p>
            <a:r>
              <a:rPr lang="ru-RU" b="1" dirty="0">
                <a:solidFill>
                  <a:schemeClr val="accent4">
                    <a:lumMod val="40000"/>
                    <a:lumOff val="60000"/>
                  </a:schemeClr>
                </a:solidFill>
              </a:rPr>
              <a:t>            Посвящение</a:t>
            </a:r>
            <a:r>
              <a:rPr lang="ru-RU" dirty="0">
                <a:solidFill>
                  <a:schemeClr val="accent4">
                    <a:lumMod val="40000"/>
                    <a:lumOff val="60000"/>
                  </a:schemeClr>
                </a:solidFill>
              </a:rPr>
              <a:t>: А. В. Неждановой.</a:t>
            </a:r>
          </a:p>
          <a:p>
            <a:r>
              <a:rPr lang="ru-RU" dirty="0">
                <a:solidFill>
                  <a:schemeClr val="accent4">
                    <a:lumMod val="40000"/>
                    <a:lumOff val="60000"/>
                  </a:schemeClr>
                </a:solidFill>
              </a:rPr>
              <a:t> </a:t>
            </a:r>
          </a:p>
          <a:p>
            <a:r>
              <a:rPr lang="ru-RU" dirty="0">
                <a:solidFill>
                  <a:schemeClr val="accent4">
                    <a:lumMod val="40000"/>
                    <a:lumOff val="60000"/>
                  </a:schemeClr>
                </a:solidFill>
              </a:rPr>
              <a:t>            Это одно из самых известных произведений С. Рахманинова</a:t>
            </a:r>
            <a:r>
              <a:rPr lang="ru-RU" dirty="0" smtClean="0">
                <a:solidFill>
                  <a:schemeClr val="accent4">
                    <a:lumMod val="40000"/>
                    <a:lumOff val="60000"/>
                  </a:schemeClr>
                </a:solidFill>
              </a:rPr>
              <a:t>.</a:t>
            </a:r>
            <a:r>
              <a:rPr lang="ru-RU" dirty="0">
                <a:solidFill>
                  <a:schemeClr val="accent4">
                    <a:lumMod val="40000"/>
                    <a:lumOff val="60000"/>
                  </a:schemeClr>
                </a:solidFill>
              </a:rPr>
              <a:t> Парадокс, однако, заключается в том, что оно звучит чаще не в своем оригинальном - вокальном – варианте, а во всевозможных переложениях – для разных составов оркестров (симфонического</a:t>
            </a:r>
            <a:r>
              <a:rPr lang="ru-RU" baseline="30000" dirty="0">
                <a:solidFill>
                  <a:schemeClr val="accent4">
                    <a:lumMod val="40000"/>
                    <a:lumOff val="60000"/>
                  </a:schemeClr>
                </a:solidFill>
              </a:rPr>
              <a:t>2</a:t>
            </a:r>
            <a:r>
              <a:rPr lang="ru-RU" dirty="0">
                <a:solidFill>
                  <a:schemeClr val="accent4">
                    <a:lumMod val="40000"/>
                    <a:lumOff val="60000"/>
                  </a:schemeClr>
                </a:solidFill>
              </a:rPr>
              <a:t>, камерных), едва ли не для всех инструментов, поскольку предоставляет исполнителям исключительную возможность продемонстрировать красоту звучания своего инструмента и мастерство </a:t>
            </a:r>
            <a:r>
              <a:rPr lang="ru-RU" dirty="0" smtClean="0">
                <a:solidFill>
                  <a:schemeClr val="accent4">
                    <a:lumMod val="40000"/>
                    <a:lumOff val="60000"/>
                  </a:schemeClr>
                </a:solidFill>
              </a:rPr>
              <a:t>кантилены</a:t>
            </a:r>
            <a:r>
              <a:rPr lang="ru-RU" dirty="0">
                <a:solidFill>
                  <a:schemeClr val="accent4">
                    <a:lumMod val="40000"/>
                    <a:lumOff val="60000"/>
                  </a:schemeClr>
                </a:solidFill>
              </a:rPr>
              <a:t> на нем</a:t>
            </a:r>
            <a:r>
              <a:rPr lang="ru-RU" dirty="0" smtClean="0">
                <a:solidFill>
                  <a:schemeClr val="accent4">
                    <a:lumMod val="40000"/>
                    <a:lumOff val="60000"/>
                  </a:schemeClr>
                </a:solidFill>
              </a:rPr>
              <a:t>.</a:t>
            </a:r>
            <a:endParaRPr lang="ru-RU" dirty="0">
              <a:solidFill>
                <a:schemeClr val="accent4">
                  <a:lumMod val="40000"/>
                  <a:lumOff val="60000"/>
                </a:schemeClr>
              </a:solidFill>
            </a:endParaRPr>
          </a:p>
          <a:p>
            <a:endParaRPr lang="ru-RU" dirty="0">
              <a:solidFill>
                <a:schemeClr val="accent4">
                  <a:lumMod val="40000"/>
                  <a:lumOff val="60000"/>
                </a:schemeClr>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12483"/>
          </a:xfrm>
          <a:prstGeom prst="rect">
            <a:avLst/>
          </a:prstGeom>
        </p:spPr>
      </p:pic>
      <p:sp>
        <p:nvSpPr>
          <p:cNvPr id="5" name="TextBox 4"/>
          <p:cNvSpPr txBox="1"/>
          <p:nvPr/>
        </p:nvSpPr>
        <p:spPr>
          <a:xfrm flipH="1">
            <a:off x="-1" y="129474"/>
            <a:ext cx="12000487" cy="6647974"/>
          </a:xfrm>
          <a:prstGeom prst="rect">
            <a:avLst/>
          </a:prstGeom>
          <a:noFill/>
        </p:spPr>
        <p:txBody>
          <a:bodyPr wrap="square" rtlCol="0">
            <a:spAutoFit/>
          </a:bodyPr>
          <a:lstStyle/>
          <a:p>
            <a:r>
              <a:rPr lang="ru-RU" sz="2400" b="1" dirty="0">
                <a:solidFill>
                  <a:schemeClr val="accent1">
                    <a:lumMod val="60000"/>
                    <a:lumOff val="40000"/>
                  </a:schemeClr>
                </a:solidFill>
              </a:rPr>
              <a:t>Жанр:</a:t>
            </a:r>
            <a:r>
              <a:rPr lang="ru-RU" sz="2400" dirty="0">
                <a:solidFill>
                  <a:schemeClr val="accent1">
                    <a:lumMod val="60000"/>
                    <a:lumOff val="40000"/>
                  </a:schemeClr>
                </a:solidFill>
              </a:rPr>
              <a:t> вокальная миниатюра для голоса (сопрано) с фортепиано, ор. 34, № 14.</a:t>
            </a:r>
          </a:p>
          <a:p>
            <a:r>
              <a:rPr lang="ru-RU" sz="2400" b="1" dirty="0">
                <a:solidFill>
                  <a:schemeClr val="accent1">
                    <a:lumMod val="60000"/>
                    <a:lumOff val="40000"/>
                  </a:schemeClr>
                </a:solidFill>
              </a:rPr>
              <a:t>            Время создания</a:t>
            </a:r>
            <a:r>
              <a:rPr lang="ru-RU" sz="2400" dirty="0">
                <a:solidFill>
                  <a:schemeClr val="accent1">
                    <a:lumMod val="60000"/>
                    <a:lumOff val="40000"/>
                  </a:schemeClr>
                </a:solidFill>
              </a:rPr>
              <a:t>: апрель 1915 года.</a:t>
            </a:r>
          </a:p>
          <a:p>
            <a:r>
              <a:rPr lang="ru-RU" sz="2400" b="1" dirty="0">
                <a:solidFill>
                  <a:schemeClr val="accent1">
                    <a:lumMod val="60000"/>
                    <a:lumOff val="40000"/>
                  </a:schemeClr>
                </a:solidFill>
              </a:rPr>
              <a:t>            Текст</a:t>
            </a:r>
            <a:r>
              <a:rPr lang="ru-RU" sz="2400" dirty="0">
                <a:solidFill>
                  <a:schemeClr val="accent1">
                    <a:lumMod val="60000"/>
                    <a:lumOff val="40000"/>
                  </a:schemeClr>
                </a:solidFill>
              </a:rPr>
              <a:t>: отсутствует.</a:t>
            </a:r>
          </a:p>
          <a:p>
            <a:r>
              <a:rPr lang="ru-RU" sz="2400" dirty="0">
                <a:solidFill>
                  <a:schemeClr val="accent1">
                    <a:lumMod val="60000"/>
                    <a:lumOff val="40000"/>
                  </a:schemeClr>
                </a:solidFill>
              </a:rPr>
              <a:t>            </a:t>
            </a:r>
            <a:r>
              <a:rPr lang="ru-RU" sz="2400" b="1" dirty="0">
                <a:solidFill>
                  <a:schemeClr val="accent1">
                    <a:lumMod val="60000"/>
                    <a:lumOff val="40000"/>
                  </a:schemeClr>
                </a:solidFill>
              </a:rPr>
              <a:t>Автограф (ми-бемоль минор)</a:t>
            </a:r>
            <a:r>
              <a:rPr lang="ru-RU" sz="2400" dirty="0">
                <a:solidFill>
                  <a:schemeClr val="accent1">
                    <a:lumMod val="60000"/>
                    <a:lumOff val="40000"/>
                  </a:schemeClr>
                </a:solidFill>
              </a:rPr>
              <a:t>: Государственный центральный музей музыкальной культуры имени М. И. Глинки, фонд 18, № 2778. Приобретен в 1995. До того - в Мемориальном музее-квартире А. В. Неждановой.</a:t>
            </a:r>
          </a:p>
          <a:p>
            <a:r>
              <a:rPr lang="ru-RU" sz="2400" b="1" dirty="0">
                <a:solidFill>
                  <a:schemeClr val="accent1">
                    <a:lumMod val="60000"/>
                    <a:lumOff val="40000"/>
                  </a:schemeClr>
                </a:solidFill>
              </a:rPr>
              <a:t>            Посвящение</a:t>
            </a:r>
            <a:r>
              <a:rPr lang="ru-RU" sz="2400" dirty="0">
                <a:solidFill>
                  <a:schemeClr val="accent1">
                    <a:lumMod val="60000"/>
                    <a:lumOff val="40000"/>
                  </a:schemeClr>
                </a:solidFill>
              </a:rPr>
              <a:t>: А. В. Неждановой.</a:t>
            </a:r>
          </a:p>
          <a:p>
            <a:r>
              <a:rPr lang="ru-RU" sz="2400" dirty="0">
                <a:solidFill>
                  <a:schemeClr val="accent1">
                    <a:lumMod val="60000"/>
                    <a:lumOff val="40000"/>
                  </a:schemeClr>
                </a:solidFill>
              </a:rPr>
              <a:t> </a:t>
            </a:r>
          </a:p>
          <a:p>
            <a:r>
              <a:rPr lang="ru-RU" sz="2400" dirty="0">
                <a:solidFill>
                  <a:schemeClr val="accent1">
                    <a:lumMod val="60000"/>
                    <a:lumOff val="40000"/>
                  </a:schemeClr>
                </a:solidFill>
              </a:rPr>
              <a:t>            Это одно из самых известных произведений С. Рахманинова. Парадокс, однако, заключается в том, что оно звучит чаще не в своем оригинальном - вокальном – варианте, а во всевозможных переложениях – для разных составов оркестров (</a:t>
            </a:r>
            <a:r>
              <a:rPr lang="ru-RU" sz="2400" dirty="0" smtClean="0">
                <a:solidFill>
                  <a:schemeClr val="accent1">
                    <a:lumMod val="60000"/>
                    <a:lumOff val="40000"/>
                  </a:schemeClr>
                </a:solidFill>
              </a:rPr>
              <a:t>симфонического, </a:t>
            </a:r>
            <a:r>
              <a:rPr lang="ru-RU" sz="2400" dirty="0">
                <a:solidFill>
                  <a:schemeClr val="accent1">
                    <a:lumMod val="60000"/>
                    <a:lumOff val="40000"/>
                  </a:schemeClr>
                </a:solidFill>
              </a:rPr>
              <a:t>камерных), едва ли не для всех инструментов, поскольку предоставляет исполнителям исключительную возможность продемонстрировать красоту звучания своего инструмента и мастерство кантилены на нем.</a:t>
            </a:r>
          </a:p>
          <a:p>
            <a:endParaRPr lang="ru-RU" sz="2400" dirty="0">
              <a:solidFill>
                <a:schemeClr val="accent1">
                  <a:lumMod val="60000"/>
                  <a:lumOff val="40000"/>
                </a:schemeClr>
              </a:solidFill>
            </a:endParaRPr>
          </a:p>
          <a:p>
            <a:endParaRPr lang="ru-RU" dirty="0"/>
          </a:p>
        </p:txBody>
      </p:sp>
    </p:spTree>
    <p:extLst>
      <p:ext uri="{BB962C8B-B14F-4D97-AF65-F5344CB8AC3E}">
        <p14:creationId xmlns:p14="http://schemas.microsoft.com/office/powerpoint/2010/main" val="1369120803"/>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92500" lnSpcReduction="10000"/>
          </a:bodyPr>
          <a:lstStyle/>
          <a:p>
            <a:pPr fontAlgn="base"/>
            <a:r>
              <a:rPr lang="ru-RU" dirty="0"/>
              <a:t>Есть 4 аранжировки для оркестра, 3 для камерного ансамбля, 10 аранжировок для ф-но или другого солирующего инструмента, 5 для одиночного инструмента и 2 для других инструментов.</a:t>
            </a:r>
          </a:p>
          <a:p>
            <a:pPr fontAlgn="base"/>
            <a:r>
              <a:rPr lang="ru-RU" dirty="0"/>
              <a:t>И это только известные аранжировки, кроме того, есть и малоизвестные. Такое огромное количество аранжировок предоставляет исполнителям широкую возможность продемонстрировать красоту звучания и певучесть своего инструмента. С другой стороны, вокализ можно </a:t>
            </a:r>
            <a:r>
              <a:rPr lang="ru-RU" dirty="0" err="1"/>
              <a:t>рассматировать</a:t>
            </a:r>
            <a:r>
              <a:rPr lang="ru-RU" dirty="0"/>
              <a:t> как упражнение или этюд для развития вокальной техники – разных приемов вокального </a:t>
            </a:r>
            <a:r>
              <a:rPr lang="ru-RU" dirty="0" err="1"/>
              <a:t>звукоизвлечения</a:t>
            </a:r>
            <a:r>
              <a:rPr lang="ru-RU" dirty="0"/>
              <a:t> – </a:t>
            </a:r>
            <a:r>
              <a:rPr lang="ru-RU" dirty="0" err="1"/>
              <a:t>legato</a:t>
            </a:r>
            <a:r>
              <a:rPr lang="ru-RU" dirty="0"/>
              <a:t>, </a:t>
            </a:r>
            <a:r>
              <a:rPr lang="ru-RU" dirty="0" err="1"/>
              <a:t>staccato</a:t>
            </a:r>
            <a:r>
              <a:rPr lang="ru-RU" dirty="0"/>
              <a:t>, </a:t>
            </a:r>
            <a:r>
              <a:rPr lang="ru-RU" dirty="0" err="1"/>
              <a:t>nonlegato</a:t>
            </a:r>
            <a:r>
              <a:rPr lang="ru-RU" dirty="0"/>
              <a:t>, выработки красивой певучести и подвижности голоса.</a:t>
            </a: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5" name="TextBox 4"/>
          <p:cNvSpPr txBox="1"/>
          <p:nvPr/>
        </p:nvSpPr>
        <p:spPr>
          <a:xfrm>
            <a:off x="141350" y="2888481"/>
            <a:ext cx="11909298" cy="4062651"/>
          </a:xfrm>
          <a:prstGeom prst="rect">
            <a:avLst/>
          </a:prstGeom>
          <a:noFill/>
        </p:spPr>
        <p:txBody>
          <a:bodyPr wrap="square" rtlCol="0">
            <a:spAutoFit/>
          </a:bodyPr>
          <a:lstStyle/>
          <a:p>
            <a:pPr fontAlgn="base"/>
            <a:r>
              <a:rPr lang="ru-RU" sz="2400" dirty="0"/>
              <a:t>Есть 4 аранжировки для оркестра, 3 для камерного ансамбля, 10 аранжировок для ф-но или другого солирующего инструмента, 5 для одиночного инструмента и 2 для других инструментов.</a:t>
            </a:r>
          </a:p>
          <a:p>
            <a:pPr fontAlgn="base"/>
            <a:r>
              <a:rPr lang="ru-RU" sz="2400" dirty="0"/>
              <a:t>И это только известные аранжировки, кроме того, есть и малоизвестные. Такое огромное количество аранжировок предоставляет исполнителям широкую возможность продемонстрировать красоту звучания и певучесть своего инструмента. С другой стороны, вокализ можно </a:t>
            </a:r>
            <a:r>
              <a:rPr lang="ru-RU" sz="2400" dirty="0" err="1"/>
              <a:t>рассматировать</a:t>
            </a:r>
            <a:r>
              <a:rPr lang="ru-RU" sz="2400" dirty="0"/>
              <a:t> как упражнение или этюд для развития вокальной техники – разных приемов вокального </a:t>
            </a:r>
            <a:r>
              <a:rPr lang="ru-RU" sz="2400" dirty="0" err="1"/>
              <a:t>звукоизвлечения</a:t>
            </a:r>
            <a:r>
              <a:rPr lang="ru-RU" sz="2400" dirty="0"/>
              <a:t> – </a:t>
            </a:r>
            <a:r>
              <a:rPr lang="ru-RU" sz="2400" dirty="0" err="1"/>
              <a:t>legato</a:t>
            </a:r>
            <a:r>
              <a:rPr lang="ru-RU" sz="2400" dirty="0"/>
              <a:t>, </a:t>
            </a:r>
            <a:r>
              <a:rPr lang="ru-RU" sz="2400" dirty="0" err="1"/>
              <a:t>staccato</a:t>
            </a:r>
            <a:r>
              <a:rPr lang="ru-RU" sz="2400" dirty="0"/>
              <a:t>, </a:t>
            </a:r>
            <a:r>
              <a:rPr lang="ru-RU" sz="2400" dirty="0" err="1"/>
              <a:t>nonlegato</a:t>
            </a:r>
            <a:r>
              <a:rPr lang="ru-RU" sz="2400" dirty="0"/>
              <a:t>, выработки красивой певучести и подвижности голоса.</a:t>
            </a:r>
          </a:p>
          <a:p>
            <a:endParaRPr lang="ru-RU" dirty="0"/>
          </a:p>
        </p:txBody>
      </p:sp>
    </p:spTree>
    <p:extLst>
      <p:ext uri="{BB962C8B-B14F-4D97-AF65-F5344CB8AC3E}">
        <p14:creationId xmlns:p14="http://schemas.microsoft.com/office/powerpoint/2010/main" val="3825501788"/>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77500" lnSpcReduction="20000"/>
          </a:bodyPr>
          <a:lstStyle/>
          <a:p>
            <a:pPr fontAlgn="base"/>
            <a:r>
              <a:rPr lang="ru-RU" dirty="0"/>
              <a:t>Все романсы ор. 34, в который входит и «Вокализ», были написаны в июне 1912 года. Известно, что 1 сентября того же года они были проданы издательству А. </a:t>
            </a:r>
            <a:r>
              <a:rPr lang="ru-RU" dirty="0" err="1"/>
              <a:t>Гутхейля</a:t>
            </a:r>
            <a:r>
              <a:rPr lang="ru-RU" dirty="0"/>
              <a:t> и уже в следующем году вышли в свет.</a:t>
            </a:r>
          </a:p>
          <a:p>
            <a:pPr fontAlgn="base"/>
            <a:r>
              <a:rPr lang="ru-RU" dirty="0"/>
              <a:t>Но для завершения работы над «Вокализом» композитору понадобилось три года, если считать со времени первого наброска романса, сделанного весной 1912 года. Чистовая рукопись (второй редакции произведения) датируется даже позже того времени, которое указал сам композитор - сентябрем 1915 года. Разные редакции (авторские) представляют романс в нескольких тональностях – до-диез минор, ми-бемоль минор, ми-минор. </a:t>
            </a:r>
            <a:br>
              <a:rPr lang="ru-RU" dirty="0"/>
            </a:br>
            <a:r>
              <a:rPr lang="ru-RU" dirty="0"/>
              <a:t>«Весной 1915 года Рахманинов показал 1-ю редакцию «Вокализа» А. В. Неждановой. Тогда же, прислушавшись к ее замечаниям, сделал несколько исправлений карандашом в вокальной партии, занося в партитуру также Композитору потребовалось еще некоторое время, чтобы подготовить окончательный вариант нотного текста, который существенно отличается от первого: одно из отличий состоит в изменении тональности: </a:t>
            </a:r>
            <a:r>
              <a:rPr lang="ru-RU" dirty="0" err="1"/>
              <a:t>es</a:t>
            </a:r>
            <a:r>
              <a:rPr lang="ru-RU" dirty="0"/>
              <a:t> </a:t>
            </a:r>
            <a:r>
              <a:rPr lang="ru-RU" dirty="0" err="1"/>
              <a:t>moll</a:t>
            </a:r>
            <a:r>
              <a:rPr lang="ru-RU" dirty="0"/>
              <a:t> на </a:t>
            </a:r>
            <a:r>
              <a:rPr lang="ru-RU" dirty="0" err="1"/>
              <a:t>cis</a:t>
            </a:r>
            <a:r>
              <a:rPr lang="ru-RU" dirty="0"/>
              <a:t> </a:t>
            </a:r>
            <a:r>
              <a:rPr lang="ru-RU" dirty="0" err="1"/>
              <a:t>moll</a:t>
            </a:r>
            <a:r>
              <a:rPr lang="ru-RU" dirty="0"/>
              <a:t>.</a:t>
            </a: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53750"/>
            <a:ext cx="9597154" cy="4247317"/>
          </a:xfrm>
          <a:prstGeom prst="rect">
            <a:avLst/>
          </a:prstGeom>
          <a:noFill/>
        </p:spPr>
        <p:txBody>
          <a:bodyPr wrap="square" rtlCol="0">
            <a:spAutoFit/>
          </a:bodyPr>
          <a:lstStyle/>
          <a:p>
            <a:pPr fontAlgn="base"/>
            <a:r>
              <a:rPr lang="ru-RU"/>
              <a:t>Все романсы ор. 34, в который входит и «Вокализ», были написаны в июне 1912 года. Известно, что 1 сентября того же года они были проданы издательству А. Гутхейля и уже в следующем году вышли в свет.</a:t>
            </a:r>
          </a:p>
          <a:p>
            <a:pPr fontAlgn="base"/>
            <a:r>
              <a:rPr lang="ru-RU"/>
              <a:t>Но для завершения работы над «Вокализом» композитору понадобилось три года, если считать со времени первого наброска романса, сделанного весной 1912 года. Чистовая рукопись (второй редакции произведения) датируется даже позже того времени, которое указал сам композитор - сентябрем 1915 года. Разные редакции (авторские) представляют романс в нескольких тональностях – до-диез минор, ми-бемоль минор, ми-минор. </a:t>
            </a:r>
            <a:br>
              <a:rPr lang="ru-RU"/>
            </a:br>
            <a:r>
              <a:rPr lang="ru-RU"/>
              <a:t>«Весной 1915 года Рахманинов показал 1-ю редакцию «Вокализа» А. В. Неждановой. Тогда же, прислушавшись к ее замечаниям, сделал несколько исправлений карандашом в вокальной партии, занося в партитуру также Композитору потребовалось еще некоторое время, чтобы подготовить окончательный вариант нотного текста, который существенно отличается от первого: одно из отличий состоит в изменении тональности: es moll на cis moll</a:t>
            </a:r>
            <a:endParaRPr lang="ru-RU" dirty="0"/>
          </a:p>
        </p:txBody>
      </p:sp>
    </p:spTree>
    <p:extLst>
      <p:ext uri="{BB962C8B-B14F-4D97-AF65-F5344CB8AC3E}">
        <p14:creationId xmlns:p14="http://schemas.microsoft.com/office/powerpoint/2010/main" val="3894191927"/>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12" y="7051963"/>
            <a:ext cx="8534400" cy="665017"/>
          </a:xfrm>
        </p:spPr>
        <p:txBody>
          <a:bodyPr/>
          <a:lstStyle/>
          <a:p>
            <a:endParaRPr lang="ru-RU"/>
          </a:p>
        </p:txBody>
      </p:sp>
      <p:sp>
        <p:nvSpPr>
          <p:cNvPr id="3" name="Объект 2"/>
          <p:cNvSpPr>
            <a:spLocks noGrp="1"/>
          </p:cNvSpPr>
          <p:nvPr>
            <p:ph idx="1"/>
          </p:nvPr>
        </p:nvSpPr>
        <p:spPr>
          <a:xfrm>
            <a:off x="3828514" y="531976"/>
            <a:ext cx="8289421" cy="6326024"/>
          </a:xfrm>
        </p:spPr>
        <p:txBody>
          <a:bodyPr>
            <a:noAutofit/>
          </a:bodyPr>
          <a:lstStyle/>
          <a:p>
            <a:pPr marL="0" indent="0">
              <a:buNone/>
            </a:pPr>
            <a:r>
              <a:rPr lang="ru-RU" sz="1600" dirty="0"/>
              <a:t>Сохранились воспоминания певицы, в которых она рассказывает об этом произведении:</a:t>
            </a:r>
          </a:p>
          <a:p>
            <a:pPr marL="0" indent="0">
              <a:buNone/>
            </a:pPr>
            <a:r>
              <a:rPr lang="ru-RU" sz="1600" dirty="0"/>
              <a:t>            «В последние годы его жизни в Москве я была осчастливлена исключительным вниманием со стороны Сергея Васильевича: он написал для меня и посвятил мне чудесный «Вокализ». Это талантливое, прекрасное, произведение, написанное с большим художественным, вкусом, знанием, произвело сильное впечатление. Когда я высказала ему своё сожаление о том, что в этом произведении нет слов, он на это сказал:</a:t>
            </a:r>
          </a:p>
          <a:p>
            <a:pPr marL="0" indent="0">
              <a:buNone/>
            </a:pPr>
            <a:r>
              <a:rPr lang="ru-RU" sz="1600" dirty="0"/>
              <a:t>            </a:t>
            </a:r>
            <a:r>
              <a:rPr lang="ru-RU" sz="1600" dirty="0" smtClean="0"/>
              <a:t>-- Зачем слова</a:t>
            </a:r>
            <a:r>
              <a:rPr lang="ru-RU" sz="1600" dirty="0"/>
              <a:t>, когда вы своим голосом и исполнением сможете выразить всё лучше и значительно больше, чем кто-нибудь словами.</a:t>
            </a:r>
          </a:p>
          <a:p>
            <a:pPr marL="0" indent="0">
              <a:buNone/>
            </a:pPr>
            <a:r>
              <a:rPr lang="ru-RU" sz="1600" dirty="0"/>
              <a:t> </a:t>
            </a:r>
            <a:r>
              <a:rPr lang="ru-RU" sz="1600" u="sng" dirty="0">
                <a:hlinkClick r:id="rId2"/>
              </a:rPr>
              <a:t>«Вокализ»</a:t>
            </a:r>
            <a:r>
              <a:rPr lang="ru-RU" sz="1600" dirty="0"/>
              <a:t> свой до напечатания он приносил ко мне и играл его много раз. Мы вместе с ним, для более удобного исполнения, обдумывали нюансы, ставили в середине фразы дыхание. Репетируя со мной, он несколько раз тут же менял некоторые места, находя каждый раз какую-нибудь другую гармонию, новую модуляцию и нюансы. Затем, после того, как «Вокализ» был оркестрован, я в первый раз спела его с оркестром под управлением дирижера С. А. </a:t>
            </a:r>
            <a:r>
              <a:rPr lang="ru-RU" sz="1600" dirty="0" err="1"/>
              <a:t>Кусевицкого</a:t>
            </a:r>
            <a:r>
              <a:rPr lang="ru-RU" sz="1600" dirty="0"/>
              <a:t> в Большом зале Благородного собрания. Успех Рахманинова как великого композитора был колоссальный. Я бесконечно радовалась тому, что часть заслуженного успеха принадлежала также и мне как исполнительнице. Рукопись «Вокализа», которую он мне подарил до концерта, с тех пор хранится у меня как драгоценное воспоминание о гениальном композиторе».</a:t>
            </a:r>
          </a:p>
          <a:p>
            <a:endParaRPr lang="ru-RU" sz="1600"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650" y="0"/>
            <a:ext cx="4136164" cy="6858000"/>
          </a:xfrm>
          <a:prstGeom prst="rect">
            <a:avLst/>
          </a:prstGeom>
        </p:spPr>
      </p:pic>
    </p:spTree>
    <p:extLst>
      <p:ext uri="{BB962C8B-B14F-4D97-AF65-F5344CB8AC3E}">
        <p14:creationId xmlns:p14="http://schemas.microsoft.com/office/powerpoint/2010/main" val="2897607381"/>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110811" y="794758"/>
            <a:ext cx="8545795" cy="5345181"/>
          </a:xfrm>
          <a:prstGeom prst="rect">
            <a:avLst/>
          </a:prstGeom>
          <a:noFill/>
        </p:spPr>
        <p:txBody>
          <a:bodyPr wrap="square" rtlCol="0">
            <a:spAutoFit/>
          </a:bodyPr>
          <a:lstStyle/>
          <a:p>
            <a:pPr algn="just">
              <a:lnSpc>
                <a:spcPct val="107000"/>
              </a:lnSpc>
              <a:spcAft>
                <a:spcPts val="0"/>
              </a:spcAft>
            </a:pPr>
            <a:r>
              <a:rPr lang="ru-RU" sz="2000" dirty="0">
                <a:solidFill>
                  <a:schemeClr val="accent4">
                    <a:lumMod val="20000"/>
                    <a:lumOff val="80000"/>
                  </a:schemeClr>
                </a:solidFill>
                <a:latin typeface="Times New Roman" panose="02020603050405020304" pitchFamily="18" charset="0"/>
                <a:ea typeface="Times New Roman" panose="02020603050405020304" pitchFamily="18" charset="0"/>
                <a:cs typeface="Times New Roman" panose="02020603050405020304" pitchFamily="18" charset="0"/>
              </a:rPr>
              <a:t>Трогательную историю об отношении самого С. Рахманинова к этому своему произведению рассказал великий скрипач </a:t>
            </a:r>
            <a:r>
              <a:rPr lang="en-US" sz="2000" dirty="0">
                <a:solidFill>
                  <a:schemeClr val="accent4">
                    <a:lumMod val="20000"/>
                    <a:lumOff val="80000"/>
                  </a:schemeClr>
                </a:solidFill>
                <a:latin typeface="Times New Roman" panose="02020603050405020304" pitchFamily="18" charset="0"/>
                <a:ea typeface="Times New Roman" panose="02020603050405020304" pitchFamily="18" charset="0"/>
                <a:cs typeface="Times New Roman" panose="02020603050405020304" pitchFamily="18" charset="0"/>
              </a:rPr>
              <a:t>XX </a:t>
            </a:r>
            <a:r>
              <a:rPr lang="ru-RU" sz="2000" dirty="0">
                <a:solidFill>
                  <a:schemeClr val="accent4">
                    <a:lumMod val="20000"/>
                    <a:lumOff val="80000"/>
                  </a:schemeClr>
                </a:solidFill>
                <a:latin typeface="Times New Roman" panose="02020603050405020304" pitchFamily="18" charset="0"/>
                <a:ea typeface="Times New Roman" panose="02020603050405020304" pitchFamily="18" charset="0"/>
                <a:cs typeface="Times New Roman" panose="02020603050405020304" pitchFamily="18" charset="0"/>
              </a:rPr>
              <a:t>века Натан </a:t>
            </a:r>
            <a:r>
              <a:rPr lang="ru-RU" sz="2000" dirty="0" err="1">
                <a:solidFill>
                  <a:schemeClr val="accent4">
                    <a:lumMod val="20000"/>
                    <a:lumOff val="80000"/>
                  </a:schemeClr>
                </a:solidFill>
                <a:latin typeface="Times New Roman" panose="02020603050405020304" pitchFamily="18" charset="0"/>
                <a:ea typeface="Times New Roman" panose="02020603050405020304" pitchFamily="18" charset="0"/>
                <a:cs typeface="Times New Roman" panose="02020603050405020304" pitchFamily="18" charset="0"/>
              </a:rPr>
              <a:t>Мильштейн</a:t>
            </a:r>
            <a:r>
              <a:rPr lang="ru-RU" sz="2000" dirty="0">
                <a:solidFill>
                  <a:schemeClr val="accent4">
                    <a:lumMod val="20000"/>
                    <a:lumOff val="80000"/>
                  </a:schemeClr>
                </a:solidFill>
                <a:latin typeface="Times New Roman" panose="02020603050405020304" pitchFamily="18" charset="0"/>
                <a:ea typeface="Times New Roman" panose="02020603050405020304" pitchFamily="18" charset="0"/>
                <a:cs typeface="Times New Roman" panose="02020603050405020304" pitchFamily="18" charset="0"/>
              </a:rPr>
              <a:t>, лично знавший и много общавшийся с композитором: «Как-то раз мы с Пятигорским приехали, не условившись заранее, к Рахманинову домой - как всегда, около четырех часов дня. Пятигорский был с виолончелью, я - со скрипкой. Дверь нам открыла прислуга: «Тихо, тихо - хозяин спит...» (Днем, после русского обеда, Рахманинов обыкновенно отдыхал. Дом в это время замирал.) На цыпочках мы с Пятигорским вошли в гостиную. На пюпитре увидели ноты рахманиновского «Вокализа», который мы оба знали очень хорошо. Не сговариваясь, мы оба вынули инструменты из футляров и стоя начали играть «Вокализ» - тихо-тихо, в унисон, с разницей в октаву. Вдруг к нам вышел Рахманинов. Заспанный, он был похож на арестанта со своей короткой стрижкой и в полосатой пижаме с поднятым воротником. Без слов он подошел к роялю и, тоже стоя, подыграл нам аккомпанемент - но как! Когда мы все доиграли «Вокализ» до конца, Рахманинов все так же безмолвно ушел из комнаты - со слезами на глазах...»</a:t>
            </a:r>
            <a:endParaRPr lang="ru-RU" sz="2000" dirty="0">
              <a:solidFill>
                <a:schemeClr val="accent4">
                  <a:lumMod val="20000"/>
                  <a:lumOff val="8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4292781"/>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36438"/>
          </a:xfrm>
          <a:prstGeom prst="rect">
            <a:avLst/>
          </a:prstGeom>
        </p:spPr>
      </p:pic>
      <p:sp>
        <p:nvSpPr>
          <p:cNvPr id="3" name="TextBox 2"/>
          <p:cNvSpPr txBox="1"/>
          <p:nvPr/>
        </p:nvSpPr>
        <p:spPr>
          <a:xfrm>
            <a:off x="3196127" y="282011"/>
            <a:ext cx="5187298" cy="646331"/>
          </a:xfrm>
          <a:prstGeom prst="rect">
            <a:avLst/>
          </a:prstGeom>
          <a:noFill/>
        </p:spPr>
        <p:txBody>
          <a:bodyPr wrap="square" rtlCol="0">
            <a:spAutoFit/>
          </a:bodyPr>
          <a:lstStyle/>
          <a:p>
            <a:r>
              <a:rPr lang="ru-RU" sz="3600" dirty="0" smtClean="0"/>
              <a:t>Музыкальные краски</a:t>
            </a:r>
            <a:endParaRPr lang="ru-RU" sz="3600" dirty="0"/>
          </a:p>
        </p:txBody>
      </p:sp>
      <p:sp>
        <p:nvSpPr>
          <p:cNvPr id="4" name="TextBox 3"/>
          <p:cNvSpPr txBox="1"/>
          <p:nvPr/>
        </p:nvSpPr>
        <p:spPr>
          <a:xfrm>
            <a:off x="1632247" y="1623701"/>
            <a:ext cx="10107254" cy="5016758"/>
          </a:xfrm>
          <a:prstGeom prst="rect">
            <a:avLst/>
          </a:prstGeom>
          <a:noFill/>
        </p:spPr>
        <p:txBody>
          <a:bodyPr wrap="none" rtlCol="0">
            <a:spAutoFit/>
          </a:bodyPr>
          <a:lstStyle/>
          <a:p>
            <a:r>
              <a:rPr lang="ru-RU" sz="2000" dirty="0" smtClean="0"/>
              <a:t>Характер- Нежный, ласковый, светлый, взволнованный, с большим чувством.</a:t>
            </a:r>
          </a:p>
          <a:p>
            <a:endParaRPr lang="ru-RU" sz="2000" dirty="0"/>
          </a:p>
          <a:p>
            <a:r>
              <a:rPr lang="ru-RU" sz="2000" dirty="0" smtClean="0"/>
              <a:t>Лад- минор</a:t>
            </a:r>
          </a:p>
          <a:p>
            <a:endParaRPr lang="ru-RU" sz="2000" dirty="0"/>
          </a:p>
          <a:p>
            <a:r>
              <a:rPr lang="ru-RU" sz="2000" dirty="0" smtClean="0"/>
              <a:t>Темп- умеренный</a:t>
            </a:r>
          </a:p>
          <a:p>
            <a:endParaRPr lang="ru-RU" sz="2000" dirty="0"/>
          </a:p>
          <a:p>
            <a:r>
              <a:rPr lang="ru-RU" sz="2000" dirty="0" smtClean="0"/>
              <a:t>Динамика- спокойная</a:t>
            </a:r>
          </a:p>
          <a:p>
            <a:endParaRPr lang="ru-RU" sz="2000" dirty="0"/>
          </a:p>
          <a:p>
            <a:r>
              <a:rPr lang="ru-RU" sz="2000" dirty="0" smtClean="0"/>
              <a:t>Штрихи- легато</a:t>
            </a:r>
          </a:p>
          <a:p>
            <a:endParaRPr lang="ru-RU" sz="2000" dirty="0"/>
          </a:p>
          <a:p>
            <a:r>
              <a:rPr lang="ru-RU" sz="2000" dirty="0" smtClean="0"/>
              <a:t>Мелодия- </a:t>
            </a:r>
            <a:r>
              <a:rPr lang="ru-RU" sz="2000" dirty="0" err="1" smtClean="0"/>
              <a:t>плавная,развитая</a:t>
            </a:r>
            <a:r>
              <a:rPr lang="ru-RU" sz="2000" dirty="0" smtClean="0"/>
              <a:t>, красивая, трогательная</a:t>
            </a:r>
          </a:p>
          <a:p>
            <a:r>
              <a:rPr lang="ru-RU" sz="2000" dirty="0" smtClean="0"/>
              <a:t>                                     </a:t>
            </a:r>
            <a:r>
              <a:rPr lang="ru-RU" sz="3600" dirty="0" smtClean="0"/>
              <a:t>Форма произведения</a:t>
            </a:r>
          </a:p>
          <a:p>
            <a:endParaRPr lang="ru-RU" sz="2400" dirty="0" smtClean="0"/>
          </a:p>
          <a:p>
            <a:r>
              <a:rPr lang="ru-RU" sz="2000" dirty="0"/>
              <a:t> </a:t>
            </a:r>
            <a:r>
              <a:rPr lang="ru-RU" sz="2000" dirty="0" smtClean="0"/>
              <a:t>«Вокализ» написан в простой двухчастной форме</a:t>
            </a:r>
          </a:p>
          <a:p>
            <a:endParaRPr lang="ru-RU" sz="2000" dirty="0"/>
          </a:p>
        </p:txBody>
      </p:sp>
    </p:spTree>
    <p:extLst>
      <p:ext uri="{BB962C8B-B14F-4D97-AF65-F5344CB8AC3E}">
        <p14:creationId xmlns:p14="http://schemas.microsoft.com/office/powerpoint/2010/main" val="382381928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2533"/>
            <a:ext cx="10836337" cy="7506617"/>
          </a:xfrm>
          <a:prstGeom prst="rect">
            <a:avLst/>
          </a:prstGeom>
        </p:spPr>
      </p:pic>
      <p:sp>
        <p:nvSpPr>
          <p:cNvPr id="3" name="TextBox 2"/>
          <p:cNvSpPr txBox="1"/>
          <p:nvPr/>
        </p:nvSpPr>
        <p:spPr>
          <a:xfrm>
            <a:off x="110066" y="4413666"/>
            <a:ext cx="10150536" cy="923330"/>
          </a:xfrm>
          <a:prstGeom prst="rect">
            <a:avLst/>
          </a:prstGeom>
          <a:noFill/>
        </p:spPr>
        <p:txBody>
          <a:bodyPr wrap="none" rtlCol="0">
            <a:spAutoFit/>
          </a:bodyPr>
          <a:lstStyle/>
          <a:p>
            <a:r>
              <a:rPr lang="ru-RU" dirty="0" smtClean="0">
                <a:solidFill>
                  <a:schemeClr val="accent6">
                    <a:lumMod val="40000"/>
                    <a:lumOff val="60000"/>
                  </a:schemeClr>
                </a:solidFill>
              </a:rPr>
              <a:t>Я прослушал несколько версий «Вокализа» .</a:t>
            </a:r>
          </a:p>
          <a:p>
            <a:r>
              <a:rPr lang="ru-RU" dirty="0" smtClean="0">
                <a:solidFill>
                  <a:schemeClr val="accent6">
                    <a:lumMod val="40000"/>
                    <a:lumOff val="60000"/>
                  </a:schemeClr>
                </a:solidFill>
              </a:rPr>
              <a:t>1- в </a:t>
            </a:r>
            <a:r>
              <a:rPr lang="ru-RU" dirty="0" err="1" smtClean="0">
                <a:solidFill>
                  <a:schemeClr val="accent6">
                    <a:lumMod val="40000"/>
                    <a:lumOff val="60000"/>
                  </a:schemeClr>
                </a:solidFill>
              </a:rPr>
              <a:t>исполении</a:t>
            </a:r>
            <a:r>
              <a:rPr lang="ru-RU" dirty="0" smtClean="0">
                <a:solidFill>
                  <a:schemeClr val="accent6">
                    <a:lumMod val="40000"/>
                    <a:lumOff val="60000"/>
                  </a:schemeClr>
                </a:solidFill>
              </a:rPr>
              <a:t> </a:t>
            </a:r>
            <a:r>
              <a:rPr lang="ru-RU" dirty="0" err="1" smtClean="0">
                <a:solidFill>
                  <a:schemeClr val="accent6">
                    <a:lumMod val="40000"/>
                    <a:lumOff val="60000"/>
                  </a:schemeClr>
                </a:solidFill>
              </a:rPr>
              <a:t>Кири</a:t>
            </a:r>
            <a:r>
              <a:rPr lang="ru-RU" dirty="0" smtClean="0">
                <a:solidFill>
                  <a:schemeClr val="accent6">
                    <a:lumMod val="40000"/>
                    <a:lumOff val="60000"/>
                  </a:schemeClr>
                </a:solidFill>
              </a:rPr>
              <a:t> Те Канава. Наверное это исполнение наиболее близко к Автору</a:t>
            </a:r>
          </a:p>
          <a:p>
            <a:r>
              <a:rPr lang="ru-RU" dirty="0" smtClean="0">
                <a:solidFill>
                  <a:schemeClr val="accent6">
                    <a:lumMod val="40000"/>
                    <a:lumOff val="60000"/>
                  </a:schemeClr>
                </a:solidFill>
              </a:rPr>
              <a:t>Так как исполняется солисткой(вокал).</a:t>
            </a:r>
            <a:endParaRPr lang="ru-RU" dirty="0">
              <a:solidFill>
                <a:schemeClr val="accent6">
                  <a:lumMod val="40000"/>
                  <a:lumOff val="60000"/>
                </a:schemeClr>
              </a:solidFill>
            </a:endParaRPr>
          </a:p>
        </p:txBody>
      </p:sp>
    </p:spTree>
    <p:extLst>
      <p:ext uri="{BB962C8B-B14F-4D97-AF65-F5344CB8AC3E}">
        <p14:creationId xmlns:p14="http://schemas.microsoft.com/office/powerpoint/2010/main" val="3964945879"/>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Сектор">
  <a:themeElements>
    <a:clrScheme name="Сектор">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504</TotalTime>
  <Words>777</Words>
  <Application>Microsoft Office PowerPoint</Application>
  <PresentationFormat>Широкоэкранный</PresentationFormat>
  <Paragraphs>83</Paragraphs>
  <Slides>15</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15</vt:i4>
      </vt:variant>
    </vt:vector>
  </HeadingPairs>
  <TitlesOfParts>
    <vt:vector size="21" baseType="lpstr">
      <vt:lpstr>Calibri</vt:lpstr>
      <vt:lpstr>Century Gothic</vt:lpstr>
      <vt:lpstr>Times New Roman</vt:lpstr>
      <vt:lpstr>Wingdings 3</vt:lpstr>
      <vt:lpstr>Young Love ES</vt:lpstr>
      <vt:lpstr>Сектор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Пользователь Windows</cp:lastModifiedBy>
  <cp:revision>18</cp:revision>
  <dcterms:created xsi:type="dcterms:W3CDTF">2018-01-09T07:17:55Z</dcterms:created>
  <dcterms:modified xsi:type="dcterms:W3CDTF">2018-01-14T13:00:11Z</dcterms:modified>
</cp:coreProperties>
</file>