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79" r:id="rId2"/>
    <p:sldId id="257" r:id="rId3"/>
    <p:sldId id="258" r:id="rId4"/>
    <p:sldId id="262" r:id="rId5"/>
    <p:sldId id="272" r:id="rId6"/>
    <p:sldId id="271" r:id="rId7"/>
    <p:sldId id="263" r:id="rId8"/>
    <p:sldId id="260" r:id="rId9"/>
    <p:sldId id="256" r:id="rId10"/>
    <p:sldId id="266" r:id="rId11"/>
    <p:sldId id="268" r:id="rId12"/>
    <p:sldId id="267" r:id="rId13"/>
    <p:sldId id="273" r:id="rId14"/>
    <p:sldId id="275" r:id="rId15"/>
    <p:sldId id="274" r:id="rId16"/>
    <p:sldId id="265" r:id="rId17"/>
    <p:sldId id="276" r:id="rId18"/>
    <p:sldId id="277" r:id="rId1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422"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C332C1E-7E41-4871-A7E8-64BE402CE598}" type="datetimeFigureOut">
              <a:rPr lang="ru-RU" smtClean="0"/>
              <a:t>31.01.2018</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F001B8-6DD6-4833-B2CD-A32891FC31DE}" type="slidenum">
              <a:rPr lang="ru-RU" smtClean="0"/>
              <a:t>‹#›</a:t>
            </a:fld>
            <a:endParaRPr lang="ru-RU"/>
          </a:p>
        </p:txBody>
      </p:sp>
    </p:spTree>
    <p:extLst>
      <p:ext uri="{BB962C8B-B14F-4D97-AF65-F5344CB8AC3E}">
        <p14:creationId xmlns:p14="http://schemas.microsoft.com/office/powerpoint/2010/main" val="3159680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E13B5579-63EE-408F-B4D0-4F39B6A44CC6}" type="datetimeFigureOut">
              <a:rPr lang="ru-RU" smtClean="0"/>
              <a:t>31.01.2018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AC060A4-2210-4B83-8DC6-4D3365F98613}" type="slidenum">
              <a:rPr lang="ru-RU" smtClean="0"/>
              <a:t>‹#›</a:t>
            </a:fld>
            <a:endParaRPr lang="ru-RU"/>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E13B5579-63EE-408F-B4D0-4F39B6A44CC6}" type="datetimeFigureOut">
              <a:rPr lang="ru-RU" smtClean="0"/>
              <a:t>31.01.2018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AC060A4-2210-4B83-8DC6-4D3365F98613}"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E13B5579-63EE-408F-B4D0-4F39B6A44CC6}" type="datetimeFigureOut">
              <a:rPr lang="ru-RU" smtClean="0"/>
              <a:t>31.01.2018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AC060A4-2210-4B83-8DC6-4D3365F98613}"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13B5579-63EE-408F-B4D0-4F39B6A44CC6}" type="datetimeFigureOut">
              <a:rPr lang="ru-RU" smtClean="0"/>
              <a:t>31.01.2018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AC060A4-2210-4B83-8DC6-4D3365F98613}"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E13B5579-63EE-408F-B4D0-4F39B6A44CC6}" type="datetimeFigureOut">
              <a:rPr lang="ru-RU" smtClean="0"/>
              <a:t>31.01.2018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AC060A4-2210-4B83-8DC6-4D3365F98613}"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E13B5579-63EE-408F-B4D0-4F39B6A44CC6}" type="datetimeFigureOut">
              <a:rPr lang="ru-RU" smtClean="0"/>
              <a:t>31.01.2018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AC060A4-2210-4B83-8DC6-4D3365F98613}"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E13B5579-63EE-408F-B4D0-4F39B6A44CC6}" type="datetimeFigureOut">
              <a:rPr lang="ru-RU" smtClean="0"/>
              <a:t>31.01.2018</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AC060A4-2210-4B83-8DC6-4D3365F98613}" type="slidenum">
              <a:rPr lang="ru-RU" smtClean="0"/>
              <a:t>‹#›</a:t>
            </a:fld>
            <a:endParaRPr lang="ru-RU"/>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E13B5579-63EE-408F-B4D0-4F39B6A44CC6}" type="datetimeFigureOut">
              <a:rPr lang="ru-RU" smtClean="0"/>
              <a:t>31.01.2018</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AC060A4-2210-4B83-8DC6-4D3365F98613}"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3B5579-63EE-408F-B4D0-4F39B6A44CC6}" type="datetimeFigureOut">
              <a:rPr lang="ru-RU" smtClean="0"/>
              <a:t>31.01.2018</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AC060A4-2210-4B83-8DC6-4D3365F98613}"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E13B5579-63EE-408F-B4D0-4F39B6A44CC6}" type="datetimeFigureOut">
              <a:rPr lang="ru-RU" smtClean="0"/>
              <a:t>31.01.2018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AC060A4-2210-4B83-8DC6-4D3365F98613}"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E13B5579-63EE-408F-B4D0-4F39B6A44CC6}" type="datetimeFigureOut">
              <a:rPr lang="ru-RU" smtClean="0"/>
              <a:t>31.01.2018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AC060A4-2210-4B83-8DC6-4D3365F98613}" type="slidenum">
              <a:rPr lang="ru-RU" smtClean="0"/>
              <a:t>‹#›</a:t>
            </a:fld>
            <a:endParaRPr lang="ru-RU"/>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E13B5579-63EE-408F-B4D0-4F39B6A44CC6}" type="datetimeFigureOut">
              <a:rPr lang="ru-RU" smtClean="0"/>
              <a:t>31.01.2018</a:t>
            </a:fld>
            <a:endParaRPr lang="ru-RU"/>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BAC060A4-2210-4B83-8DC6-4D3365F98613}"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user\Downloads\s12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4644008"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860032" y="836712"/>
            <a:ext cx="3456384" cy="1200329"/>
          </a:xfrm>
          <a:prstGeom prst="rect">
            <a:avLst/>
          </a:prstGeom>
          <a:noFill/>
        </p:spPr>
        <p:txBody>
          <a:bodyPr wrap="square" rtlCol="0">
            <a:spAutoFit/>
          </a:bodyPr>
          <a:lstStyle/>
          <a:p>
            <a:pPr algn="ctr"/>
            <a:r>
              <a:rPr lang="ru-RU" sz="2400" b="1" dirty="0" smtClean="0">
                <a:latin typeface="Monotype Corsiva" panose="03010101010201010101" pitchFamily="66" charset="0"/>
              </a:rPr>
              <a:t>Презентация к опере-сказке </a:t>
            </a:r>
            <a:r>
              <a:rPr lang="ru-RU" sz="2400" b="1" dirty="0" err="1" smtClean="0">
                <a:latin typeface="Monotype Corsiva" panose="03010101010201010101" pitchFamily="66" charset="0"/>
              </a:rPr>
              <a:t>Н.Римского</a:t>
            </a:r>
            <a:r>
              <a:rPr lang="ru-RU" sz="2400" b="1" dirty="0" smtClean="0">
                <a:latin typeface="Monotype Corsiva" panose="03010101010201010101" pitchFamily="66" charset="0"/>
              </a:rPr>
              <a:t> –Корсакова «Снегурочка»</a:t>
            </a:r>
            <a:endParaRPr lang="ru-RU" sz="2400" b="1" dirty="0">
              <a:latin typeface="Monotype Corsiva" panose="03010101010201010101" pitchFamily="66" charset="0"/>
            </a:endParaRPr>
          </a:p>
        </p:txBody>
      </p:sp>
      <p:sp>
        <p:nvSpPr>
          <p:cNvPr id="4" name="TextBox 3"/>
          <p:cNvSpPr txBox="1"/>
          <p:nvPr/>
        </p:nvSpPr>
        <p:spPr>
          <a:xfrm>
            <a:off x="5436096" y="5157192"/>
            <a:ext cx="2736304" cy="1200329"/>
          </a:xfrm>
          <a:prstGeom prst="rect">
            <a:avLst/>
          </a:prstGeom>
          <a:noFill/>
        </p:spPr>
        <p:txBody>
          <a:bodyPr wrap="square" rtlCol="0">
            <a:spAutoFit/>
          </a:bodyPr>
          <a:lstStyle/>
          <a:p>
            <a:r>
              <a:rPr lang="ru-RU" dirty="0">
                <a:latin typeface="Monotype Corsiva" panose="03010101010201010101" pitchFamily="66" charset="0"/>
              </a:rPr>
              <a:t>Выполнила ученица 5а класса МОБУ лицей №4 </a:t>
            </a:r>
            <a:r>
              <a:rPr lang="ru-RU" dirty="0" err="1">
                <a:latin typeface="Monotype Corsiva" panose="03010101010201010101" pitchFamily="66" charset="0"/>
              </a:rPr>
              <a:t>г.Давлеканово</a:t>
            </a:r>
            <a:endParaRPr lang="ru-RU" dirty="0">
              <a:latin typeface="Monotype Corsiva" panose="03010101010201010101" pitchFamily="66" charset="0"/>
            </a:endParaRPr>
          </a:p>
          <a:p>
            <a:r>
              <a:rPr lang="ru-RU" dirty="0" err="1">
                <a:latin typeface="Monotype Corsiva" panose="03010101010201010101" pitchFamily="66" charset="0"/>
              </a:rPr>
              <a:t>Сайфутдинова</a:t>
            </a:r>
            <a:r>
              <a:rPr lang="ru-RU" dirty="0">
                <a:latin typeface="Monotype Corsiva" panose="03010101010201010101" pitchFamily="66" charset="0"/>
              </a:rPr>
              <a:t> </a:t>
            </a:r>
            <a:r>
              <a:rPr lang="ru-RU" dirty="0" err="1">
                <a:latin typeface="Monotype Corsiva" panose="03010101010201010101" pitchFamily="66" charset="0"/>
              </a:rPr>
              <a:t>Айнура</a:t>
            </a:r>
            <a:endParaRPr lang="ru-RU" dirty="0">
              <a:latin typeface="Monotype Corsiva" panose="03010101010201010101" pitchFamily="66" charset="0"/>
            </a:endParaRPr>
          </a:p>
        </p:txBody>
      </p:sp>
    </p:spTree>
    <p:extLst>
      <p:ext uri="{BB962C8B-B14F-4D97-AF65-F5344CB8AC3E}">
        <p14:creationId xmlns:p14="http://schemas.microsoft.com/office/powerpoint/2010/main" val="4189250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528" y="-531440"/>
            <a:ext cx="9505056" cy="7389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1024185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user\Downloads\slide_9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7174973"/>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1662898"/>
      </p:ext>
    </p:extLst>
  </p:cSld>
  <p:clrMapOvr>
    <a:masterClrMapping/>
  </p:clrMapOvr>
  <p:transition spd="slow">
    <p:randomBar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user\Downloads\1140724_origina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95"/>
            <a:ext cx="3503740" cy="4003769"/>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C:\Users\user\Downloads\bookposter_ru_100475748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2708920"/>
            <a:ext cx="3475037" cy="414908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4716016" y="188640"/>
            <a:ext cx="4104456" cy="6247864"/>
          </a:xfrm>
          <a:prstGeom prst="rect">
            <a:avLst/>
          </a:prstGeom>
        </p:spPr>
        <p:txBody>
          <a:bodyPr wrap="square">
            <a:spAutoFit/>
          </a:bodyPr>
          <a:lstStyle/>
          <a:p>
            <a:r>
              <a:rPr lang="ru-RU" sz="2000" b="1" dirty="0"/>
              <a:t>Во втором акте, наряду с хоровыми эпизодами, значительное место занимают сцены-диалоги. Неторопливая величаво-спокойная песня гусляров «Вещие, звонкие, струны рокочут» напоминает старинные эпические напевы. В дуэте Берендея с Купавой «Батюшка, светлый царь!» сбивчивая, взволнованная речь Купавы оттеняется ласковыми и спокойными репликами царя. Торжественно, эпически величаво звучит гимн берендеев «Привет тебе, премудрый». В каватине Берендея «Полна, полна чудес» на фоне мерного оркестрового сопровождения спокойно струится мечтательная, поэтичная мелодия</a:t>
            </a:r>
            <a:r>
              <a:rPr lang="ru-RU" dirty="0"/>
              <a:t>.</a:t>
            </a:r>
          </a:p>
        </p:txBody>
      </p:sp>
    </p:spTree>
    <p:extLst>
      <p:ext uri="{BB962C8B-B14F-4D97-AF65-F5344CB8AC3E}">
        <p14:creationId xmlns:p14="http://schemas.microsoft.com/office/powerpoint/2010/main" val="3048839823"/>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user\Downloads\0034-035-Prazdnik-Ivana-Kupal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74" y="4391590"/>
            <a:ext cx="4711700" cy="2109787"/>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C:\Users\user\Downloads\1-4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76" y="-99392"/>
            <a:ext cx="4571999" cy="3933056"/>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5004048" y="404664"/>
            <a:ext cx="3672408" cy="5755422"/>
          </a:xfrm>
          <a:prstGeom prst="rect">
            <a:avLst/>
          </a:prstGeom>
        </p:spPr>
        <p:txBody>
          <a:bodyPr wrap="square">
            <a:spAutoFit/>
          </a:bodyPr>
          <a:lstStyle/>
          <a:p>
            <a:r>
              <a:rPr lang="ru-RU" b="1" dirty="0"/>
              <a:t>Третий акт начинается большой массовой сценой. Девушки и парни поют веселую хороводную песню «Ай, во поле липонька», Бобыль лихо </a:t>
            </a:r>
            <a:r>
              <a:rPr lang="ru-RU" sz="2000" b="1" dirty="0"/>
              <a:t>отплясывает под разудалый напев «Купался бобер» (обе темы народные). «Пляска скоморохов</a:t>
            </a:r>
            <a:r>
              <a:rPr lang="ru-RU" b="1" dirty="0"/>
              <a:t>» — виртуозный симфонический эпизод, изобилующий яркими оркестровыми красками, увлекательными ритмами. Третья песня Леля «Туча со громом сговаривалась» начинается пастушьим наигрышем кларнета; на его фоне возникает широкая, привольная мелодия. Вдохновенно звучит лирическое ариозо Мизгиря «На теплом синем море».</a:t>
            </a:r>
          </a:p>
        </p:txBody>
      </p:sp>
    </p:spTree>
    <p:extLst>
      <p:ext uri="{BB962C8B-B14F-4D97-AF65-F5344CB8AC3E}">
        <p14:creationId xmlns:p14="http://schemas.microsoft.com/office/powerpoint/2010/main" val="378588448"/>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user\Downloads\1391173074_snegurochka_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47346" y="0"/>
            <a:ext cx="4286250" cy="3209925"/>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79512" y="0"/>
            <a:ext cx="4176464" cy="6124754"/>
          </a:xfrm>
          <a:prstGeom prst="rect">
            <a:avLst/>
          </a:prstGeom>
        </p:spPr>
        <p:txBody>
          <a:bodyPr wrap="square">
            <a:spAutoFit/>
          </a:bodyPr>
          <a:lstStyle/>
          <a:p>
            <a:r>
              <a:rPr lang="ru-RU" sz="2800" b="1" dirty="0"/>
              <a:t>Четвертый акт передает нарастание лирических чувств героини. Нежно-ласкающий любовный дуэт Снегурочки и Мизгиря «Душа полна моя не страхом» льется свободно и легко. В арии Снегурочки «Великий царь» вновь звучит, на этот раз тепло и взволнованно, мелодия ее ариетты «Слыхала я» (из пролога).</a:t>
            </a:r>
          </a:p>
        </p:txBody>
      </p:sp>
    </p:spTree>
    <p:extLst>
      <p:ext uri="{BB962C8B-B14F-4D97-AF65-F5344CB8AC3E}">
        <p14:creationId xmlns:p14="http://schemas.microsoft.com/office/powerpoint/2010/main" val="3533529993"/>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Текст 2"/>
          <p:cNvSpPr>
            <a:spLocks noGrp="1"/>
          </p:cNvSpPr>
          <p:nvPr>
            <p:ph type="body" idx="1"/>
          </p:nvPr>
        </p:nvSpPr>
        <p:spPr/>
        <p:txBody>
          <a:bodyPr/>
          <a:lstStyle/>
          <a:p>
            <a:endParaRPr lang="ru-RU"/>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544" y="-459432"/>
            <a:ext cx="9721080" cy="7317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56377778"/>
      </p:ext>
    </p:extLst>
  </p:cSld>
  <p:clrMapOvr>
    <a:masterClrMapping/>
  </p:clrMapOvr>
  <p:transition spd="slow">
    <p:randomBar dir="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44008" y="188640"/>
            <a:ext cx="4176464" cy="6740307"/>
          </a:xfrm>
          <a:prstGeom prst="rect">
            <a:avLst/>
          </a:prstGeom>
        </p:spPr>
        <p:txBody>
          <a:bodyPr wrap="square">
            <a:spAutoFit/>
          </a:bodyPr>
          <a:lstStyle/>
          <a:p>
            <a:r>
              <a:rPr lang="ru-RU" b="1" dirty="0"/>
              <a:t>Мне понравился  мультфильм «Снегурочка» на музыку Н.А. Римского-Корсакова. Музыка передавала всю его атмосферу.</a:t>
            </a:r>
          </a:p>
          <a:p>
            <a:r>
              <a:rPr lang="ru-RU" b="1" dirty="0"/>
              <a:t> М</a:t>
            </a:r>
            <a:r>
              <a:rPr lang="ru-RU" b="1" dirty="0" smtClean="0"/>
              <a:t>елодии, словно </a:t>
            </a:r>
            <a:r>
              <a:rPr lang="ru-RU" b="1" dirty="0"/>
              <a:t>медленные речушки протекают по течению. Они очень нежные. </a:t>
            </a:r>
            <a:r>
              <a:rPr lang="ru-RU" b="1" dirty="0" smtClean="0"/>
              <a:t>Так </a:t>
            </a:r>
            <a:r>
              <a:rPr lang="ru-RU" b="1" dirty="0"/>
              <a:t>же были и совсем другие мелодии. </a:t>
            </a:r>
            <a:r>
              <a:rPr lang="ru-RU" b="1" dirty="0" smtClean="0"/>
              <a:t>Они наводили страх </a:t>
            </a:r>
            <a:r>
              <a:rPr lang="ru-RU" b="1" dirty="0"/>
              <a:t>и предчувствие, что что-то сейчас произойдёт. </a:t>
            </a:r>
            <a:r>
              <a:rPr lang="ru-RU" b="1" dirty="0" smtClean="0"/>
              <a:t>Преобладают </a:t>
            </a:r>
            <a:r>
              <a:rPr lang="ru-RU" b="1" dirty="0"/>
              <a:t>подвижные мотивы инструментального характера, проходящие в пении и у солирующей флейты, где они окрашиваются в холодно-прозрачные тона. Эти мотивы составляют </a:t>
            </a:r>
            <a:r>
              <a:rPr lang="ru-RU" b="1" dirty="0" err="1"/>
              <a:t>лейттему</a:t>
            </a:r>
            <a:r>
              <a:rPr lang="ru-RU" b="1" dirty="0"/>
              <a:t> Снегурочки, рисующую здесь, по словам композитора, «внешний мажорный» облик героини сказки, ее грацию, простодушие, холодность. Колоратуры Снегурочки также создают впечатление легкости, воздушности. Рождаясь из интонации «ауканья», они воспринимаются как один из «голосов природы».</a:t>
            </a:r>
          </a:p>
        </p:txBody>
      </p:sp>
      <p:pic>
        <p:nvPicPr>
          <p:cNvPr id="10242" name="Picture 2" descr="C:\Users\user\Downloads\origina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97748"/>
            <a:ext cx="4360440" cy="4671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821105"/>
      </p:ext>
    </p:extLst>
  </p:cSld>
  <p:clrMapOvr>
    <a:masterClrMapping/>
  </p:clrMapOvr>
  <p:transition spd="slow">
    <p:randomBar dir="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788024" y="176213"/>
            <a:ext cx="3960440" cy="5324535"/>
          </a:xfrm>
          <a:prstGeom prst="rect">
            <a:avLst/>
          </a:prstGeom>
        </p:spPr>
        <p:txBody>
          <a:bodyPr wrap="square">
            <a:spAutoFit/>
          </a:bodyPr>
          <a:lstStyle/>
          <a:p>
            <a:r>
              <a:rPr lang="ru-RU" sz="2000" b="1" dirty="0"/>
              <a:t>Предсмертная ария Снегурочки заслуживает особого внимания с точки зрения такие качества духовности героини, которые близки христианским этическим ценностям - любви, доброте, всепрощению, милосердию, кротости, скромности. Эти качества она пронесла через развитие всей оперы. Поэтому опорными смысловыми точками прощального монолога в сцене таяния оказываются не слова обиды, огорчения, упреков, а слова восторга, блаженства и благодарности матери «за дар любви». </a:t>
            </a:r>
          </a:p>
        </p:txBody>
      </p:sp>
      <p:pic>
        <p:nvPicPr>
          <p:cNvPr id="11266" name="Picture 2" descr="C:\Users\user\Downloads\snegur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76213"/>
            <a:ext cx="4320480" cy="54850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5268678"/>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0157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97277362"/>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40" y="0"/>
            <a:ext cx="9088760" cy="702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40" y="-284206"/>
            <a:ext cx="9199240" cy="7342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61310003"/>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9198188"/>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1443841"/>
            <a:ext cx="4608512" cy="5324535"/>
          </a:xfrm>
          <a:prstGeom prst="rect">
            <a:avLst/>
          </a:prstGeom>
        </p:spPr>
        <p:txBody>
          <a:bodyPr wrap="square">
            <a:spAutoFit/>
          </a:bodyPr>
          <a:lstStyle/>
          <a:p>
            <a:r>
              <a:rPr lang="ru-RU" sz="2000" b="1" dirty="0">
                <a:latin typeface="Times New Roman" panose="02020603050405020304" pitchFamily="18" charset="0"/>
                <a:cs typeface="Times New Roman" panose="02020603050405020304" pitchFamily="18" charset="0"/>
              </a:rPr>
              <a:t>Лето 1880 года Римский-Корсаков провел в деревне </a:t>
            </a:r>
            <a:r>
              <a:rPr lang="ru-RU" sz="2000" b="1" dirty="0" err="1">
                <a:latin typeface="Times New Roman" panose="02020603050405020304" pitchFamily="18" charset="0"/>
                <a:cs typeface="Times New Roman" panose="02020603050405020304" pitchFamily="18" charset="0"/>
              </a:rPr>
              <a:t>Стелево</a:t>
            </a:r>
            <a:r>
              <a:rPr lang="ru-RU" sz="2000" b="1" dirty="0">
                <a:latin typeface="Times New Roman" panose="02020603050405020304" pitchFamily="18" charset="0"/>
                <a:cs typeface="Times New Roman" panose="02020603050405020304" pitchFamily="18" charset="0"/>
              </a:rPr>
              <a:t>. Это было его первое лето в настоящей русской деревне. И все — пейзаж, пение птиц, обстановка — необычайно вдохновляли его на эту работу. Он работал целыми днями, «музыкальные мысли и их обработка преследовали меня неотступно, - писал впоследствии композитор. Он зафиксировал ход работы буквально по дням: начало 1 июня (написано вступление к прологу), окончание - 12 августа (заключительный хор). Ни одно произведение не давалось ему с такой легкостью и скоростью, как </a:t>
            </a:r>
            <a:r>
              <a:rPr lang="ru-RU" sz="2000" b="1" dirty="0" smtClean="0">
                <a:latin typeface="Times New Roman" panose="02020603050405020304" pitchFamily="18" charset="0"/>
                <a:cs typeface="Times New Roman" panose="02020603050405020304" pitchFamily="18" charset="0"/>
              </a:rPr>
              <a:t>Снегурочка.</a:t>
            </a:r>
            <a:endParaRPr lang="ru-RU" sz="2000" b="1" dirty="0">
              <a:latin typeface="Times New Roman" panose="02020603050405020304" pitchFamily="18" charset="0"/>
              <a:cs typeface="Times New Roman" panose="02020603050405020304" pitchFamily="18" charset="0"/>
            </a:endParaRPr>
          </a:p>
        </p:txBody>
      </p:sp>
      <p:pic>
        <p:nvPicPr>
          <p:cNvPr id="1026" name="Picture 2" descr="C:\Users\user\Downloads\main_674327_origina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0"/>
            <a:ext cx="413995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124111"/>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396536"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0446708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980" y="0"/>
            <a:ext cx="918398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9415274"/>
      </p:ext>
    </p:extLst>
  </p:cSld>
  <p:clrMapOvr>
    <a:masterClrMapping/>
  </p:clrMapOvr>
  <p:transition spd="slow">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756576"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44720626"/>
      </p:ext>
    </p:extLst>
  </p:cSld>
  <p:clrMapOvr>
    <a:masterClrMapping/>
  </p:clrMapOvr>
  <p:transition spd="slow">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p:txBody>
          <a:bodyPr/>
          <a:lstStyle/>
          <a:p>
            <a:endParaRPr lang="ru-RU"/>
          </a:p>
        </p:txBody>
      </p:sp>
      <p:sp>
        <p:nvSpPr>
          <p:cNvPr id="2" name="Заголовок 1"/>
          <p:cNvSpPr>
            <a:spLocks noGrp="1"/>
          </p:cNvSpPr>
          <p:nvPr>
            <p:ph type="ctrTitle"/>
          </p:nvPr>
        </p:nvSpPr>
        <p:spPr/>
        <p:txBody>
          <a:bodyPr/>
          <a:lstStyle/>
          <a:p>
            <a:endParaRPr lang="ru-RU"/>
          </a:p>
        </p:txBody>
      </p:sp>
      <p:sp>
        <p:nvSpPr>
          <p:cNvPr id="5" name="Прямоугольник 4"/>
          <p:cNvSpPr/>
          <p:nvPr/>
        </p:nvSpPr>
        <p:spPr>
          <a:xfrm>
            <a:off x="5220072" y="1420758"/>
            <a:ext cx="3923928" cy="5401479"/>
          </a:xfrm>
          <a:prstGeom prst="rect">
            <a:avLst/>
          </a:prstGeom>
          <a:solidFill>
            <a:schemeClr val="accent2">
              <a:lumMod val="20000"/>
              <a:lumOff val="80000"/>
            </a:schemeClr>
          </a:solidFill>
        </p:spPr>
        <p:txBody>
          <a:bodyPr wrap="square">
            <a:spAutoFit/>
          </a:bodyPr>
          <a:lstStyle/>
          <a:p>
            <a:pPr>
              <a:lnSpc>
                <a:spcPts val="1800"/>
              </a:lnSpc>
              <a:spcAft>
                <a:spcPts val="1000"/>
              </a:spcAft>
            </a:pPr>
            <a:r>
              <a:rPr lang="ru-RU" sz="2000" b="1" dirty="0">
                <a:solidFill>
                  <a:schemeClr val="bg2">
                    <a:lumMod val="10000"/>
                  </a:schemeClr>
                </a:solidFill>
                <a:latin typeface="Times New Roman" panose="02020603050405020304" pitchFamily="18" charset="0"/>
                <a:ea typeface="Times New Roman"/>
                <a:cs typeface="Times New Roman" panose="02020603050405020304" pitchFamily="18" charset="0"/>
              </a:rPr>
              <a:t>В опере постоянно переплетаются реальность и фантастика: "земные" образы Леля, Купавы, Мизгиря, царя берендеев, Бобыля, Бобылихи и сказочные - Деда-Мороза, Весны, Лешего, наделённые и человеческими чертами. Образ Снегурочки как бы связывает эти два мира, соединяя в себе волшебные и реальные черты; стремясь из мира природы в мир людей, она постепенно "оживает" под воздействием великой силы любви, ведущей её, однако, к гибели. Возникновение человеческих чувств в душе Снегурочки происходит одновременно с пробуждением весенней природы, звуки и голоса которой Римский-Корсаков замечательно передал в опере.</a:t>
            </a:r>
          </a:p>
        </p:txBody>
      </p:sp>
      <p:pic>
        <p:nvPicPr>
          <p:cNvPr id="2050" name="Picture 2" descr="C:\Users\user\Downloads\678724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260648"/>
            <a:ext cx="4176464" cy="59766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7630411"/>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Обычная">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375</TotalTime>
  <Words>646</Words>
  <Application>Microsoft Office PowerPoint</Application>
  <PresentationFormat>Экран (4:3)</PresentationFormat>
  <Paragraphs>11</Paragraphs>
  <Slides>18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Воздушный поток</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user</cp:lastModifiedBy>
  <cp:revision>27</cp:revision>
  <dcterms:created xsi:type="dcterms:W3CDTF">2018-01-29T17:58:01Z</dcterms:created>
  <dcterms:modified xsi:type="dcterms:W3CDTF">2018-01-31T16:26:59Z</dcterms:modified>
</cp:coreProperties>
</file>