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04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4E53-0C44-4568-8070-FD8BBD08F575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A31E-F506-46B5-8045-ACEEEA876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3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9A31E-F506-46B5-8045-ACEEEA8766D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E4-230C-4619-A03E-3973E9C214B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89000-46EB-4C0A-87F6-E84954E362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E4-230C-4619-A03E-3973E9C214B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000-46EB-4C0A-87F6-E84954E3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E4-230C-4619-A03E-3973E9C214B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000-46EB-4C0A-87F6-E84954E3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A50DE4-230C-4619-A03E-3973E9C214B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589000-46EB-4C0A-87F6-E84954E362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E4-230C-4619-A03E-3973E9C214B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000-46EB-4C0A-87F6-E84954E362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E4-230C-4619-A03E-3973E9C214B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000-46EB-4C0A-87F6-E84954E362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000-46EB-4C0A-87F6-E84954E362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E4-230C-4619-A03E-3973E9C214B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E4-230C-4619-A03E-3973E9C214B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000-46EB-4C0A-87F6-E84954E362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E4-230C-4619-A03E-3973E9C214B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000-46EB-4C0A-87F6-E84954E3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A50DE4-230C-4619-A03E-3973E9C214B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589000-46EB-4C0A-87F6-E84954E362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E4-230C-4619-A03E-3973E9C214B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89000-46EB-4C0A-87F6-E84954E362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A50DE4-230C-4619-A03E-3973E9C214B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589000-46EB-4C0A-87F6-E84954E362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7164288" cy="1857388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  </a:t>
            </a:r>
            <a:r>
              <a:rPr lang="ru-RU" sz="2800" b="1" dirty="0" smtClean="0"/>
              <a:t>Выполнила: Хрипунова Вероника</a:t>
            </a:r>
          </a:p>
          <a:p>
            <a:r>
              <a:rPr lang="ru-RU" sz="2800" b="1" dirty="0" smtClean="0"/>
              <a:t> 5 А </a:t>
            </a:r>
            <a:r>
              <a:rPr lang="ru-RU" sz="2800" b="1" dirty="0" smtClean="0"/>
              <a:t>класс    МОБУ </a:t>
            </a:r>
            <a:r>
              <a:rPr lang="ru-RU" sz="2800" b="1" dirty="0" smtClean="0"/>
              <a:t>Лицей№6</a:t>
            </a:r>
          </a:p>
          <a:p>
            <a:r>
              <a:rPr lang="ru-RU" sz="2800" b="1" dirty="0" smtClean="0"/>
              <a:t>г. Мелеуз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33732"/>
            <a:ext cx="9144000" cy="1981200"/>
          </a:xfrm>
        </p:spPr>
        <p:txBody>
          <a:bodyPr/>
          <a:lstStyle/>
          <a:p>
            <a:r>
              <a:rPr lang="ru-RU" b="1" i="1" dirty="0" smtClean="0">
                <a:latin typeface="Arial Black" pitchFamily="34" charset="0"/>
                <a:cs typeface="Calibri Light" pitchFamily="34" charset="0"/>
              </a:rPr>
              <a:t>Олимпиадная работа по </a:t>
            </a:r>
            <a:r>
              <a:rPr lang="ru-RU" b="1" i="1" dirty="0" smtClean="0">
                <a:latin typeface="Arial Black" pitchFamily="34" charset="0"/>
                <a:cs typeface="Calibri Light" pitchFamily="34" charset="0"/>
              </a:rPr>
              <a:t>музыке</a:t>
            </a:r>
            <a:br>
              <a:rPr lang="ru-RU" b="1" i="1" dirty="0" smtClean="0">
                <a:latin typeface="Arial Black" pitchFamily="34" charset="0"/>
                <a:cs typeface="Calibri Light" pitchFamily="34" charset="0"/>
              </a:rPr>
            </a:br>
            <a:r>
              <a:rPr lang="ru-RU" b="1" i="1" dirty="0" smtClean="0">
                <a:latin typeface="Arial Black" pitchFamily="34" charset="0"/>
                <a:cs typeface="Calibri Light" pitchFamily="34" charset="0"/>
              </a:rPr>
              <a:t>Опера «Снегурочка»</a:t>
            </a:r>
            <a:br>
              <a:rPr lang="ru-RU" b="1" i="1" dirty="0" smtClean="0">
                <a:latin typeface="Arial Black" pitchFamily="34" charset="0"/>
                <a:cs typeface="Calibri Light" pitchFamily="34" charset="0"/>
              </a:rPr>
            </a:br>
            <a:r>
              <a:rPr lang="ru-RU" b="1" i="1" dirty="0" err="1" smtClean="0">
                <a:latin typeface="Arial Black" pitchFamily="34" charset="0"/>
                <a:cs typeface="Calibri Light" pitchFamily="34" charset="0"/>
              </a:rPr>
              <a:t>Н.А.Римского</a:t>
            </a:r>
            <a:r>
              <a:rPr lang="ru-RU" b="1" i="1" dirty="0" smtClean="0">
                <a:latin typeface="Arial Black" pitchFamily="34" charset="0"/>
                <a:cs typeface="Calibri Light" pitchFamily="34" charset="0"/>
              </a:rPr>
              <a:t>-Корсакова</a:t>
            </a:r>
            <a:endParaRPr lang="ru-RU" b="1" i="1" dirty="0">
              <a:latin typeface="Arial Black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-7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9146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sz="5400" b="1" dirty="0" smtClean="0">
                <a:latin typeface="Monotype Corsiva" panose="03010101010201010101" pitchFamily="66" charset="0"/>
              </a:rPr>
              <a:t>Снегурочка у царя Берендея </a:t>
            </a:r>
            <a:endParaRPr lang="ru-RU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-01-28_13-53-0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hq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3643314"/>
          </a:xfrm>
        </p:spPr>
      </p:pic>
      <p:pic>
        <p:nvPicPr>
          <p:cNvPr id="17410" name="Picture 2" descr="https://avatars.mds.yandex.net/get-pdb/33827/a1e4c4a5-a219-48c6-88b2-79112074870c/s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1535" y="0"/>
            <a:ext cx="5402465" cy="3929066"/>
          </a:xfrm>
          <a:prstGeom prst="rect">
            <a:avLst/>
          </a:prstGeom>
          <a:noFill/>
        </p:spPr>
      </p:pic>
      <p:pic>
        <p:nvPicPr>
          <p:cNvPr id="17412" name="Picture 4" descr="http://i042.radikal.ru/1101/9f/a83d866352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19501"/>
            <a:ext cx="4286248" cy="3238499"/>
          </a:xfrm>
          <a:prstGeom prst="rect">
            <a:avLst/>
          </a:prstGeom>
          <a:noFill/>
        </p:spPr>
      </p:pic>
      <p:pic>
        <p:nvPicPr>
          <p:cNvPr id="17414" name="Picture 6" descr="http://www.vseodetyah.com/multi/snegurochka-1952/snegurochka-1952-large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857628"/>
            <a:ext cx="4857752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Monotype Corsiva" panose="03010101010201010101" pitchFamily="66" charset="0"/>
              </a:rPr>
              <a:t>  </a:t>
            </a:r>
            <a:r>
              <a:rPr lang="ru-RU" b="1" i="1" dirty="0" smtClean="0"/>
              <a:t>Работа над оперой была завершена 31 марта 1881 года – в день пятидесятилетия композитора.￼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Образ Снегурочки уникальный во всей мировой культуре – больше нигде нет подобного, кроме русского фольклора. Он окутан таинственностью, нет четких представлений о ее происхождении, но этот образ присутствует в изобразительном искусстве, сказаниях, песнях.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  В. Даль упоминал, что снегурками, снегирями, снеговиками называли «</a:t>
            </a:r>
            <a:r>
              <a:rPr lang="ru-RU" b="1" i="1" dirty="0" err="1" smtClean="0"/>
              <a:t>складенных</a:t>
            </a:r>
            <a:r>
              <a:rPr lang="ru-RU" b="1" i="1" dirty="0" smtClean="0"/>
              <a:t> из снега </a:t>
            </a:r>
            <a:r>
              <a:rPr lang="ru-RU" b="1" i="1" dirty="0" err="1" smtClean="0"/>
              <a:t>болванов</a:t>
            </a:r>
            <a:r>
              <a:rPr lang="ru-RU" b="1" i="1" dirty="0" smtClean="0"/>
              <a:t>», имеющих образ человека.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  Считается, что образ Снегурочки появился после крещения Руси.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  Для Виктора Васнецова образ Снегурочки стал ключевым в творчестве.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  В 1952 году был снят мультфильм «Снегурочка» на музыку из оперы Н.А. Римского-Корсакова.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Arial Black" pitchFamily="34" charset="0"/>
              </a:rPr>
              <a:t>            </a:t>
            </a:r>
            <a:r>
              <a:rPr lang="ru-RU" b="1" i="1" dirty="0" smtClean="0">
                <a:latin typeface="+mn-lt"/>
              </a:rPr>
              <a:t>Интересные факты</a:t>
            </a:r>
            <a:endParaRPr lang="ru-RU" b="1" i="1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154916/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Monotype Corsiva" panose="03010101010201010101" pitchFamily="66" charset="0"/>
              </a:rPr>
              <a:t>         Николай Андреевич                                        Римский-Корсаков (1844-1908</a:t>
            </a:r>
            <a:r>
              <a:rPr lang="ru-RU" sz="4000" b="1" i="1" dirty="0" smtClean="0">
                <a:latin typeface="+mn-lt"/>
              </a:rPr>
              <a:t>)</a:t>
            </a:r>
            <a:r>
              <a:rPr lang="ru-RU" sz="4000" b="1" i="1" dirty="0" smtClean="0">
                <a:latin typeface="Arial Black" pitchFamily="34" charset="0"/>
              </a:rPr>
              <a:t> </a:t>
            </a:r>
            <a:endParaRPr lang="ru-RU" sz="4000" b="1" i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857752" cy="557214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endParaRPr lang="ru-RU" sz="2700" b="1" i="1" dirty="0" smtClean="0">
              <a:latin typeface="Arial Black" pitchFamily="34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ru-RU" sz="3600" b="1" i="1" dirty="0" smtClean="0">
                <a:latin typeface="Monotype Corsiva" panose="03010101010201010101" pitchFamily="66" charset="0"/>
              </a:rPr>
              <a:t>Русский композитор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3600" b="1" i="1" dirty="0" smtClean="0">
                <a:latin typeface="Monotype Corsiva" panose="03010101010201010101" pitchFamily="66" charset="0"/>
              </a:rPr>
              <a:t>Педагог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3600" b="1" i="1" dirty="0" smtClean="0">
                <a:latin typeface="Monotype Corsiva" panose="03010101010201010101" pitchFamily="66" charset="0"/>
              </a:rPr>
              <a:t>Дирижер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3600" b="1" i="1" dirty="0" smtClean="0">
                <a:latin typeface="Monotype Corsiva" panose="03010101010201010101" pitchFamily="66" charset="0"/>
              </a:rPr>
              <a:t>Прожил 64 года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3600" b="1" i="1" dirty="0" smtClean="0">
                <a:latin typeface="Monotype Corsiva" panose="03010101010201010101" pitchFamily="66" charset="0"/>
              </a:rPr>
              <a:t>Он написал :15 опер (9 из них - на сказочный сюжет), 3 симфонии, симфонические произведения, инструментальные концерты, кантаты, камерно-инструментальная, вокальная и духовная музыка.</a:t>
            </a:r>
          </a:p>
          <a:p>
            <a:pPr marL="514350" indent="-514350">
              <a:buFont typeface="Wingdings" pitchFamily="2" charset="2"/>
              <a:buChar char="v"/>
            </a:pPr>
            <a:endParaRPr lang="ru-RU" dirty="0">
              <a:latin typeface="Arial Black" pitchFamily="34" charset="0"/>
            </a:endParaRPr>
          </a:p>
        </p:txBody>
      </p:sp>
      <p:pic>
        <p:nvPicPr>
          <p:cNvPr id="5" name="Содержимое 4" descr="hvtbe13s0smy-nikolai-rimskii-korsako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500174"/>
            <a:ext cx="4106071" cy="49985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7056784"/>
          </a:xfrm>
        </p:spPr>
        <p:txBody>
          <a:bodyPr>
            <a:normAutofit fontScale="40000" lnSpcReduction="20000"/>
          </a:bodyPr>
          <a:lstStyle/>
          <a:p>
            <a:endParaRPr lang="ru-RU" sz="2400" b="1" i="1" dirty="0" smtClean="0">
              <a:latin typeface="Arial Black" pitchFamily="34" charset="0"/>
            </a:endParaRPr>
          </a:p>
          <a:p>
            <a:r>
              <a:rPr lang="ru-RU" sz="5500" b="1" i="1" dirty="0" smtClean="0">
                <a:latin typeface="Monotype Corsiva" panose="03010101010201010101" pitchFamily="66" charset="0"/>
              </a:rPr>
              <a:t>Родился 18 марта 1844 г. в Тихвине Новгородской губернии. К музыке имел склонность с детства.</a:t>
            </a:r>
          </a:p>
          <a:p>
            <a:r>
              <a:rPr lang="ru-RU" sz="5500" b="1" i="1" dirty="0" smtClean="0">
                <a:latin typeface="Monotype Corsiva" panose="03010101010201010101" pitchFamily="66" charset="0"/>
              </a:rPr>
              <a:t>Римский-Корсаков проходил свое обучение в известном морском кадетском корпусе. Позже композитор отправился в трехлетнее плавание, где и почувствовал тягу к прекрасному. Первая собственная симфония Римского-Корсакова была исполнена в обыкновенной бесплатной музыкальной школе, где и получила большой успех.</a:t>
            </a:r>
          </a:p>
          <a:p>
            <a:r>
              <a:rPr lang="ru-RU" sz="5500" b="1" i="1" dirty="0" smtClean="0">
                <a:latin typeface="Monotype Corsiva" panose="03010101010201010101" pitchFamily="66" charset="0"/>
              </a:rPr>
              <a:t>Помимо того, что этот великий человек добился невероятных успехов на музыкальном поприще, он также был и общественным деятелем.</a:t>
            </a:r>
          </a:p>
          <a:p>
            <a:r>
              <a:rPr lang="ru-RU" sz="5500" b="1" i="1" dirty="0" smtClean="0">
                <a:latin typeface="Monotype Corsiva" panose="03010101010201010101" pitchFamily="66" charset="0"/>
              </a:rPr>
              <a:t>За период своей великой жизни Римский-Корсаков сменил несколько поприщ. Например, он был преподавателем в Петербургской консерватории, работал директором в обыкновенной бесплатной музыкальной школе, а также дирижировал в Москве и Париже.</a:t>
            </a:r>
          </a:p>
          <a:p>
            <a:r>
              <a:rPr lang="ru-RU" sz="5500" b="1" i="1" dirty="0" smtClean="0">
                <a:latin typeface="Monotype Corsiva" panose="03010101010201010101" pitchFamily="66" charset="0"/>
              </a:rPr>
              <a:t>За весь свой педагогический период </a:t>
            </a:r>
            <a:r>
              <a:rPr lang="ru-RU" sz="5500" b="1" i="1" dirty="0">
                <a:solidFill>
                  <a:prstClr val="white"/>
                </a:solidFill>
                <a:latin typeface="Monotype Corsiva" panose="03010101010201010101" pitchFamily="66" charset="0"/>
              </a:rPr>
              <a:t>Римский-</a:t>
            </a:r>
            <a:r>
              <a:rPr lang="ru-RU" sz="5500" b="1" i="1" dirty="0" smtClean="0">
                <a:latin typeface="Monotype Corsiva" panose="03010101010201010101" pitchFamily="66" charset="0"/>
              </a:rPr>
              <a:t>Корсаков воспитал более двухсот известнейших композиторов, а также иных музыкальных деятелей. Это, конечно же, повлияло на дальнейшее развитие русской классической музыки.</a:t>
            </a:r>
          </a:p>
          <a:p>
            <a:r>
              <a:rPr lang="ru-RU" sz="5500" b="1" i="1" dirty="0" smtClean="0">
                <a:latin typeface="Monotype Corsiva" panose="03010101010201010101" pitchFamily="66" charset="0"/>
              </a:rPr>
              <a:t>Среди учеников </a:t>
            </a:r>
            <a:r>
              <a:rPr lang="ru-RU" sz="5500" b="1" i="1" dirty="0">
                <a:latin typeface="Monotype Corsiva" panose="03010101010201010101" pitchFamily="66" charset="0"/>
              </a:rPr>
              <a:t>Римского-Корсакова - Глазунов, </a:t>
            </a:r>
            <a:r>
              <a:rPr lang="ru-RU" sz="5500" b="1" i="1" dirty="0" err="1">
                <a:latin typeface="Monotype Corsiva" panose="03010101010201010101" pitchFamily="66" charset="0"/>
              </a:rPr>
              <a:t>Лядов</a:t>
            </a:r>
            <a:r>
              <a:rPr lang="ru-RU" sz="5500" b="1" i="1" dirty="0">
                <a:latin typeface="Monotype Corsiva" panose="03010101010201010101" pitchFamily="66" charset="0"/>
              </a:rPr>
              <a:t>, Аренский, Ипполитов-Иванов, Стравинский, </a:t>
            </a:r>
            <a:r>
              <a:rPr lang="ru-RU" sz="5500" b="1" i="1" dirty="0" smtClean="0">
                <a:latin typeface="Monotype Corsiva" panose="03010101010201010101" pitchFamily="66" charset="0"/>
              </a:rPr>
              <a:t>Гречанинов</a:t>
            </a:r>
            <a:r>
              <a:rPr lang="ru-RU" sz="5500" b="1" i="1" dirty="0">
                <a:latin typeface="Monotype Corsiva" panose="03010101010201010101" pitchFamily="66" charset="0"/>
              </a:rPr>
              <a:t>, </a:t>
            </a:r>
            <a:r>
              <a:rPr lang="ru-RU" sz="5500" b="1" i="1" dirty="0" err="1" smtClean="0">
                <a:latin typeface="Monotype Corsiva" panose="03010101010201010101" pitchFamily="66" charset="0"/>
              </a:rPr>
              <a:t>Мясковский</a:t>
            </a:r>
            <a:r>
              <a:rPr lang="ru-RU" sz="5500" b="1" i="1" dirty="0">
                <a:latin typeface="Monotype Corsiva" panose="03010101010201010101" pitchFamily="66" charset="0"/>
              </a:rPr>
              <a:t>, Прокофьев, </a:t>
            </a:r>
            <a:r>
              <a:rPr lang="ru-RU" sz="5500" b="1" i="1" dirty="0" err="1">
                <a:latin typeface="Monotype Corsiva" panose="03010101010201010101" pitchFamily="66" charset="0"/>
              </a:rPr>
              <a:t>Гнесин</a:t>
            </a:r>
            <a:r>
              <a:rPr lang="ru-RU" sz="5500" b="1" i="1" dirty="0">
                <a:latin typeface="Monotype Corsiva" panose="03010101010201010101" pitchFamily="66" charset="0"/>
              </a:rPr>
              <a:t>, Асафьев.</a:t>
            </a:r>
            <a:endParaRPr lang="ru-RU" sz="5500" b="1" i="1" dirty="0" smtClean="0">
              <a:latin typeface="Monotype Corsiva" panose="03010101010201010101" pitchFamily="66" charset="0"/>
            </a:endParaRPr>
          </a:p>
          <a:p>
            <a:pPr fontAlgn="base"/>
            <a:r>
              <a:rPr lang="ru-RU" sz="5500" b="1" i="1" dirty="0" smtClean="0">
                <a:latin typeface="Monotype Corsiva" panose="03010101010201010101" pitchFamily="66" charset="0"/>
              </a:rPr>
              <a:t>Умер 21 июня 1908 г. в усадьбе </a:t>
            </a:r>
            <a:r>
              <a:rPr lang="ru-RU" sz="5500" b="1" i="1" dirty="0" err="1" smtClean="0">
                <a:latin typeface="Monotype Corsiva" panose="03010101010201010101" pitchFamily="66" charset="0"/>
              </a:rPr>
              <a:t>Любенск</a:t>
            </a:r>
            <a:r>
              <a:rPr lang="ru-RU" sz="5500" b="1" i="1" dirty="0" smtClean="0">
                <a:latin typeface="Monotype Corsiva" panose="03010101010201010101" pitchFamily="66" charset="0"/>
              </a:rPr>
              <a:t> близ Луги (ныне в Ленинградской области).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+mn-lt"/>
              </a:rPr>
              <a:t>         </a:t>
            </a:r>
            <a:r>
              <a:rPr lang="ru-RU" sz="4800" b="1" i="1" dirty="0" smtClean="0">
                <a:latin typeface="+mn-lt"/>
              </a:rPr>
              <a:t>Краткая биография </a:t>
            </a:r>
            <a:endParaRPr lang="ru-RU" sz="48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_EEjrm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40568" y="0"/>
            <a:ext cx="6041218" cy="4191000"/>
          </a:xfrm>
        </p:spPr>
      </p:pic>
      <p:pic>
        <p:nvPicPr>
          <p:cNvPr id="1028" name="Picture 4" descr="https://24smi.org/public/media/resize/660x-/celebrity/2017/11/15/9ayh8wfwkizw-nikolai-rimskii-korsa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</p:spPr>
      </p:pic>
      <p:pic>
        <p:nvPicPr>
          <p:cNvPr id="1030" name="Picture 6" descr="http://visualrian.ru/images/old_preview/9/34/93467_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9574" y="3589051"/>
            <a:ext cx="2286016" cy="3321089"/>
          </a:xfrm>
          <a:prstGeom prst="rect">
            <a:avLst/>
          </a:prstGeom>
          <a:noFill/>
        </p:spPr>
      </p:pic>
      <p:pic>
        <p:nvPicPr>
          <p:cNvPr id="1032" name="Picture 8" descr="http://www.puzzlebank.ru/components/com_phpshop/shop_image/product/small/4d39bc132a0db7d2cdb64454ee7698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10" y="4128979"/>
            <a:ext cx="2000264" cy="2714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В начале семидесятых годов Римский –Корсаков познакомился со сказкой А. Н. Островского «Снегурочка» (1873). Тогда она не произвела на него большого впечатления.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«В зиму 1879—1880 годов, — вспоминал композитор, — я снова прочитал «Снегурочку» и точно прозрел на ее удивительную поэтическую красоту…</a:t>
            </a:r>
          </a:p>
          <a:p>
            <a:r>
              <a:rPr lang="ru-RU" sz="2800" b="1" i="1" dirty="0" smtClean="0">
                <a:latin typeface="Monotype Corsiva" panose="03010101010201010101" pitchFamily="66" charset="0"/>
              </a:rPr>
              <a:t>Опера сочинялась летом 1880 года в глухой русской деревне. Композитор говорил впоследствии, что ни одно произведение не давалось ему с такой легкостью и быстротой, как «Снегурочка». В 1881 году опера была завершена.</a:t>
            </a:r>
          </a:p>
          <a:p>
            <a:r>
              <a:rPr lang="ru-RU" sz="2800" b="1" i="1" dirty="0" smtClean="0">
                <a:latin typeface="Monotype Corsiva" panose="03010101010201010101" pitchFamily="66" charset="0"/>
              </a:rPr>
              <a:t>Премьера, состоявшаяся 29 января (10 февраля) следующего года на сцене </a:t>
            </a:r>
            <a:r>
              <a:rPr lang="ru-RU" sz="2800" b="1" i="1" dirty="0" err="1" smtClean="0">
                <a:latin typeface="Monotype Corsiva" panose="03010101010201010101" pitchFamily="66" charset="0"/>
              </a:rPr>
              <a:t>Мариинского</a:t>
            </a:r>
            <a:r>
              <a:rPr lang="ru-RU" sz="2800" b="1" i="1" dirty="0" smtClean="0">
                <a:latin typeface="Monotype Corsiva" panose="03010101010201010101" pitchFamily="66" charset="0"/>
              </a:rPr>
              <a:t> театра, прошла с большим успехом.</a:t>
            </a:r>
          </a:p>
          <a:p>
            <a:endParaRPr lang="ru-RU" sz="2800" b="1" i="1" dirty="0">
              <a:latin typeface="Monotype Corsiva" panose="03010101010201010101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Arial Black" pitchFamily="34" charset="0"/>
              </a:rPr>
              <a:t>       </a:t>
            </a:r>
            <a:r>
              <a:rPr lang="ru-RU" sz="4400" b="1" i="1" dirty="0" smtClean="0">
                <a:latin typeface="+mn-lt"/>
              </a:rPr>
              <a:t>Опера «Снегурочка»</a:t>
            </a:r>
            <a:endParaRPr lang="ru-RU" sz="4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riinka-2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8578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9432" y="-243408"/>
            <a:ext cx="9163432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</a:t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400" b="1" i="1" dirty="0" smtClean="0">
                <a:latin typeface="+mn-lt"/>
              </a:rPr>
              <a:t>Мариинский Театр </a:t>
            </a:r>
            <a:br>
              <a:rPr lang="ru-RU" sz="5400" b="1" i="1" dirty="0" smtClean="0">
                <a:latin typeface="+mn-lt"/>
              </a:rPr>
            </a:br>
            <a:r>
              <a:rPr lang="ru-RU" sz="4400" b="1" i="1" dirty="0" err="1" smtClean="0">
                <a:latin typeface="+mn-lt"/>
              </a:rPr>
              <a:t>г.Санкт</a:t>
            </a:r>
            <a:r>
              <a:rPr lang="ru-RU" sz="4400" b="1" i="1" dirty="0" smtClean="0">
                <a:latin typeface="+mn-lt"/>
              </a:rPr>
              <a:t>-Петербург </a:t>
            </a:r>
            <a:endParaRPr lang="ru-RU" sz="22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-53144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600" b="1" i="1" dirty="0" smtClean="0">
              <a:latin typeface="Monotype Corsiva" panose="03010101010201010101" pitchFamily="66" charset="0"/>
            </a:endParaRPr>
          </a:p>
          <a:p>
            <a:r>
              <a:rPr lang="ru-RU" sz="3600" b="1" i="1" dirty="0" smtClean="0">
                <a:latin typeface="Monotype Corsiva" panose="03010101010201010101" pitchFamily="66" charset="0"/>
              </a:rPr>
              <a:t>Самую сказочную и весеннюю оперу Н. А. Римского-Корсакова вы можете услышать в не менее прекрасном советском мультфильме «Снегурочка», который был снят в 1952 году. Это замечательная русская сказка, которая учит добру и любви. Музыка удивительно точно следует за сюжетом, раскрывает нам характеры и тайные мысли героев. Прекрасная система лейтмотивов, яркие и эмоциональные образы Снегурочки, Весны, Деда Мороза, Леля делают этот удивительный мультфильм подлинным шедевром.</a:t>
            </a:r>
            <a:endParaRPr lang="ru-RU" sz="3600" b="1" i="1" dirty="0">
              <a:latin typeface="Monotype Corsiva" panose="03010101010201010101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672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Снегурочка встречается с Весной и Дедом Морозом 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Весной 1880 года Римский-Корсаков побывал в Москве у Островского и получил у него разрешение воспользоваться его пьесой для сочинения оперы с правом внесения необходимых правок. Сразу после возвращения в Петербург, началась подготовительная работа. Все лето, проведенное в имении </a:t>
            </a:r>
            <a:r>
              <a:rPr lang="ru-RU" sz="3200" dirty="0" err="1" smtClean="0">
                <a:latin typeface="Monotype Corsiva" panose="03010101010201010101" pitchFamily="66" charset="0"/>
              </a:rPr>
              <a:t>Стелёво</a:t>
            </a:r>
            <a:r>
              <a:rPr lang="ru-RU" sz="3200" dirty="0" smtClean="0">
                <a:latin typeface="Monotype Corsiva" panose="03010101010201010101" pitchFamily="66" charset="0"/>
              </a:rPr>
              <a:t>, он посвятил сочинению этой оперы. </a:t>
            </a:r>
          </a:p>
          <a:p>
            <a:r>
              <a:rPr lang="ru-RU" sz="3200" dirty="0" smtClean="0">
                <a:latin typeface="Monotype Corsiva" panose="03010101010201010101" pitchFamily="66" charset="0"/>
              </a:rPr>
              <a:t>Осенью того же года была сделана оркестровка сочинения, которая была закончена 26 марта 1881 года.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       Создание оперы "Снегурочка"</a:t>
            </a:r>
            <a:endParaRPr lang="ru-RU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136</TotalTime>
  <Words>554</Words>
  <Application>Microsoft Office PowerPoint</Application>
  <PresentationFormat>Экран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Олимпиадная работа по музыке Опера «Снегурочка» Н.А.Римского-Корсакова</vt:lpstr>
      <vt:lpstr>         Николай Андреевич                                        Римский-Корсаков (1844-1908) </vt:lpstr>
      <vt:lpstr>         Краткая биография </vt:lpstr>
      <vt:lpstr>Презентация PowerPoint</vt:lpstr>
      <vt:lpstr>       Опера «Снегурочка»</vt:lpstr>
      <vt:lpstr>                       Мариинский Театр  г.Санкт-Петербург </vt:lpstr>
      <vt:lpstr>Презентация PowerPoint</vt:lpstr>
      <vt:lpstr>Снегурочка встречается с Весной и Дедом Морозом </vt:lpstr>
      <vt:lpstr>        Создание оперы "Снегурочка"</vt:lpstr>
      <vt:lpstr>       Снегурочка у царя Берендея </vt:lpstr>
      <vt:lpstr>Презентация PowerPoint</vt:lpstr>
      <vt:lpstr>Презентация PowerPoint</vt:lpstr>
      <vt:lpstr>            Интересные факты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Преподаватель</cp:lastModifiedBy>
  <cp:revision>97</cp:revision>
  <dcterms:created xsi:type="dcterms:W3CDTF">2018-01-28T07:51:58Z</dcterms:created>
  <dcterms:modified xsi:type="dcterms:W3CDTF">2018-01-31T10:49:40Z</dcterms:modified>
</cp:coreProperties>
</file>