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1" r:id="rId2"/>
    <p:sldId id="264" r:id="rId3"/>
    <p:sldId id="267" r:id="rId4"/>
    <p:sldId id="265" r:id="rId5"/>
    <p:sldId id="266" r:id="rId6"/>
    <p:sldId id="270" r:id="rId7"/>
    <p:sldId id="260" r:id="rId8"/>
    <p:sldId id="269" r:id="rId9"/>
  </p:sldIdLst>
  <p:sldSz cx="9144000" cy="6858000" type="screen4x3"/>
  <p:notesSz cx="6858000" cy="9144000"/>
  <p:embeddedFontLst>
    <p:embeddedFont>
      <p:font typeface="Tomato" charset="0"/>
      <p:regular r:id="rId10"/>
    </p:embeddedFont>
    <p:embeddedFont>
      <p:font typeface="Calibri" pitchFamily="34" charset="0"/>
      <p:regular r:id="rId11"/>
      <p:bold r:id="rId12"/>
      <p:italic r:id="rId13"/>
      <p:boldItalic r:id="rId1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0"/>
  </p:normalViewPr>
  <p:slideViewPr>
    <p:cSldViewPr>
      <p:cViewPr>
        <p:scale>
          <a:sx n="90" d="100"/>
          <a:sy n="90" d="100"/>
        </p:scale>
        <p:origin x="-792" y="5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25.01.2018</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843731" y="1321796"/>
            <a:ext cx="5968629" cy="4963717"/>
            <a:chOff x="1115618" y="2955212"/>
            <a:chExt cx="7724634" cy="10790963"/>
          </a:xfrm>
        </p:grpSpPr>
        <p:sp>
          <p:nvSpPr>
            <p:cNvPr id="5" name="Прямоугольник 4"/>
            <p:cNvSpPr/>
            <p:nvPr/>
          </p:nvSpPr>
          <p:spPr>
            <a:xfrm>
              <a:off x="1115618" y="2955212"/>
              <a:ext cx="7165475" cy="7560790"/>
            </a:xfrm>
            <a:prstGeom prst="rect">
              <a:avLst/>
            </a:prstGeom>
            <a:noFill/>
          </p:spPr>
          <p:txBody>
            <a:bodyPr wrap="square">
              <a:spAutoFit/>
            </a:bodyPr>
            <a:lstStyle/>
            <a:p>
              <a:pPr algn="ctr" fontAlgn="base">
                <a:spcBef>
                  <a:spcPct val="0"/>
                </a:spcBef>
                <a:spcAft>
                  <a:spcPct val="0"/>
                </a:spcAft>
                <a:defRPr/>
              </a:pPr>
              <a:r>
                <a:rPr lang="ru-RU" sz="4400" b="1" dirty="0" smtClean="0">
                  <a:ln w="19050">
                    <a:solidFill>
                      <a:prstClr val="white"/>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0000" dist="50800" dir="7500000" algn="tl">
                      <a:srgbClr val="000000">
                        <a:shade val="5000"/>
                        <a:alpha val="35000"/>
                      </a:srgbClr>
                    </a:outerShdw>
                  </a:effectLst>
                  <a:latin typeface="Tomato" pitchFamily="2" charset="0"/>
                  <a:cs typeface="Arial" charset="0"/>
                </a:rPr>
                <a:t>Мультфильм «Снегурочка» на музыку Римского-Корсакова</a:t>
              </a:r>
              <a:endParaRPr lang="ru-RU" sz="4400" b="1" dirty="0">
                <a:ln w="19050">
                  <a:solidFill>
                    <a:prstClr val="white"/>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0000" dist="50800" dir="7500000" algn="tl">
                    <a:srgbClr val="000000">
                      <a:shade val="5000"/>
                      <a:alpha val="35000"/>
                    </a:srgbClr>
                  </a:outerShdw>
                </a:effectLst>
                <a:latin typeface="Tomato" pitchFamily="2" charset="0"/>
                <a:cs typeface="Arial" charset="0"/>
              </a:endParaRPr>
            </a:p>
          </p:txBody>
        </p:sp>
        <p:sp>
          <p:nvSpPr>
            <p:cNvPr id="6" name="Прямоугольник 5"/>
            <p:cNvSpPr/>
            <p:nvPr/>
          </p:nvSpPr>
          <p:spPr>
            <a:xfrm>
              <a:off x="1664378" y="11136698"/>
              <a:ext cx="7175874" cy="2609477"/>
            </a:xfrm>
            <a:prstGeom prst="rect">
              <a:avLst/>
            </a:prstGeom>
          </p:spPr>
          <p:txBody>
            <a:bodyPr wrap="square">
              <a:spAutoFit/>
            </a:bodyPr>
            <a:lstStyle/>
            <a:p>
              <a:pPr algn="ctr" fontAlgn="base">
                <a:spcBef>
                  <a:spcPct val="0"/>
                </a:spcBef>
                <a:spcAft>
                  <a:spcPct val="0"/>
                </a:spcAft>
                <a:defRPr/>
              </a:pPr>
              <a:r>
                <a:rPr lang="ru-RU" b="1" dirty="0" smtClean="0">
                  <a:effectLst>
                    <a:outerShdw blurRad="38100" dist="38100" dir="2700000" algn="tl">
                      <a:srgbClr val="000000">
                        <a:alpha val="43137"/>
                      </a:srgbClr>
                    </a:outerShdw>
                  </a:effectLst>
                  <a:latin typeface="Tomato" pitchFamily="2" charset="0"/>
                  <a:cs typeface="Arial" charset="0"/>
                </a:rPr>
                <a:t>Выполнила: </a:t>
              </a:r>
            </a:p>
            <a:p>
              <a:pPr algn="ctr" fontAlgn="base">
                <a:spcBef>
                  <a:spcPct val="0"/>
                </a:spcBef>
                <a:spcAft>
                  <a:spcPct val="0"/>
                </a:spcAft>
                <a:defRPr/>
              </a:pPr>
              <a:r>
                <a:rPr lang="ru-RU" b="1" dirty="0" smtClean="0">
                  <a:effectLst>
                    <a:outerShdw blurRad="38100" dist="38100" dir="2700000" algn="tl">
                      <a:srgbClr val="000000">
                        <a:alpha val="43137"/>
                      </a:srgbClr>
                    </a:outerShdw>
                  </a:effectLst>
                  <a:latin typeface="Tomato" pitchFamily="2" charset="0"/>
                  <a:cs typeface="Arial" charset="0"/>
                </a:rPr>
                <a:t>Юнусова </a:t>
              </a:r>
              <a:r>
                <a:rPr lang="ru-RU" b="1" dirty="0" err="1" smtClean="0">
                  <a:effectLst>
                    <a:outerShdw blurRad="38100" dist="38100" dir="2700000" algn="tl">
                      <a:srgbClr val="000000">
                        <a:alpha val="43137"/>
                      </a:srgbClr>
                    </a:outerShdw>
                  </a:effectLst>
                  <a:latin typeface="Tomato" pitchFamily="2" charset="0"/>
                  <a:cs typeface="Arial" charset="0"/>
                </a:rPr>
                <a:t>Элина</a:t>
              </a:r>
              <a:endParaRPr lang="ru-RU" b="1" dirty="0" smtClean="0">
                <a:effectLst>
                  <a:outerShdw blurRad="38100" dist="38100" dir="2700000" algn="tl">
                    <a:srgbClr val="000000">
                      <a:alpha val="43137"/>
                    </a:srgbClr>
                  </a:outerShdw>
                </a:effectLst>
                <a:latin typeface="Tomato" pitchFamily="2" charset="0"/>
                <a:cs typeface="Arial" charset="0"/>
              </a:endParaRPr>
            </a:p>
            <a:p>
              <a:pPr algn="ctr" fontAlgn="base">
                <a:spcBef>
                  <a:spcPct val="0"/>
                </a:spcBef>
                <a:spcAft>
                  <a:spcPct val="0"/>
                </a:spcAft>
                <a:defRPr/>
              </a:pPr>
              <a:r>
                <a:rPr lang="ru-RU" b="1" dirty="0" smtClean="0">
                  <a:effectLst>
                    <a:outerShdw blurRad="38100" dist="38100" dir="2700000" algn="tl">
                      <a:srgbClr val="000000">
                        <a:alpha val="43137"/>
                      </a:srgbClr>
                    </a:outerShdw>
                  </a:effectLst>
                  <a:latin typeface="Tomato" pitchFamily="2" charset="0"/>
                  <a:cs typeface="Arial" charset="0"/>
                </a:rPr>
                <a:t>6»Д» класс</a:t>
              </a:r>
            </a:p>
            <a:p>
              <a:pPr algn="ctr" fontAlgn="base">
                <a:spcBef>
                  <a:spcPct val="0"/>
                </a:spcBef>
                <a:spcAft>
                  <a:spcPct val="0"/>
                </a:spcAft>
                <a:defRPr/>
              </a:pPr>
              <a:r>
                <a:rPr lang="ru-RU" b="1" dirty="0" smtClean="0">
                  <a:effectLst>
                    <a:outerShdw blurRad="38100" dist="38100" dir="2700000" algn="tl">
                      <a:srgbClr val="000000">
                        <a:alpha val="43137"/>
                      </a:srgbClr>
                    </a:outerShdw>
                  </a:effectLst>
                  <a:latin typeface="Tomato" pitchFamily="2" charset="0"/>
                  <a:cs typeface="Arial" charset="0"/>
                </a:rPr>
                <a:t>МБОУ СОШ № 7 г.Туймазы</a:t>
              </a:r>
            </a:p>
          </p:txBody>
        </p:sp>
      </p:grpSp>
    </p:spTree>
    <p:extLst>
      <p:ext uri="{BB962C8B-B14F-4D97-AF65-F5344CB8AC3E}">
        <p14:creationId xmlns:p14="http://schemas.microsoft.com/office/powerpoint/2010/main" xmlns="" val="2587982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vnnews.ru/images/wsscontent/articles/2015/12/novgorodtsy-uslyshat-snegurochku-rimskogo-korsakova-v-ispolnenii-orkestra-narodnykh-instrumentov.jpg"/>
          <p:cNvPicPr>
            <a:picLocks noChangeAspect="1" noChangeArrowheads="1"/>
          </p:cNvPicPr>
          <p:nvPr/>
        </p:nvPicPr>
        <p:blipFill>
          <a:blip r:embed="rId2" cstate="print"/>
          <a:srcRect r="34056"/>
          <a:stretch>
            <a:fillRect/>
          </a:stretch>
        </p:blipFill>
        <p:spPr bwMode="auto">
          <a:xfrm>
            <a:off x="5868144" y="2492896"/>
            <a:ext cx="3024336" cy="3465166"/>
          </a:xfrm>
          <a:prstGeom prst="rect">
            <a:avLst/>
          </a:prstGeom>
          <a:noFill/>
        </p:spPr>
      </p:pic>
      <p:sp>
        <p:nvSpPr>
          <p:cNvPr id="2" name="Заголовок 1"/>
          <p:cNvSpPr>
            <a:spLocks noGrp="1"/>
          </p:cNvSpPr>
          <p:nvPr>
            <p:ph type="title"/>
          </p:nvPr>
        </p:nvSpPr>
        <p:spPr>
          <a:xfrm>
            <a:off x="971600" y="764704"/>
            <a:ext cx="6995120" cy="868958"/>
          </a:xfrm>
        </p:spPr>
        <p:txBody>
          <a:bodyPr/>
          <a:lstStyle/>
          <a:p>
            <a:r>
              <a:rPr lang="ru-RU" sz="4800" b="1" dirty="0" smtClean="0">
                <a:ln>
                  <a:solidFill>
                    <a:schemeClr val="bg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38100" dist="38100" dir="2700000" algn="tl">
                    <a:srgbClr val="000000">
                      <a:alpha val="43137"/>
                    </a:srgbClr>
                  </a:outerShdw>
                </a:effectLst>
                <a:latin typeface="Tomato" pitchFamily="2" charset="0"/>
              </a:rPr>
              <a:t>Из истории создания</a:t>
            </a:r>
            <a:endParaRPr lang="ru-RU" sz="4800" b="1" dirty="0">
              <a:ln>
                <a:solidFill>
                  <a:schemeClr val="bg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38100" dist="38100" dir="2700000" algn="tl">
                  <a:srgbClr val="000000">
                    <a:alpha val="43137"/>
                  </a:srgbClr>
                </a:outerShdw>
              </a:effectLst>
              <a:latin typeface="Tomato" pitchFamily="2" charset="0"/>
            </a:endParaRPr>
          </a:p>
        </p:txBody>
      </p:sp>
      <p:sp>
        <p:nvSpPr>
          <p:cNvPr id="3" name="Прямоугольник 2"/>
          <p:cNvSpPr/>
          <p:nvPr/>
        </p:nvSpPr>
        <p:spPr>
          <a:xfrm>
            <a:off x="323528" y="2420888"/>
            <a:ext cx="5976664" cy="3139321"/>
          </a:xfrm>
          <a:prstGeom prst="rect">
            <a:avLst/>
          </a:prstGeom>
        </p:spPr>
        <p:txBody>
          <a:bodyPr wrap="square">
            <a:spAutoFit/>
          </a:bodyPr>
          <a:lstStyle/>
          <a:p>
            <a:r>
              <a:rPr lang="ru-RU" b="1" dirty="0" smtClean="0">
                <a:latin typeface="Tomato" charset="0"/>
              </a:rPr>
              <a:t>«Снегурочка»</a:t>
            </a:r>
            <a:r>
              <a:rPr lang="ru-RU" dirty="0" smtClean="0">
                <a:latin typeface="Tomato" charset="0"/>
              </a:rPr>
              <a:t> - советский  рисованный мультипликационный фильм по мотивам  пьесы А. Н. Островского и  на музыку Н. А. Римского-Корсакова в обработке Л. А. Шварца. Мультфильм вышел на экран кинотеатров в 1952 году.</a:t>
            </a:r>
          </a:p>
          <a:p>
            <a:r>
              <a:rPr lang="ru-RU" dirty="0" smtClean="0">
                <a:latin typeface="Tomato" charset="0"/>
              </a:rPr>
              <a:t>Режиссеры:  </a:t>
            </a:r>
            <a:r>
              <a:rPr lang="ru-RU" dirty="0" smtClean="0"/>
              <a:t> </a:t>
            </a:r>
            <a:r>
              <a:rPr lang="ru-RU" dirty="0" smtClean="0">
                <a:latin typeface="Tomato" charset="0"/>
              </a:rPr>
              <a:t>Иван </a:t>
            </a:r>
            <a:r>
              <a:rPr lang="ru-RU" dirty="0" err="1" smtClean="0">
                <a:latin typeface="Tomato" charset="0"/>
              </a:rPr>
              <a:t>Иванов-Вано</a:t>
            </a:r>
            <a:endParaRPr lang="ru-RU" dirty="0" smtClean="0">
              <a:latin typeface="Tomato" charset="0"/>
            </a:endParaRPr>
          </a:p>
          <a:p>
            <a:r>
              <a:rPr lang="ru-RU" dirty="0" smtClean="0">
                <a:latin typeface="Tomato" charset="0"/>
              </a:rPr>
              <a:t>Александра </a:t>
            </a:r>
            <a:r>
              <a:rPr lang="ru-RU" dirty="0" err="1" smtClean="0">
                <a:latin typeface="Tomato" charset="0"/>
              </a:rPr>
              <a:t>Снежко-Блоцкая</a:t>
            </a:r>
            <a:r>
              <a:rPr lang="ru-RU" dirty="0" smtClean="0">
                <a:latin typeface="Tomato" charset="0"/>
              </a:rPr>
              <a:t>.</a:t>
            </a:r>
          </a:p>
          <a:p>
            <a:r>
              <a:rPr lang="ru-RU" dirty="0" smtClean="0">
                <a:latin typeface="Tomato" charset="0"/>
              </a:rPr>
              <a:t>Арии исполняли: В. Борисенко, Ирина Масленникова, В. Шевцов, Л. Ктиторов.</a:t>
            </a:r>
          </a:p>
          <a:p>
            <a:endParaRPr lang="ru-RU" dirty="0">
              <a:latin typeface="Tomato" charset="0"/>
            </a:endParaRPr>
          </a:p>
        </p:txBody>
      </p:sp>
    </p:spTree>
    <p:extLst>
      <p:ext uri="{BB962C8B-B14F-4D97-AF65-F5344CB8AC3E}">
        <p14:creationId xmlns:p14="http://schemas.microsoft.com/office/powerpoint/2010/main" xmlns="" val="9381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864096"/>
          </a:xfrm>
        </p:spPr>
        <p:txBody>
          <a:bodyPr/>
          <a:lstStyle/>
          <a:p>
            <a:r>
              <a:rPr lang="ru-RU" sz="4800" b="1" dirty="0" smtClean="0">
                <a:solidFill>
                  <a:schemeClr val="tx2"/>
                </a:solidFill>
                <a:latin typeface="Tomato" charset="0"/>
              </a:rPr>
              <a:t>Дед-Мороз</a:t>
            </a:r>
            <a:endParaRPr lang="ru-RU" sz="4800" dirty="0">
              <a:solidFill>
                <a:schemeClr val="tx2"/>
              </a:solidFill>
              <a:latin typeface="Tomato" charset="0"/>
            </a:endParaRPr>
          </a:p>
        </p:txBody>
      </p:sp>
      <p:pic>
        <p:nvPicPr>
          <p:cNvPr id="19458" name="Picture 2" descr="http://i58.fastpic.ru/big/2013/1220/03/1674ea919fd1a98f57087a04a70ef203.jpeg"/>
          <p:cNvPicPr>
            <a:picLocks noChangeAspect="1" noChangeArrowheads="1"/>
          </p:cNvPicPr>
          <p:nvPr/>
        </p:nvPicPr>
        <p:blipFill>
          <a:blip r:embed="rId2" cstate="print"/>
          <a:srcRect/>
          <a:stretch>
            <a:fillRect/>
          </a:stretch>
        </p:blipFill>
        <p:spPr bwMode="auto">
          <a:xfrm>
            <a:off x="4932040" y="3573016"/>
            <a:ext cx="4094164" cy="3093369"/>
          </a:xfrm>
          <a:prstGeom prst="rect">
            <a:avLst/>
          </a:prstGeom>
          <a:noFill/>
        </p:spPr>
      </p:pic>
      <p:sp>
        <p:nvSpPr>
          <p:cNvPr id="4" name="Прямоугольник 3"/>
          <p:cNvSpPr/>
          <p:nvPr/>
        </p:nvSpPr>
        <p:spPr>
          <a:xfrm>
            <a:off x="323528" y="1484784"/>
            <a:ext cx="7992888" cy="4524315"/>
          </a:xfrm>
          <a:prstGeom prst="rect">
            <a:avLst/>
          </a:prstGeom>
        </p:spPr>
        <p:txBody>
          <a:bodyPr wrap="square">
            <a:spAutoFit/>
          </a:bodyPr>
          <a:lstStyle/>
          <a:p>
            <a:r>
              <a:rPr lang="ru-RU" sz="1600" dirty="0" smtClean="0">
                <a:latin typeface="Tomato" charset="0"/>
              </a:rPr>
              <a:t>Я очень люблю зиму: белый снег, деревья покрыты инеем, везде белым-бело, красиво.  Дед Мороз в этой сказке предстал великим, грозным владыкой зимы. Появился он на санях, запряженный тремя белыми конями. Музыка звучит взволнованно, тревожно, грозно. Арию Деда Мороза исполнил певец  Леонид Ктиторов. Голос его звучал низко, грозно ( такой голос называется бас). Услышав его сразу представляешь сурового величественного хозяина природы и хочется преклониться перед ним. Песня исполняется протяжно, выделяется</a:t>
            </a:r>
          </a:p>
          <a:p>
            <a:r>
              <a:rPr lang="ru-RU" sz="1600" dirty="0" smtClean="0">
                <a:latin typeface="Tomato" charset="0"/>
              </a:rPr>
              <a:t> каждое слово голосом. Хоть и Дед</a:t>
            </a:r>
          </a:p>
          <a:p>
            <a:r>
              <a:rPr lang="ru-RU" sz="1600" dirty="0" smtClean="0">
                <a:latin typeface="Tomato" charset="0"/>
              </a:rPr>
              <a:t> Мороз грозный, но он очень</a:t>
            </a:r>
          </a:p>
          <a:p>
            <a:r>
              <a:rPr lang="ru-RU" sz="1600" dirty="0" smtClean="0">
                <a:latin typeface="Tomato" charset="0"/>
              </a:rPr>
              <a:t> любит свою дочь Снегурочку. Ведь</a:t>
            </a:r>
          </a:p>
          <a:p>
            <a:r>
              <a:rPr lang="ru-RU" sz="1600" dirty="0" smtClean="0">
                <a:latin typeface="Tomato" charset="0"/>
              </a:rPr>
              <a:t> знал, что просьба Снегурочки убьет </a:t>
            </a:r>
          </a:p>
          <a:p>
            <a:r>
              <a:rPr lang="ru-RU" sz="1600" dirty="0" smtClean="0">
                <a:latin typeface="Tomato" charset="0"/>
              </a:rPr>
              <a:t>ее, но все равно отпустил к людям.</a:t>
            </a:r>
          </a:p>
          <a:p>
            <a:r>
              <a:rPr lang="ru-RU" sz="1600" dirty="0" smtClean="0">
                <a:latin typeface="Tomato" charset="0"/>
              </a:rPr>
              <a:t>Даже если и Дед Мороз в мультфильме</a:t>
            </a:r>
          </a:p>
          <a:p>
            <a:r>
              <a:rPr lang="ru-RU" sz="1600" dirty="0" smtClean="0">
                <a:latin typeface="Tomato" charset="0"/>
              </a:rPr>
              <a:t> был только в начале, но мне </a:t>
            </a:r>
          </a:p>
          <a:p>
            <a:r>
              <a:rPr lang="ru-RU" sz="1600" dirty="0" smtClean="0">
                <a:latin typeface="Tomato" charset="0"/>
              </a:rPr>
              <a:t>очень понравилось, как нарисовали</a:t>
            </a:r>
          </a:p>
          <a:p>
            <a:r>
              <a:rPr lang="ru-RU" sz="1600" dirty="0" smtClean="0">
                <a:latin typeface="Tomato" charset="0"/>
              </a:rPr>
              <a:t> его художники и озвучил певец.</a:t>
            </a:r>
            <a:endParaRPr lang="ru-RU" sz="1600" dirty="0">
              <a:latin typeface="Tomato"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692696"/>
            <a:ext cx="8260595" cy="954107"/>
          </a:xfrm>
          <a:prstGeom prst="rect">
            <a:avLst/>
          </a:prstGeom>
        </p:spPr>
        <p:txBody>
          <a:bodyPr wrap="none">
            <a:spAutoFit/>
          </a:bodyPr>
          <a:lstStyle/>
          <a:p>
            <a:pPr algn="ctr"/>
            <a:r>
              <a:rPr lang="ru-RU" sz="2800" b="1" dirty="0" smtClean="0">
                <a:solidFill>
                  <a:schemeClr val="tx2"/>
                </a:solidFill>
                <a:latin typeface="Tomato" charset="0"/>
              </a:rPr>
              <a:t>Снегурочка –</a:t>
            </a:r>
          </a:p>
          <a:p>
            <a:pPr algn="ctr"/>
            <a:r>
              <a:rPr lang="ru-RU" sz="2800" b="1" dirty="0" smtClean="0">
                <a:solidFill>
                  <a:schemeClr val="tx2"/>
                </a:solidFill>
                <a:latin typeface="Tomato" charset="0"/>
              </a:rPr>
              <a:t> дочь Деда Мороза и красавицы Весны </a:t>
            </a:r>
            <a:endParaRPr lang="ru-RU" sz="2800" b="1" dirty="0">
              <a:solidFill>
                <a:schemeClr val="tx2"/>
              </a:solidFill>
              <a:latin typeface="Tomato" charset="0"/>
            </a:endParaRPr>
          </a:p>
        </p:txBody>
      </p:sp>
      <p:pic>
        <p:nvPicPr>
          <p:cNvPr id="3074" name="Picture 2" descr="http://newyear.hobbyteka.ru/wp-content/uploads/2015/09/05c201cbc3b16e9722b1d851eafa1590.png"/>
          <p:cNvPicPr>
            <a:picLocks noChangeAspect="1" noChangeArrowheads="1"/>
          </p:cNvPicPr>
          <p:nvPr/>
        </p:nvPicPr>
        <p:blipFill>
          <a:blip r:embed="rId2" cstate="print"/>
          <a:srcRect/>
          <a:stretch>
            <a:fillRect/>
          </a:stretch>
        </p:blipFill>
        <p:spPr bwMode="auto">
          <a:xfrm>
            <a:off x="5367416" y="3933056"/>
            <a:ext cx="3682178" cy="2808569"/>
          </a:xfrm>
          <a:prstGeom prst="rect">
            <a:avLst/>
          </a:prstGeom>
          <a:noFill/>
        </p:spPr>
      </p:pic>
      <p:sp>
        <p:nvSpPr>
          <p:cNvPr id="4" name="Прямоугольник 3"/>
          <p:cNvSpPr/>
          <p:nvPr/>
        </p:nvSpPr>
        <p:spPr>
          <a:xfrm>
            <a:off x="467544" y="1556792"/>
            <a:ext cx="8352928" cy="4678204"/>
          </a:xfrm>
          <a:prstGeom prst="rect">
            <a:avLst/>
          </a:prstGeom>
        </p:spPr>
        <p:txBody>
          <a:bodyPr wrap="square">
            <a:spAutoFit/>
          </a:bodyPr>
          <a:lstStyle/>
          <a:p>
            <a:r>
              <a:rPr lang="ru-RU" dirty="0" smtClean="0">
                <a:latin typeface="Tomato" charset="0"/>
              </a:rPr>
              <a:t>     </a:t>
            </a:r>
            <a:r>
              <a:rPr lang="ru-RU" sz="1400" dirty="0" smtClean="0">
                <a:latin typeface="Tomato" charset="0"/>
              </a:rPr>
              <a:t>Снегурочка, я считаю, самое нежное, ласковое существо в этом произведении. Почему назвала ее существом? Потому, что ведь она не человек, и не божество. Она нечто несуществующее на самом деле, наша фантазия.  И как она выглядит, и музыка , которая звучит, когда она появляется,  и голос певицы</a:t>
            </a:r>
            <a:r>
              <a:rPr lang="ru-RU" sz="1400" dirty="0" smtClean="0"/>
              <a:t> </a:t>
            </a:r>
            <a:r>
              <a:rPr lang="ru-RU" sz="1400" dirty="0" smtClean="0">
                <a:latin typeface="Tomato" charset="0"/>
              </a:rPr>
              <a:t>(Ирины Масленниковой ), которая исполняет арии, нежный, высокий, воздушный, звонкий (сопрано). Мне с первой минуты очень хотелось ее обнять, пожалеть, оберегать. Снегурочка хотела узнать, что такое любовь,  что испытывает человек, который любит. Ей было так трудно понять людей, и она  попросила свою мама Весну любви. Хотя и Снегурочка зная, что она за это может умереть, все же  надела венок. Мне жаль ее, ведь как  только она узнала любовь к человеку и красоту </a:t>
            </a:r>
          </a:p>
          <a:p>
            <a:r>
              <a:rPr lang="ru-RU" sz="1400" dirty="0" smtClean="0">
                <a:latin typeface="Tomato" charset="0"/>
              </a:rPr>
              <a:t>природы,  ее за это солнце своими лучами </a:t>
            </a:r>
          </a:p>
          <a:p>
            <a:r>
              <a:rPr lang="ru-RU" sz="1400" dirty="0" smtClean="0">
                <a:latin typeface="Tomato" charset="0"/>
              </a:rPr>
              <a:t>обожгло, и она растаяла. В начале мультфильма </a:t>
            </a:r>
          </a:p>
          <a:p>
            <a:r>
              <a:rPr lang="ru-RU" sz="1400" dirty="0" smtClean="0">
                <a:latin typeface="Tomato" charset="0"/>
              </a:rPr>
              <a:t>мелодия звучала светлая, легкая, игривая, </a:t>
            </a:r>
          </a:p>
          <a:p>
            <a:r>
              <a:rPr lang="ru-RU" sz="1400" dirty="0" smtClean="0">
                <a:latin typeface="Tomato" charset="0"/>
              </a:rPr>
              <a:t>грациозная. Снегурочка резвая, шаловливая, </a:t>
            </a:r>
          </a:p>
          <a:p>
            <a:r>
              <a:rPr lang="ru-RU" sz="1400" dirty="0" smtClean="0">
                <a:latin typeface="Tomato" charset="0"/>
              </a:rPr>
              <a:t>ее зовут песни людей. А потом мелодия становится</a:t>
            </a:r>
          </a:p>
          <a:p>
            <a:r>
              <a:rPr lang="ru-RU" sz="1400" dirty="0" smtClean="0">
                <a:latin typeface="Tomato" charset="0"/>
              </a:rPr>
              <a:t>спокойной, напевной. Иногда можно </a:t>
            </a:r>
          </a:p>
          <a:p>
            <a:r>
              <a:rPr lang="ru-RU" sz="1400" dirty="0" smtClean="0">
                <a:latin typeface="Tomato" charset="0"/>
              </a:rPr>
              <a:t>услышать высокие ноты.</a:t>
            </a:r>
          </a:p>
          <a:p>
            <a:r>
              <a:rPr lang="ru-RU" sz="1400" dirty="0" smtClean="0">
                <a:latin typeface="Tomato" charset="0"/>
              </a:rPr>
              <a:t>Самый печальный момент - это </a:t>
            </a:r>
          </a:p>
          <a:p>
            <a:r>
              <a:rPr lang="ru-RU" sz="1400" dirty="0" smtClean="0">
                <a:latin typeface="Tomato" charset="0"/>
              </a:rPr>
              <a:t>когда она прощается и благодарит всех </a:t>
            </a:r>
          </a:p>
          <a:p>
            <a:r>
              <a:rPr lang="ru-RU" sz="1400" dirty="0" smtClean="0">
                <a:latin typeface="Tomato" charset="0"/>
              </a:rPr>
              <a:t>за то, что она почувствовала любовь. </a:t>
            </a:r>
            <a:endParaRPr lang="ru-RU" sz="1400" dirty="0">
              <a:latin typeface="Tomato" charset="0"/>
            </a:endParaRPr>
          </a:p>
        </p:txBody>
      </p:sp>
    </p:spTree>
    <p:extLst>
      <p:ext uri="{BB962C8B-B14F-4D97-AF65-F5344CB8AC3E}">
        <p14:creationId xmlns:p14="http://schemas.microsoft.com/office/powerpoint/2010/main" xmlns="" val="187292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764704"/>
            <a:ext cx="4429418" cy="830997"/>
          </a:xfrm>
          <a:prstGeom prst="rect">
            <a:avLst/>
          </a:prstGeom>
        </p:spPr>
        <p:txBody>
          <a:bodyPr wrap="none">
            <a:spAutoFit/>
          </a:bodyPr>
          <a:lstStyle/>
          <a:p>
            <a:r>
              <a:rPr lang="ru-RU" sz="4800" b="1" dirty="0" smtClean="0">
                <a:solidFill>
                  <a:schemeClr val="tx2"/>
                </a:solidFill>
                <a:latin typeface="Tomato" charset="0"/>
              </a:rPr>
              <a:t>пастух Лель</a:t>
            </a:r>
            <a:endParaRPr lang="ru-RU" sz="4800" dirty="0">
              <a:solidFill>
                <a:schemeClr val="tx2"/>
              </a:solidFill>
              <a:latin typeface="Tomato" charset="0"/>
            </a:endParaRPr>
          </a:p>
        </p:txBody>
      </p:sp>
      <p:pic>
        <p:nvPicPr>
          <p:cNvPr id="2052" name="Picture 4" descr="http://media7.fast-torrent.ru/media/files/s3/pp/ul/snegurochka-sbornik-multfilmov.png"/>
          <p:cNvPicPr>
            <a:picLocks noChangeAspect="1" noChangeArrowheads="1"/>
          </p:cNvPicPr>
          <p:nvPr/>
        </p:nvPicPr>
        <p:blipFill>
          <a:blip r:embed="rId2" cstate="print"/>
          <a:srcRect/>
          <a:stretch>
            <a:fillRect/>
          </a:stretch>
        </p:blipFill>
        <p:spPr bwMode="auto">
          <a:xfrm>
            <a:off x="5045898" y="3356992"/>
            <a:ext cx="4098102" cy="3240360"/>
          </a:xfrm>
          <a:prstGeom prst="rect">
            <a:avLst/>
          </a:prstGeom>
          <a:noFill/>
        </p:spPr>
      </p:pic>
      <p:sp>
        <p:nvSpPr>
          <p:cNvPr id="4" name="TextBox 3"/>
          <p:cNvSpPr txBox="1"/>
          <p:nvPr/>
        </p:nvSpPr>
        <p:spPr>
          <a:xfrm>
            <a:off x="323528" y="1556792"/>
            <a:ext cx="8064896" cy="4216539"/>
          </a:xfrm>
          <a:prstGeom prst="rect">
            <a:avLst/>
          </a:prstGeom>
          <a:noFill/>
        </p:spPr>
        <p:txBody>
          <a:bodyPr wrap="square" rtlCol="0">
            <a:spAutoFit/>
          </a:bodyPr>
          <a:lstStyle/>
          <a:p>
            <a:pPr algn="just"/>
            <a:r>
              <a:rPr lang="ru-RU" sz="1400" dirty="0" smtClean="0">
                <a:latin typeface="Tomato" charset="0"/>
              </a:rPr>
              <a:t>       Лель - молодой парень с красивым голосом, который понравился даже холодной Снегурочке.  </a:t>
            </a:r>
          </a:p>
          <a:p>
            <a:pPr algn="just"/>
            <a:r>
              <a:rPr lang="ru-RU" sz="1400" dirty="0" smtClean="0">
                <a:effectLst>
                  <a:outerShdw blurRad="38100" dist="38100" dir="2700000" algn="tl">
                    <a:srgbClr val="000000">
                      <a:alpha val="43137"/>
                    </a:srgbClr>
                  </a:outerShdw>
                </a:effectLst>
                <a:latin typeface="Tomato" charset="0"/>
              </a:rPr>
              <a:t>      Темп исполнение песни нежное, протяжное. Когда я услышала песню, то сначала думала ошиблась, но прислушавшись, поняла, что это исполняет женщина. Голос очень нежный, тонкий ( узнала что песню поет </a:t>
            </a:r>
            <a:r>
              <a:rPr lang="ru-RU" sz="1400" dirty="0" smtClean="0">
                <a:latin typeface="Tomato" charset="0"/>
              </a:rPr>
              <a:t>Вероника Борисенко). Во время исполнения песни Леля можно услышать звуки деревянного духового инструмента – кларнет. Его звучание очень  похоже на звуки народного </a:t>
            </a:r>
          </a:p>
          <a:p>
            <a:pPr algn="just"/>
            <a:r>
              <a:rPr lang="ru-RU" sz="1400" dirty="0" smtClean="0">
                <a:latin typeface="Tomato" charset="0"/>
              </a:rPr>
              <a:t>музыкального инструмента – рожок. </a:t>
            </a:r>
          </a:p>
          <a:p>
            <a:pPr algn="just"/>
            <a:r>
              <a:rPr lang="ru-RU" sz="1400" dirty="0" smtClean="0">
                <a:latin typeface="Tomato" charset="0"/>
              </a:rPr>
              <a:t>В одной части мультфильма  мелодия </a:t>
            </a:r>
          </a:p>
          <a:p>
            <a:pPr algn="just"/>
            <a:r>
              <a:rPr lang="ru-RU" sz="1400" dirty="0" smtClean="0">
                <a:latin typeface="Tomato" charset="0"/>
              </a:rPr>
              <a:t>медленная, протяжная, а в другой части </a:t>
            </a:r>
          </a:p>
          <a:p>
            <a:pPr algn="just"/>
            <a:r>
              <a:rPr lang="ru-RU" sz="1400" dirty="0" smtClean="0">
                <a:latin typeface="Tomato" charset="0"/>
              </a:rPr>
              <a:t>напоминает танец, потом становится </a:t>
            </a:r>
          </a:p>
          <a:p>
            <a:pPr algn="just"/>
            <a:r>
              <a:rPr lang="ru-RU" sz="1400" dirty="0" smtClean="0">
                <a:latin typeface="Tomato" charset="0"/>
              </a:rPr>
              <a:t>задорной и веселой. </a:t>
            </a:r>
          </a:p>
          <a:p>
            <a:pPr algn="just"/>
            <a:r>
              <a:rPr lang="ru-RU" sz="1400" dirty="0" smtClean="0">
                <a:latin typeface="Tomato" charset="0"/>
              </a:rPr>
              <a:t>Как герой Лель мне не очень понравился.</a:t>
            </a:r>
          </a:p>
          <a:p>
            <a:pPr algn="just"/>
            <a:r>
              <a:rPr lang="ru-RU" sz="1400" dirty="0" smtClean="0">
                <a:latin typeface="Tomato" charset="0"/>
              </a:rPr>
              <a:t> Особенно его поступок со Снегурочкой.</a:t>
            </a:r>
          </a:p>
          <a:p>
            <a:pPr algn="just"/>
            <a:r>
              <a:rPr lang="ru-RU" sz="1400" dirty="0" smtClean="0">
                <a:latin typeface="Tomato" charset="0"/>
              </a:rPr>
              <a:t> Только услышав песни веселых подружек,</a:t>
            </a:r>
          </a:p>
          <a:p>
            <a:pPr algn="just"/>
            <a:r>
              <a:rPr lang="ru-RU" sz="1400" dirty="0" smtClean="0">
                <a:latin typeface="Tomato" charset="0"/>
              </a:rPr>
              <a:t> он бросает цветок, подаренный Снегурочкой,</a:t>
            </a:r>
          </a:p>
          <a:p>
            <a:pPr algn="just"/>
            <a:r>
              <a:rPr lang="ru-RU" sz="1400" dirty="0" smtClean="0">
                <a:latin typeface="Tomato" charset="0"/>
              </a:rPr>
              <a:t> и убегает. </a:t>
            </a:r>
          </a:p>
          <a:p>
            <a:pPr algn="just"/>
            <a:endParaRPr lang="ru-RU" sz="1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38100" dist="38100" dir="2700000" algn="tl">
                  <a:srgbClr val="000000">
                    <a:alpha val="43137"/>
                  </a:srgbClr>
                </a:outerShdw>
              </a:effectLst>
              <a:latin typeface="Tomato" charset="0"/>
            </a:endParaRPr>
          </a:p>
        </p:txBody>
      </p:sp>
    </p:spTree>
    <p:extLst>
      <p:ext uri="{BB962C8B-B14F-4D97-AF65-F5344CB8AC3E}">
        <p14:creationId xmlns:p14="http://schemas.microsoft.com/office/powerpoint/2010/main" xmlns="" val="20084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620688"/>
            <a:ext cx="4572000" cy="830997"/>
          </a:xfrm>
          <a:prstGeom prst="rect">
            <a:avLst/>
          </a:prstGeom>
        </p:spPr>
        <p:txBody>
          <a:bodyPr wrap="square">
            <a:spAutoFit/>
          </a:bodyPr>
          <a:lstStyle/>
          <a:p>
            <a:pPr algn="ctr"/>
            <a:r>
              <a:rPr lang="ru-RU" sz="4800" b="1" dirty="0" smtClean="0">
                <a:solidFill>
                  <a:schemeClr val="tx2"/>
                </a:solidFill>
                <a:latin typeface="Tomato" charset="0"/>
              </a:rPr>
              <a:t>Мизгирь</a:t>
            </a:r>
            <a:endParaRPr lang="ru-RU" sz="4800" b="1" dirty="0">
              <a:solidFill>
                <a:schemeClr val="tx2"/>
              </a:solidFill>
              <a:latin typeface="Tomato" charset="0"/>
            </a:endParaRPr>
          </a:p>
        </p:txBody>
      </p:sp>
      <p:sp>
        <p:nvSpPr>
          <p:cNvPr id="3" name="Прямоугольник 2"/>
          <p:cNvSpPr/>
          <p:nvPr/>
        </p:nvSpPr>
        <p:spPr>
          <a:xfrm>
            <a:off x="467544" y="1412776"/>
            <a:ext cx="8352928" cy="3046988"/>
          </a:xfrm>
          <a:prstGeom prst="rect">
            <a:avLst/>
          </a:prstGeom>
        </p:spPr>
        <p:txBody>
          <a:bodyPr wrap="square">
            <a:spAutoFit/>
          </a:bodyPr>
          <a:lstStyle/>
          <a:p>
            <a:r>
              <a:rPr lang="ru-RU" sz="1600" dirty="0" smtClean="0">
                <a:latin typeface="Tomato" charset="0"/>
              </a:rPr>
              <a:t>Я так поняла, что Мизгирь заморский богатый купец, который собирался жениться на девушке Купаве. Но только увидев Снегурочку он сразу полюбил ее. Конечно очень плохо, как он поступил с невестой, но его любовь к Снегурочке такая сильная была. Он готов был все сделать ради Снегурочки. Только благодаря венку Весны, Снегурочка почувствовала любовь к Мизгирю. Песни и слова этого героя озвучивал певец </a:t>
            </a:r>
            <a:r>
              <a:rPr lang="ru-RU" sz="1600" dirty="0" smtClean="0"/>
              <a:t> </a:t>
            </a:r>
            <a:r>
              <a:rPr lang="ru-RU" sz="1600" dirty="0" smtClean="0">
                <a:latin typeface="Tomato" charset="0"/>
              </a:rPr>
              <a:t>Владлен Давыдов ( такой голос называют баритон). Он пел низким голосом. Звучание его слов и песен протяжное, грустное, ведь, герой никак не мог добиться любви Снегурочки. Мне жаль его, ведь только он добился любви и сразу ее потерял. От горя бросился в реку, где растаяла Снегурочка. Музыка звучала печальная, тоскливая, хотелось плакать.</a:t>
            </a:r>
            <a:endParaRPr lang="ru-RU" sz="1600" dirty="0">
              <a:latin typeface="Tomato" charset="0"/>
            </a:endParaRPr>
          </a:p>
        </p:txBody>
      </p:sp>
      <p:pic>
        <p:nvPicPr>
          <p:cNvPr id="1028" name="Picture 4" descr="https://healthy-kids.ru/wp-content/uploads/2015/12/snegur.jpg"/>
          <p:cNvPicPr>
            <a:picLocks noChangeAspect="1" noChangeArrowheads="1"/>
          </p:cNvPicPr>
          <p:nvPr/>
        </p:nvPicPr>
        <p:blipFill>
          <a:blip r:embed="rId2" cstate="print"/>
          <a:srcRect/>
          <a:stretch>
            <a:fillRect/>
          </a:stretch>
        </p:blipFill>
        <p:spPr bwMode="auto">
          <a:xfrm>
            <a:off x="5508104" y="4437112"/>
            <a:ext cx="3384376" cy="2304256"/>
          </a:xfrm>
          <a:prstGeom prst="rect">
            <a:avLst/>
          </a:prstGeom>
          <a:noFill/>
        </p:spPr>
      </p:pic>
      <p:pic>
        <p:nvPicPr>
          <p:cNvPr id="1034" name="Picture 10" descr="https://pp.userapi.com/c631920/v631920056/7ae8/y29v_CyLCbw.jpg"/>
          <p:cNvPicPr>
            <a:picLocks noChangeAspect="1" noChangeArrowheads="1"/>
          </p:cNvPicPr>
          <p:nvPr/>
        </p:nvPicPr>
        <p:blipFill>
          <a:blip r:embed="rId3" cstate="print"/>
          <a:srcRect/>
          <a:stretch>
            <a:fillRect/>
          </a:stretch>
        </p:blipFill>
        <p:spPr bwMode="auto">
          <a:xfrm>
            <a:off x="395536" y="4437112"/>
            <a:ext cx="3360372" cy="23042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3"/>
          <p:cNvSpPr>
            <a:spLocks noChangeArrowheads="1"/>
          </p:cNvSpPr>
          <p:nvPr/>
        </p:nvSpPr>
        <p:spPr bwMode="auto">
          <a:xfrm>
            <a:off x="611560" y="1196752"/>
            <a:ext cx="7920880" cy="3385542"/>
          </a:xfrm>
          <a:prstGeom prst="rect">
            <a:avLst/>
          </a:prstGeom>
          <a:noFill/>
          <a:ln w="9525">
            <a:noFill/>
            <a:miter lim="800000"/>
            <a:headEnd/>
            <a:tailEnd/>
          </a:ln>
        </p:spPr>
        <p:txBody>
          <a:bodyPr wrap="square">
            <a:spAutoFit/>
          </a:bodyPr>
          <a:lstStyle/>
          <a:p>
            <a:pPr algn="just" fontAlgn="base">
              <a:spcBef>
                <a:spcPct val="0"/>
              </a:spcBef>
              <a:spcAft>
                <a:spcPct val="0"/>
              </a:spcAft>
            </a:pPr>
            <a:r>
              <a:rPr lang="ru-RU" sz="1400" b="1" dirty="0" smtClean="0">
                <a:effectLst>
                  <a:outerShdw blurRad="38100" dist="38100" dir="2700000" algn="tl">
                    <a:srgbClr val="000000">
                      <a:alpha val="43137"/>
                    </a:srgbClr>
                  </a:outerShdw>
                </a:effectLst>
                <a:latin typeface="Tomato" pitchFamily="2" charset="0"/>
                <a:cs typeface="Arial" charset="0"/>
              </a:rPr>
              <a:t>     Я этот мультфильм увидела только когда готовилась к </a:t>
            </a:r>
            <a:r>
              <a:rPr lang="ru-RU" sz="1400" b="1" dirty="0" smtClean="0">
                <a:effectLst>
                  <a:outerShdw blurRad="38100" dist="38100" dir="2700000" algn="tl">
                    <a:srgbClr val="000000">
                      <a:alpha val="43137"/>
                    </a:srgbClr>
                  </a:outerShdw>
                </a:effectLst>
                <a:latin typeface="Tomato" pitchFamily="2" charset="0"/>
                <a:cs typeface="Arial" charset="0"/>
              </a:rPr>
              <a:t>олимпиаде. </a:t>
            </a:r>
            <a:r>
              <a:rPr lang="ru-RU" sz="1400" b="1" dirty="0" smtClean="0">
                <a:effectLst>
                  <a:outerShdw blurRad="38100" dist="38100" dir="2700000" algn="tl">
                    <a:srgbClr val="000000">
                      <a:alpha val="43137"/>
                    </a:srgbClr>
                  </a:outerShdw>
                </a:effectLst>
                <a:latin typeface="Tomato" pitchFamily="2" charset="0"/>
                <a:cs typeface="Arial" charset="0"/>
              </a:rPr>
              <a:t>Очень жалею, что таких мультфильмов сейчас нет на экранах телевизоров. Я живу в небольшом городе, и у нас нет театра оперы и балета. Это так плохо. Мы теряем очень много, если не посетим хоть одну оперу или балет.  Оказывается опера, это так увлекательно.</a:t>
            </a:r>
          </a:p>
          <a:p>
            <a:pPr algn="just" fontAlgn="base">
              <a:spcBef>
                <a:spcPct val="0"/>
              </a:spcBef>
              <a:spcAft>
                <a:spcPct val="0"/>
              </a:spcAft>
            </a:pPr>
            <a:r>
              <a:rPr lang="ru-RU" sz="1400" b="1" dirty="0" smtClean="0">
                <a:effectLst>
                  <a:outerShdw blurRad="38100" dist="38100" dir="2700000" algn="tl">
                    <a:srgbClr val="000000">
                      <a:alpha val="43137"/>
                    </a:srgbClr>
                  </a:outerShdw>
                </a:effectLst>
                <a:latin typeface="Tomato" pitchFamily="2" charset="0"/>
                <a:cs typeface="Arial" charset="0"/>
              </a:rPr>
              <a:t>     С первой минуты меня очаровал этот мультфильм. А исполнение певцами песни героев, это так красиво. Каждый исполнитель старался показать своим пением, голосом, тембром исполнения характеры героев. Что даже не смотря мультфильм, а слушая, можешь много сказать о каждом. Художники очень красиво изобразили всех персонажей. Мне очень интересно было увидеть, как одевались люди того времени. Особенно мне привлекло исполнение русских народных танцев, так как я очень люблю танцевать и посещаю танцевальный кружок.</a:t>
            </a:r>
          </a:p>
          <a:p>
            <a:pPr algn="just" fontAlgn="base">
              <a:spcBef>
                <a:spcPct val="0"/>
              </a:spcBef>
              <a:spcAft>
                <a:spcPct val="0"/>
              </a:spcAft>
            </a:pPr>
            <a:r>
              <a:rPr lang="ru-RU" sz="1400" b="1" dirty="0" smtClean="0">
                <a:effectLst>
                  <a:outerShdw blurRad="38100" dist="38100" dir="2700000" algn="tl">
                    <a:srgbClr val="000000">
                      <a:alpha val="43137"/>
                    </a:srgbClr>
                  </a:outerShdw>
                </a:effectLst>
                <a:latin typeface="Tomato" pitchFamily="2" charset="0"/>
                <a:cs typeface="Arial" charset="0"/>
              </a:rPr>
              <a:t>     </a:t>
            </a:r>
          </a:p>
          <a:p>
            <a:pPr algn="ctr" fontAlgn="base">
              <a:spcBef>
                <a:spcPct val="0"/>
              </a:spcBef>
              <a:spcAft>
                <a:spcPct val="0"/>
              </a:spcAft>
            </a:pPr>
            <a:endParaRPr lang="ru-RU" dirty="0">
              <a:effectLst>
                <a:outerShdw blurRad="38100" dist="38100" dir="2700000" algn="tl">
                  <a:srgbClr val="000000">
                    <a:alpha val="43137"/>
                  </a:srgbClr>
                </a:outerShdw>
              </a:effectLst>
              <a:latin typeface="Tomato" pitchFamily="2" charset="0"/>
              <a:cs typeface="Arial" charset="0"/>
            </a:endParaRPr>
          </a:p>
        </p:txBody>
      </p:sp>
      <p:sp>
        <p:nvSpPr>
          <p:cNvPr id="7" name="TextBox 6"/>
          <p:cNvSpPr txBox="1"/>
          <p:nvPr/>
        </p:nvSpPr>
        <p:spPr>
          <a:xfrm>
            <a:off x="755576" y="620689"/>
            <a:ext cx="7776864" cy="830997"/>
          </a:xfrm>
          <a:prstGeom prst="rect">
            <a:avLst/>
          </a:prstGeom>
          <a:noFill/>
        </p:spPr>
        <p:txBody>
          <a:bodyPr wrap="square" rtlCol="0">
            <a:spAutoFit/>
          </a:bodyPr>
          <a:lstStyle/>
          <a:p>
            <a:pPr algn="ctr"/>
            <a:r>
              <a:rPr lang="ru-RU" sz="3200" b="1"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38100" dist="38100" dir="2700000" algn="tl">
                    <a:srgbClr val="000000">
                      <a:alpha val="43137"/>
                    </a:srgbClr>
                  </a:outerShdw>
                </a:effectLst>
                <a:latin typeface="Tomato" pitchFamily="2" charset="0"/>
              </a:rPr>
              <a:t>Мое отношение к мультфильму</a:t>
            </a:r>
          </a:p>
          <a:p>
            <a:endParaRPr lang="ru-RU" sz="16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Tomato" pitchFamily="2" charset="0"/>
            </a:endParaRPr>
          </a:p>
        </p:txBody>
      </p:sp>
      <p:pic>
        <p:nvPicPr>
          <p:cNvPr id="4" name="Picture 2" descr="http://multiplication.ru/wp-content/uploads/2011/12/snegur654.gif"/>
          <p:cNvPicPr>
            <a:picLocks noChangeAspect="1" noChangeArrowheads="1"/>
          </p:cNvPicPr>
          <p:nvPr/>
        </p:nvPicPr>
        <p:blipFill>
          <a:blip r:embed="rId2" cstate="print"/>
          <a:srcRect/>
          <a:stretch>
            <a:fillRect/>
          </a:stretch>
        </p:blipFill>
        <p:spPr bwMode="auto">
          <a:xfrm>
            <a:off x="251520" y="4077072"/>
            <a:ext cx="3402748" cy="2479353"/>
          </a:xfrm>
          <a:prstGeom prst="rect">
            <a:avLst/>
          </a:prstGeom>
          <a:noFill/>
        </p:spPr>
      </p:pic>
      <p:pic>
        <p:nvPicPr>
          <p:cNvPr id="5" name="Picture 6" descr="http://free-war.net/uploads/posts/2013-01/1357578160_snegyro4ka__063036_13-09-48_.jpg"/>
          <p:cNvPicPr>
            <a:picLocks noChangeAspect="1" noChangeArrowheads="1"/>
          </p:cNvPicPr>
          <p:nvPr/>
        </p:nvPicPr>
        <p:blipFill>
          <a:blip r:embed="rId3" cstate="print"/>
          <a:srcRect/>
          <a:stretch>
            <a:fillRect/>
          </a:stretch>
        </p:blipFill>
        <p:spPr bwMode="auto">
          <a:xfrm>
            <a:off x="3419872" y="4365104"/>
            <a:ext cx="3096344" cy="2339460"/>
          </a:xfrm>
          <a:prstGeom prst="rect">
            <a:avLst/>
          </a:prstGeom>
          <a:noFill/>
        </p:spPr>
      </p:pic>
      <p:pic>
        <p:nvPicPr>
          <p:cNvPr id="8" name="Picture 4" descr="https://img.labirint.ru/images/comments_pic/0844/01lab7egq1225287337.jpg"/>
          <p:cNvPicPr>
            <a:picLocks noChangeAspect="1" noChangeArrowheads="1"/>
          </p:cNvPicPr>
          <p:nvPr/>
        </p:nvPicPr>
        <p:blipFill>
          <a:blip r:embed="rId4" cstate="print"/>
          <a:srcRect/>
          <a:stretch>
            <a:fillRect/>
          </a:stretch>
        </p:blipFill>
        <p:spPr bwMode="auto">
          <a:xfrm>
            <a:off x="6533710" y="3789040"/>
            <a:ext cx="2610290" cy="20882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692696"/>
            <a:ext cx="8496944" cy="3046988"/>
          </a:xfrm>
          <a:prstGeom prst="rect">
            <a:avLst/>
          </a:prstGeom>
        </p:spPr>
        <p:txBody>
          <a:bodyPr wrap="square">
            <a:spAutoFit/>
          </a:bodyPr>
          <a:lstStyle/>
          <a:p>
            <a:pPr algn="just" fontAlgn="base">
              <a:spcBef>
                <a:spcPct val="0"/>
              </a:spcBef>
              <a:spcAft>
                <a:spcPct val="0"/>
              </a:spcAft>
            </a:pPr>
            <a:r>
              <a:rPr lang="ru-RU" sz="1600" b="1" dirty="0" smtClean="0">
                <a:effectLst>
                  <a:outerShdw blurRad="38100" dist="38100" dir="2700000" algn="tl">
                    <a:srgbClr val="000000">
                      <a:alpha val="43137"/>
                    </a:srgbClr>
                  </a:outerShdw>
                </a:effectLst>
                <a:latin typeface="Tomato" pitchFamily="2" charset="0"/>
                <a:cs typeface="Arial" charset="0"/>
              </a:rPr>
              <a:t>Много узнала интересного о древнем русском языке. В песнях услышала некоторые слова, которые сейчас люди не говорят.</a:t>
            </a:r>
            <a:r>
              <a:rPr lang="ru-RU" sz="1600" dirty="0" smtClean="0"/>
              <a:t> </a:t>
            </a:r>
            <a:r>
              <a:rPr lang="ru-RU" sz="1600" b="1" dirty="0" smtClean="0">
                <a:latin typeface="Tomato" charset="0"/>
              </a:rPr>
              <a:t>Познакомилась с обрядом </a:t>
            </a:r>
            <a:r>
              <a:rPr lang="ru-RU" sz="1600" b="1" dirty="0" err="1" smtClean="0">
                <a:latin typeface="Tomato" charset="0"/>
              </a:rPr>
              <a:t>Ярилы</a:t>
            </a:r>
            <a:r>
              <a:rPr lang="ru-RU" sz="1600" b="1" dirty="0" smtClean="0">
                <a:latin typeface="Tomato" charset="0"/>
              </a:rPr>
              <a:t> - Солнца. Интересно видеть как в старину проводились праздники, много нового узнала.</a:t>
            </a:r>
            <a:endParaRPr lang="ru-RU" sz="1600" b="1" dirty="0" smtClean="0">
              <a:effectLst>
                <a:outerShdw blurRad="38100" dist="38100" dir="2700000" algn="tl">
                  <a:srgbClr val="000000">
                    <a:alpha val="43137"/>
                  </a:srgbClr>
                </a:outerShdw>
              </a:effectLst>
              <a:latin typeface="Tomato" charset="0"/>
              <a:cs typeface="Arial" charset="0"/>
            </a:endParaRPr>
          </a:p>
          <a:p>
            <a:pPr algn="just" fontAlgn="base">
              <a:spcBef>
                <a:spcPct val="0"/>
              </a:spcBef>
              <a:spcAft>
                <a:spcPct val="0"/>
              </a:spcAft>
            </a:pPr>
            <a:r>
              <a:rPr lang="ru-RU" sz="1600" b="1" dirty="0" smtClean="0">
                <a:effectLst>
                  <a:outerShdw blurRad="38100" dist="38100" dir="2700000" algn="tl">
                    <a:srgbClr val="000000">
                      <a:alpha val="43137"/>
                    </a:srgbClr>
                  </a:outerShdw>
                </a:effectLst>
                <a:latin typeface="Tomato" pitchFamily="2" charset="0"/>
                <a:cs typeface="Arial" charset="0"/>
              </a:rPr>
              <a:t>        Я посоветовала всем своим друзьям посмотреть этот мультфильм, который учит ценить красоту, любовь. Ведь сейчас этого так мало в нашей жизни. </a:t>
            </a:r>
          </a:p>
          <a:p>
            <a:pPr algn="just" fontAlgn="base">
              <a:spcBef>
                <a:spcPct val="0"/>
              </a:spcBef>
              <a:spcAft>
                <a:spcPct val="0"/>
              </a:spcAft>
            </a:pPr>
            <a:r>
              <a:rPr lang="ru-RU" sz="1600" b="1" dirty="0" smtClean="0">
                <a:effectLst>
                  <a:outerShdw blurRad="38100" dist="38100" dir="2700000" algn="tl">
                    <a:srgbClr val="000000">
                      <a:alpha val="43137"/>
                    </a:srgbClr>
                  </a:outerShdw>
                </a:effectLst>
                <a:latin typeface="Tomato" pitchFamily="2" charset="0"/>
                <a:cs typeface="Arial" charset="0"/>
              </a:rPr>
              <a:t>    Мне не понравился только конец этого мультфильма. Мне было очень печально видеть, что когда Снегурочка нашла свою любовь, она погибла и ее возлюбленный Мизгирь бросился в реку и утонул. В конце мультфильма я плакала. Жалко что так закончилось.</a:t>
            </a:r>
          </a:p>
          <a:p>
            <a:pPr algn="just" fontAlgn="base">
              <a:spcBef>
                <a:spcPct val="0"/>
              </a:spcBef>
              <a:spcAft>
                <a:spcPct val="0"/>
              </a:spcAft>
            </a:pPr>
            <a:r>
              <a:rPr lang="ru-RU" sz="1600" b="1" dirty="0" smtClean="0">
                <a:effectLst>
                  <a:outerShdw blurRad="38100" dist="38100" dir="2700000" algn="tl">
                    <a:srgbClr val="000000">
                      <a:alpha val="43137"/>
                    </a:srgbClr>
                  </a:outerShdw>
                </a:effectLst>
                <a:latin typeface="Tomato" pitchFamily="2" charset="0"/>
                <a:cs typeface="Arial" charset="0"/>
              </a:rPr>
              <a:t>      Но все равно всем надо посмотреть этот чудесный мультфильм.</a:t>
            </a:r>
          </a:p>
        </p:txBody>
      </p:sp>
      <p:pic>
        <p:nvPicPr>
          <p:cNvPr id="2056" name="Picture 8" descr="http://soundtimes.ru/images/multfilmi/3.jpg"/>
          <p:cNvPicPr>
            <a:picLocks noChangeAspect="1" noChangeArrowheads="1"/>
          </p:cNvPicPr>
          <p:nvPr/>
        </p:nvPicPr>
        <p:blipFill>
          <a:blip r:embed="rId2" cstate="print"/>
          <a:srcRect/>
          <a:stretch>
            <a:fillRect/>
          </a:stretch>
        </p:blipFill>
        <p:spPr bwMode="auto">
          <a:xfrm>
            <a:off x="251520" y="3645024"/>
            <a:ext cx="3240360" cy="2448272"/>
          </a:xfrm>
          <a:prstGeom prst="rect">
            <a:avLst/>
          </a:prstGeom>
          <a:noFill/>
        </p:spPr>
      </p:pic>
      <p:pic>
        <p:nvPicPr>
          <p:cNvPr id="2060" name="Picture 12" descr="http://mtdata.ru/u28/photo4709/20456658402-0/original.jpg"/>
          <p:cNvPicPr>
            <a:picLocks noChangeAspect="1" noChangeArrowheads="1"/>
          </p:cNvPicPr>
          <p:nvPr/>
        </p:nvPicPr>
        <p:blipFill>
          <a:blip r:embed="rId3" cstate="print"/>
          <a:srcRect/>
          <a:stretch>
            <a:fillRect/>
          </a:stretch>
        </p:blipFill>
        <p:spPr bwMode="auto">
          <a:xfrm>
            <a:off x="6084168" y="3645024"/>
            <a:ext cx="2934326" cy="2347461"/>
          </a:xfrm>
          <a:prstGeom prst="rect">
            <a:avLst/>
          </a:prstGeom>
          <a:noFill/>
        </p:spPr>
      </p:pic>
      <p:pic>
        <p:nvPicPr>
          <p:cNvPr id="2058" name="Picture 10" descr="https://pimg.mycdn.me/getImage?disableStub=true&amp;type=VIDEO_S_720&amp;url=http%3A%2F%2Fvdp.mycdn.me%2FgetImage%3Fid%3D44088298228%26idx%3D9%26thumbType%3D32%26f%3D1&amp;signatureToken=BUcAxh_Zwdox_mUEpmoWCQ"/>
          <p:cNvPicPr>
            <a:picLocks noChangeAspect="1" noChangeArrowheads="1"/>
          </p:cNvPicPr>
          <p:nvPr/>
        </p:nvPicPr>
        <p:blipFill>
          <a:blip r:embed="rId4" cstate="print"/>
          <a:srcRect/>
          <a:stretch>
            <a:fillRect/>
          </a:stretch>
        </p:blipFill>
        <p:spPr bwMode="auto">
          <a:xfrm>
            <a:off x="3131840" y="4581128"/>
            <a:ext cx="3384376" cy="2146739"/>
          </a:xfrm>
          <a:prstGeom prst="rect">
            <a:avLst/>
          </a:prstGeom>
          <a:noFill/>
        </p:spPr>
      </p:pic>
    </p:spTree>
  </p:cSld>
  <p:clrMapOvr>
    <a:masterClrMapping/>
  </p:clrMapOvr>
</p:sld>
</file>

<file path=ppt/theme/theme1.xml><?xml version="1.0" encoding="utf-8"?>
<a:theme xmlns:a="http://schemas.openxmlformats.org/drawingml/2006/main" name="1_Тема Office">
  <a:themeElements>
    <a:clrScheme name="Другая 6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612</Words>
  <Application>Microsoft Office PowerPoint</Application>
  <PresentationFormat>Экран (4:3)</PresentationFormat>
  <Paragraphs>57</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Tomato</vt:lpstr>
      <vt:lpstr>Calibri</vt:lpstr>
      <vt:lpstr>1_Тема Office</vt:lpstr>
      <vt:lpstr>Слайд 1</vt:lpstr>
      <vt:lpstr>Из истории создания</vt:lpstr>
      <vt:lpstr>Дед-Мороз</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Новогодний</dc:title>
  <dc:creator>Фокина Лидия Петровна</dc:creator>
  <cp:keywords>Шаблон презентации</cp:keywords>
  <cp:lastModifiedBy>РАМИЛЬ</cp:lastModifiedBy>
  <cp:revision>146</cp:revision>
  <dcterms:created xsi:type="dcterms:W3CDTF">2014-07-06T18:18:01Z</dcterms:created>
  <dcterms:modified xsi:type="dcterms:W3CDTF">2018-01-25T18:33:38Z</dcterms:modified>
</cp:coreProperties>
</file>