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21.01.2018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multia.org/wiki/%D0%9C%D1%83%D0%BB%D1%8C%D1%82%D1%84%D0%B8%D0%BB%D1%8C%D0%BC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hyperlink" Target="https://ru.wikimultia.org/wiki/1952_%D0%B3%D0%BE%D0%B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hyperlink" Target="https://ru.wikimultia.org/wiki/%D0%A1%D0%BE%D1%8E%D0%B7%D0%BC%D1%83%D0%BB%D1%8C%D1%82%D1%84%D0%B8%D0%BB%D1%8C%D0%BC" TargetMode="External"/><Relationship Id="rId5" Type="http://schemas.openxmlformats.org/officeDocument/2006/relationships/image" Target="../media/image5.jpeg"/><Relationship Id="rId10" Type="http://schemas.openxmlformats.org/officeDocument/2006/relationships/hyperlink" Target="https://ru.wikimultia.org/w/index.php?title=%D0%90%D0%BB%D0%B5%D0%BA%D1%81%D0%B0%D0%BD%D0%B4%D1%80%D0%B0_%D0%A1%D0%BD%D0%B5%D0%B6%D0%BA%D0%BE-%D0%91%D0%BB%D0%BE%D1%86%D0%BA%D0%B0%D1%8F&amp;action=edit&amp;redlink=1" TargetMode="External"/><Relationship Id="rId4" Type="http://schemas.openxmlformats.org/officeDocument/2006/relationships/image" Target="../media/image4.jpeg"/><Relationship Id="rId9" Type="http://schemas.openxmlformats.org/officeDocument/2006/relationships/hyperlink" Target="https://ru.wikimultia.org/wiki/%D0%98%D0%B2%D0%B0%D0%BD_%D0%98%D0%B2%D0%B0%D0%BD%D0%BE%D0%B2-%D0%92%D0%B0%D0%BD%D0%B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2125" y="-1352550"/>
            <a:ext cx="9144000" cy="2387600"/>
          </a:xfrm>
        </p:spPr>
        <p:txBody>
          <a:bodyPr/>
          <a:lstStyle/>
          <a:p>
            <a:r>
              <a:rPr lang="ru-RU" b="1" i="1" u="sng" dirty="0">
                <a:solidFill>
                  <a:srgbClr val="2E75B5"/>
                </a:solidFill>
                <a:latin typeface="Comic Sans MS"/>
              </a:rPr>
              <a:t>*СНЕГУРОЧКА(1952)*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D14E3C5B-298C-4107-A7A5-39849DF96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5575" y="1295400"/>
            <a:ext cx="7143889" cy="53527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FBEBFC7-9EA0-4ADA-85DF-818FABC441FF}"/>
              </a:ext>
            </a:extLst>
          </p:cNvPr>
          <p:cNvSpPr txBox="1"/>
          <p:nvPr/>
        </p:nvSpPr>
        <p:spPr>
          <a:xfrm rot="-120000">
            <a:off x="10029825" y="5124450"/>
            <a:ext cx="1535125" cy="1754326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 err="1"/>
              <a:t>Киямова</a:t>
            </a:r>
            <a:r>
              <a:rPr lang="ru-RU" dirty="0"/>
              <a:t> </a:t>
            </a:r>
            <a:r>
              <a:rPr lang="ru-RU" dirty="0" err="1"/>
              <a:t>Аиша</a:t>
            </a:r>
            <a:r>
              <a:rPr lang="ru-RU" dirty="0"/>
              <a:t> </a:t>
            </a:r>
            <a:r>
              <a:rPr lang="ru-RU" dirty="0" err="1"/>
              <a:t>Азатовна</a:t>
            </a:r>
            <a:r>
              <a:rPr lang="ru-RU" dirty="0"/>
              <a:t>(Просмотрела и выполнила работу)</a:t>
            </a:r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4ED928-F6E8-4149-B144-C777423C6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175" y="762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rgbClr val="1E4E79"/>
                </a:solidFill>
                <a:latin typeface="Century Schoolbook"/>
              </a:rPr>
              <a:t>История создания мультфильма "Снегурочка" на музыку Н.А. Римского-Корсаков</a:t>
            </a:r>
            <a:r>
              <a:rPr lang="ru-RU" sz="3200" i="1" dirty="0">
                <a:solidFill>
                  <a:srgbClr val="1E4E79"/>
                </a:solidFill>
                <a:latin typeface="Century Schoolbook"/>
              </a:rPr>
              <a:t>а</a:t>
            </a:r>
            <a:endParaRPr lang="ru-RU" sz="3200" dirty="0">
              <a:solidFill>
                <a:srgbClr val="1E4E79"/>
              </a:solidFill>
            </a:endParaRP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6B56794C-CBCA-4396-8FB0-FC9A9BFB78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42875" y="419100"/>
            <a:ext cx="2320571" cy="2320571"/>
          </a:xfrm>
          <a:prstGeom prst="rect">
            <a:avLst/>
          </a:prstGeom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149470DF-AC33-4ABF-9497-D2732D646E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1320000">
            <a:off x="10258425" y="3676650"/>
            <a:ext cx="1287676" cy="1053138"/>
          </a:xfrm>
          <a:prstGeom prst="rect">
            <a:avLst/>
          </a:prstGeom>
        </p:spPr>
      </p:pic>
      <p:pic>
        <p:nvPicPr>
          <p:cNvPr id="10" name="Рисунок 10" descr="Изображение выглядит как мужчина, стена, человек, млекопитающее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86C5E81B-00F3-4BD7-84EF-07C8D806AF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7875" y="809625"/>
            <a:ext cx="2096148" cy="2339347"/>
          </a:xfrm>
          <a:prstGeom prst="rect">
            <a:avLst/>
          </a:prstGeom>
        </p:spPr>
      </p:pic>
      <p:pic>
        <p:nvPicPr>
          <p:cNvPr id="12" name="Рисунок 12">
            <a:extLst>
              <a:ext uri="{FF2B5EF4-FFF2-40B4-BE49-F238E27FC236}">
                <a16:creationId xmlns:a16="http://schemas.microsoft.com/office/drawing/2014/main" id="{047C4C4B-F62C-424C-987E-12BAEB3C18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200000">
            <a:off x="400050" y="3419475"/>
            <a:ext cx="2872511" cy="2154537"/>
          </a:xfrm>
          <a:prstGeom prst="rect">
            <a:avLst/>
          </a:prstGeom>
        </p:spPr>
      </p:pic>
      <p:pic>
        <p:nvPicPr>
          <p:cNvPr id="14" name="Рисунок 14" descr="Изображение выглядит как человек, мужчина, внутренний, сте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8DD04F09-7B47-4164-AA61-E4A0F77CBD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860000">
            <a:off x="10308566" y="4900826"/>
            <a:ext cx="1517904" cy="1828800"/>
          </a:xfrm>
          <a:prstGeom prst="rect">
            <a:avLst/>
          </a:prstGeom>
        </p:spPr>
      </p:pic>
      <p:pic>
        <p:nvPicPr>
          <p:cNvPr id="16" name="Рисунок 16" descr="Изображение выглядит как человек, стена, внутренний, одежд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3584A58F-3621-4340-8D47-C1661E1FDF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-840000">
            <a:off x="8875116" y="4612127"/>
            <a:ext cx="1517005" cy="207456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8810D8F-E7B8-4202-BC39-C4B59261B7AD}"/>
              </a:ext>
            </a:extLst>
          </p:cNvPr>
          <p:cNvSpPr txBox="1"/>
          <p:nvPr/>
        </p:nvSpPr>
        <p:spPr>
          <a:xfrm>
            <a:off x="3563069" y="1609725"/>
            <a:ext cx="5349573" cy="5078313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i="1" dirty="0"/>
              <a:t> В первой половине 1950-х годов студия «Союзмультфильм» выпускает известные фильмы «классического» направления — преимущественно детские. </a:t>
            </a:r>
            <a:r>
              <a:rPr lang="ru-RU" b="1" i="1" dirty="0"/>
              <a:t>Снегурочка</a:t>
            </a:r>
            <a:r>
              <a:rPr lang="ru-RU" i="1" dirty="0"/>
              <a:t> — советский </a:t>
            </a:r>
            <a:r>
              <a:rPr lang="ru-RU" i="1" dirty="0">
                <a:hlinkClick r:id="rId8"/>
              </a:rPr>
              <a:t>анимационный фильм</a:t>
            </a:r>
            <a:r>
              <a:rPr lang="ru-RU" i="1" dirty="0"/>
              <a:t>, созданный режиссёрами </a:t>
            </a:r>
            <a:r>
              <a:rPr lang="ru-RU" i="1" dirty="0">
                <a:hlinkClick r:id="rId9"/>
              </a:rPr>
              <a:t>Иваном Ивановым-Вано</a:t>
            </a:r>
            <a:r>
              <a:rPr lang="ru-RU" i="1" dirty="0"/>
              <a:t> и </a:t>
            </a:r>
            <a:r>
              <a:rPr lang="ru-RU" i="1" dirty="0">
                <a:hlinkClick r:id="rId10"/>
              </a:rPr>
              <a:t>Александрой Снежко-Блоцкой</a:t>
            </a:r>
            <a:r>
              <a:rPr lang="ru-RU" i="1" dirty="0"/>
              <a:t> на студии «</a:t>
            </a:r>
            <a:r>
              <a:rPr lang="ru-RU" i="1" dirty="0">
                <a:hlinkClick r:id="rId11"/>
              </a:rPr>
              <a:t>Союзмультфильм</a:t>
            </a:r>
            <a:r>
              <a:rPr lang="ru-RU" i="1" dirty="0"/>
              <a:t>» в </a:t>
            </a:r>
            <a:r>
              <a:rPr lang="ru-RU" i="1" dirty="0">
                <a:hlinkClick r:id="rId12"/>
              </a:rPr>
              <a:t>1952 году</a:t>
            </a:r>
            <a:r>
              <a:rPr lang="ru-RU" i="1" dirty="0"/>
              <a:t>. Мультфильм по мотивам одноимённой пьесы А. Н. Островского на музыку Н. А. Римского-Корсакова в обработке Л. А. Шварца. Мультфильм показывался в кинотеатрах. Один из первых советских фильмов, выпущенных на видео в начале 80-х годов.</a:t>
            </a:r>
          </a:p>
          <a:p>
            <a:pPr algn="ctr"/>
            <a:r>
              <a:rPr lang="ru-RU" i="1" dirty="0"/>
              <a:t>Во второй половине 1990-х годов по мотивам мультфильма была выпущена музыкальная </a:t>
            </a:r>
            <a:r>
              <a:rPr lang="ru-RU" i="1" err="1"/>
              <a:t>аудиосказка</a:t>
            </a:r>
            <a:r>
              <a:rPr lang="ru-RU" i="1" dirty="0"/>
              <a:t> с текстом Александра Пожарова на аудиокассетах фирмой «</a:t>
            </a:r>
            <a:r>
              <a:rPr lang="ru-RU" i="1" err="1"/>
              <a:t>Твик</a:t>
            </a:r>
            <a:r>
              <a:rPr lang="ru-RU" i="1" dirty="0"/>
              <a:t> </a:t>
            </a:r>
            <a:r>
              <a:rPr lang="ru-RU" i="1" err="1"/>
              <a:t>Лирек</a:t>
            </a:r>
            <a:r>
              <a:rPr lang="ru-RU" i="1" dirty="0"/>
              <a:t>».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482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 descr="Изображение выглядит как игрушка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DDE9F657-E946-4F62-87B0-2299185DF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0000">
            <a:off x="4492234" y="1953161"/>
            <a:ext cx="1375822" cy="1104157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05DE20-D4E5-4C4A-98AD-3AAC768E4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7650"/>
            <a:ext cx="10515600" cy="1325563"/>
          </a:xfrm>
        </p:spPr>
        <p:txBody>
          <a:bodyPr>
            <a:normAutofit fontScale="90000"/>
          </a:bodyPr>
          <a:lstStyle/>
          <a:p>
            <a:pPr marL="457200" algn="ctr"/>
            <a:r>
              <a:rPr lang="ru-RU" i="1" dirty="0">
                <a:solidFill>
                  <a:srgbClr val="1E4E79"/>
                </a:solidFill>
                <a:latin typeface="Times New Roman"/>
                <a:cs typeface="Times New Roman"/>
              </a:rPr>
              <a:t>Образные характеристики главных героев. Краски, которыми они мне открылись..</a:t>
            </a:r>
            <a:endParaRPr lang="ru-RU" i="1">
              <a:solidFill>
                <a:srgbClr val="1E4E79"/>
              </a:solidFill>
            </a:endParaRPr>
          </a:p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C5B8B0-AEC5-4277-A61E-DBB514B95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80" y="1162050"/>
            <a:ext cx="11951658" cy="574997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ru-RU" sz="1600" i="1" dirty="0">
                <a:latin typeface="Calibri"/>
                <a:cs typeface="Calibri"/>
              </a:rPr>
              <a:t> Я посмотрела мультфильм Снегурочка. Хочу поделиться своими эмоциями и впечатлениями. Итак..</a:t>
            </a:r>
            <a:endParaRPr lang="ru-RU" dirty="0"/>
          </a:p>
          <a:p>
            <a:pPr marL="0" indent="0" algn="r">
              <a:buNone/>
            </a:pPr>
            <a:r>
              <a:rPr lang="ru-RU" sz="1600" i="1" dirty="0">
                <a:latin typeface="Calibri"/>
                <a:cs typeface="Calibri"/>
              </a:rPr>
              <a:t>                   </a:t>
            </a:r>
          </a:p>
          <a:p>
            <a:pPr marL="0" indent="0" algn="r">
              <a:buNone/>
            </a:pPr>
            <a:r>
              <a:rPr lang="ru-RU" sz="1600" i="1" dirty="0">
                <a:latin typeface="Calibri"/>
                <a:cs typeface="Calibri"/>
              </a:rPr>
              <a:t>                                                                                                                                                      </a:t>
            </a:r>
            <a:r>
              <a:rPr lang="ru-RU" sz="1600" b="1" i="1" dirty="0">
                <a:latin typeface="Calibri"/>
                <a:cs typeface="Calibri"/>
              </a:rPr>
              <a:t>Весна</a:t>
            </a:r>
            <a:r>
              <a:rPr lang="ru-RU" sz="1600" i="1" dirty="0">
                <a:latin typeface="Calibri"/>
                <a:cs typeface="Calibri"/>
              </a:rPr>
              <a:t> - мама Снегурочки, милая, добрая, теплая.                                                                                                                                                                 Мать, просит старика отдать дочь ей. Но тот                                                                                                                                                                категорически против. В споре решают поступить                                                                                                                                                          совсем по другому. Пусть их ребенок мир узнает, с                                                                                                                                                              людьми поживет, подруг приобретет</a:t>
            </a:r>
            <a:endParaRPr lang="ru-RU" dirty="0">
              <a:cs typeface="Calibri"/>
            </a:endParaRPr>
          </a:p>
          <a:p>
            <a:pPr marL="0" indent="0" algn="ctr">
              <a:buNone/>
            </a:pPr>
            <a:endParaRPr lang="ru-RU" sz="1600" i="1" dirty="0"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ru-RU" sz="1600" i="1" dirty="0">
                <a:latin typeface="Calibri"/>
                <a:cs typeface="Calibri"/>
              </a:rPr>
              <a:t>     </a:t>
            </a:r>
            <a:endParaRPr lang="ru-RU">
              <a:latin typeface="Calibri"/>
              <a:cs typeface="Calibri"/>
            </a:endParaRPr>
          </a:p>
          <a:p>
            <a:pPr marL="0" indent="0" algn="just">
              <a:buNone/>
            </a:pPr>
            <a:endParaRPr lang="ru-RU" sz="1600" i="1" dirty="0"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ru-RU" sz="1600" i="1" dirty="0">
                <a:latin typeface="Calibri"/>
                <a:cs typeface="Calibri"/>
              </a:rPr>
              <a:t> </a:t>
            </a:r>
            <a:r>
              <a:rPr lang="ru-RU" sz="1600" b="1" i="1" dirty="0">
                <a:latin typeface="Calibri"/>
                <a:cs typeface="Calibri"/>
              </a:rPr>
              <a:t>Дед Мороз</a:t>
            </a:r>
            <a:r>
              <a:rPr lang="ru-RU" sz="1600" i="1" dirty="0">
                <a:latin typeface="Calibri"/>
                <a:cs typeface="Calibri"/>
              </a:rPr>
              <a:t> - неизменимый - </a:t>
            </a:r>
            <a:r>
              <a:rPr lang="ru-RU" sz="1600" i="1" dirty="0" err="1">
                <a:latin typeface="Calibri"/>
                <a:cs typeface="Calibri"/>
              </a:rPr>
              <a:t>добрый,но</a:t>
            </a:r>
            <a:r>
              <a:rPr lang="ru-RU" sz="1600" i="1" dirty="0">
                <a:latin typeface="Calibri"/>
                <a:cs typeface="Calibri"/>
              </a:rPr>
              <a:t> в тоже время суровый, и каждый знает кто это такой)) А тут он еще и отец Снегурочки. Заканчивается зима. Но вот что делать со Снегуркой не знает Дед Мороз. Девочка уже выросла. Не всю же жизнь в тереме сидеть?</a:t>
            </a:r>
            <a:endParaRPr lang="ru-RU">
              <a:cs typeface="Calibri"/>
            </a:endParaRPr>
          </a:p>
          <a:p>
            <a:pPr marL="0" indent="0" algn="ctr">
              <a:buNone/>
            </a:pPr>
            <a:endParaRPr lang="ru-RU" sz="1600" b="1" i="1" dirty="0">
              <a:latin typeface="Calibri"/>
              <a:cs typeface="Calibri"/>
            </a:endParaRPr>
          </a:p>
          <a:p>
            <a:pPr marL="0" indent="0" algn="ctr">
              <a:buNone/>
            </a:pPr>
            <a:endParaRPr lang="ru-RU" sz="1600" b="1" i="1" dirty="0">
              <a:latin typeface="Calibri"/>
              <a:cs typeface="Calibri"/>
            </a:endParaRPr>
          </a:p>
          <a:p>
            <a:pPr marL="0" indent="0" algn="ctr">
              <a:buNone/>
            </a:pPr>
            <a:r>
              <a:rPr lang="ru-RU" sz="1600" b="1" i="1" dirty="0">
                <a:latin typeface="Calibri"/>
                <a:cs typeface="Calibri"/>
              </a:rPr>
              <a:t>Снегурочка</a:t>
            </a:r>
            <a:r>
              <a:rPr lang="ru-RU" sz="1600" i="1" dirty="0">
                <a:latin typeface="Calibri"/>
                <a:cs typeface="Calibri"/>
              </a:rPr>
              <a:t>. Главная героиня, дочь Деда Мороза и Весны. Очень хрупкая и нежная. Невероятно </a:t>
            </a:r>
            <a:r>
              <a:rPr lang="ru-RU" sz="1600" i="1" dirty="0" err="1">
                <a:latin typeface="Calibri"/>
                <a:cs typeface="Calibri"/>
              </a:rPr>
              <a:t>красивая..Родители</a:t>
            </a:r>
            <a:r>
              <a:rPr lang="ru-RU" sz="1600" i="1" dirty="0">
                <a:latin typeface="Calibri"/>
                <a:cs typeface="Calibri"/>
              </a:rPr>
              <a:t> отпускают ее. Пара бездетных крестьян приютила Снегурочку. На празднике Лель выбирает Купаву, а Снегурочка, видя их счастье, сама желает испытать подобное. Она убегает к озеру, где зовет мать, просит растопить ледяное сердце и позволить ей познать это удивительное чувство. Весна предупреждает дочь, что стоит ей полюбить, и она погибнет. Снегурочка соглашается. Она влюбляется в Мизгиря и тает у него на руках.</a:t>
            </a:r>
            <a:endParaRPr lang="ru-RU">
              <a:cs typeface="Calibri"/>
            </a:endParaRPr>
          </a:p>
          <a:p>
            <a:pPr algn="ctr">
              <a:lnSpc>
                <a:spcPct val="110000"/>
              </a:lnSpc>
              <a:buNone/>
            </a:pPr>
            <a:endParaRPr lang="ru-RU" sz="1600" i="1" dirty="0">
              <a:cs typeface="Calibri"/>
            </a:endParaRPr>
          </a:p>
          <a:p>
            <a:pPr algn="ctr">
              <a:lnSpc>
                <a:spcPct val="110000"/>
              </a:lnSpc>
              <a:buNone/>
            </a:pPr>
            <a:endParaRPr lang="ru-RU" sz="1600" i="1" dirty="0">
              <a:latin typeface="Calibri"/>
              <a:cs typeface="Calibri"/>
            </a:endParaRPr>
          </a:p>
          <a:p>
            <a:pPr>
              <a:lnSpc>
                <a:spcPct val="110000"/>
              </a:lnSpc>
              <a:buNone/>
            </a:pPr>
            <a:endParaRPr lang="ru-RU" sz="1600" i="1" dirty="0">
              <a:latin typeface="Calibri"/>
              <a:cs typeface="Calibri"/>
            </a:endParaRPr>
          </a:p>
          <a:p>
            <a:pPr marL="0" indent="0">
              <a:buNone/>
            </a:pPr>
            <a:endParaRPr lang="ru-RU" sz="1800" i="1" dirty="0">
              <a:latin typeface="Calibri"/>
              <a:cs typeface="Calibri"/>
            </a:endParaRPr>
          </a:p>
          <a:p>
            <a:pPr marL="0" indent="0">
              <a:buNone/>
            </a:pPr>
            <a:endParaRPr lang="ru-RU" sz="1800" i="1" dirty="0">
              <a:latin typeface="Calibri"/>
              <a:cs typeface="Calibri"/>
            </a:endParaRPr>
          </a:p>
        </p:txBody>
      </p:sp>
      <p:pic>
        <p:nvPicPr>
          <p:cNvPr id="6" name="Рисунок 6" descr="Изображение выглядит как снег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24E90916-FCF2-42AD-BCFD-18C30992B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1622126"/>
            <a:ext cx="3177139" cy="2406220"/>
          </a:xfrm>
          <a:prstGeom prst="rect">
            <a:avLst/>
          </a:prstGeom>
        </p:spPr>
      </p:pic>
      <p:pic>
        <p:nvPicPr>
          <p:cNvPr id="8" name="Рисунок 8" descr="Изображение выглядит как внешний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820482F1-C894-47D9-A163-8DB78A385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8725" y="4667250"/>
            <a:ext cx="1326258" cy="97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99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8E4C78-A104-47DE-BB98-B6C2F5912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>
                <a:solidFill>
                  <a:srgbClr val="1E4E79"/>
                </a:solidFill>
                <a:cs typeface="Calibri Light"/>
              </a:rPr>
              <a:t>Образные характеристики главных героев. Краски, которыми они мне открылись..</a:t>
            </a:r>
            <a:endParaRPr lang="ru-RU" dirty="0">
              <a:solidFill>
                <a:srgbClr val="1E4E79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61665A-0CDD-4133-AAD9-2F1B77393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1600" i="1" dirty="0">
                <a:latin typeface="Comic Sans MS"/>
                <a:cs typeface="Calibri"/>
              </a:rPr>
              <a:t>  Лель - </a:t>
            </a:r>
            <a:r>
              <a:rPr lang="ru-RU" sz="1600" i="1" dirty="0" err="1">
                <a:latin typeface="Comic Sans MS"/>
                <a:cs typeface="Calibri"/>
              </a:rPr>
              <a:t>обоял</a:t>
            </a:r>
            <a:r>
              <a:rPr lang="ru-RU" sz="1600" i="1" dirty="0">
                <a:latin typeface="Calibri"/>
                <a:cs typeface="Calibri"/>
              </a:rPr>
              <a:t> Снегурку своим пением и музыкой. Каждый день    слушает девушка прекрасное  пение Леля. Но в ее ледяном сердце   никакие чувства так и не зарождаются.</a:t>
            </a:r>
            <a:endParaRPr lang="en-US" sz="1600" i="1" dirty="0">
              <a:latin typeface="Calibri"/>
              <a:cs typeface="Calibri"/>
            </a:endParaRPr>
          </a:p>
          <a:p>
            <a:pPr algn="ctr">
              <a:lnSpc>
                <a:spcPct val="110000"/>
              </a:lnSpc>
              <a:buFont typeface="Arial"/>
            </a:pPr>
            <a:endParaRPr lang="ru-RU" sz="1600" i="1" dirty="0">
              <a:latin typeface="Calibri"/>
              <a:cs typeface="Calibri"/>
            </a:endParaRPr>
          </a:p>
          <a:p>
            <a:pPr algn="ctr">
              <a:lnSpc>
                <a:spcPct val="110000"/>
              </a:lnSpc>
              <a:buFont typeface="Arial"/>
            </a:pPr>
            <a:endParaRPr lang="ru-RU" sz="1600" i="1" dirty="0">
              <a:latin typeface="Calibri"/>
              <a:cs typeface="Calibri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ru-RU" sz="1600" i="1" dirty="0">
                <a:latin typeface="Calibri"/>
                <a:cs typeface="Calibri"/>
              </a:rPr>
              <a:t>                                                           </a:t>
            </a:r>
            <a:endParaRPr lang="ru-RU">
              <a:latin typeface="Calibri"/>
              <a:cs typeface="Calibri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ru-RU" sz="1600" i="1" dirty="0">
                <a:latin typeface="Calibri"/>
                <a:cs typeface="Calibri"/>
              </a:rPr>
              <a:t>                                Мизгирь - приехал с далеких путешествий, бросил свою невесту и признался холодной красавице в безумной любви. Но девушка отказывается, говоря, что никого не любит.</a:t>
            </a:r>
            <a:endParaRPr lang="ru-RU">
              <a:cs typeface="Calibri"/>
            </a:endParaRPr>
          </a:p>
          <a:p>
            <a:pPr algn="ctr">
              <a:lnSpc>
                <a:spcPct val="110000"/>
              </a:lnSpc>
              <a:buFont typeface="Arial"/>
            </a:pPr>
            <a:r>
              <a:rPr lang="ru-RU" sz="1600" i="1" dirty="0">
                <a:latin typeface="Calibri"/>
                <a:cs typeface="Calibri"/>
              </a:rPr>
              <a:t>                                                                                          Еще хотелось бы отметить животных... В мультфильме они все                                                                 такие добрые, грациозные, даже самые суровые </a:t>
            </a:r>
            <a:r>
              <a:rPr lang="ru-RU" sz="1600" i="1" dirty="0" err="1">
                <a:latin typeface="Comic Sans MS"/>
                <a:cs typeface="Calibri"/>
              </a:rPr>
              <a:t>миедведи</a:t>
            </a:r>
            <a:r>
              <a:rPr lang="ru-RU" sz="1600" i="1" dirty="0">
                <a:latin typeface="Calibri"/>
                <a:cs typeface="Calibri"/>
              </a:rPr>
              <a:t> открываются в </a:t>
            </a:r>
            <a:r>
              <a:rPr lang="ru-RU" sz="1600" i="1" dirty="0" err="1">
                <a:latin typeface="Comic Sans MS"/>
                <a:cs typeface="Calibri"/>
              </a:rPr>
              <a:t>мульфильме</a:t>
            </a:r>
            <a:r>
              <a:rPr lang="ru-RU" sz="1600" i="1" dirty="0">
                <a:latin typeface="Calibri"/>
                <a:cs typeface="Calibri"/>
              </a:rPr>
              <a:t> по новому...</a:t>
            </a:r>
            <a:endParaRPr lang="ru-RU" sz="1600" i="1">
              <a:latin typeface="Calibri"/>
              <a:cs typeface="Calibri"/>
            </a:endParaRPr>
          </a:p>
        </p:txBody>
      </p:sp>
      <p:pic>
        <p:nvPicPr>
          <p:cNvPr id="4" name="Рисунок 4" descr="Изображение выглядит как человек, спорт, внешний, дерево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DA395CA6-B891-45FE-B3DD-4EFB8C83F6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6428" y="2228850"/>
            <a:ext cx="2007047" cy="1505770"/>
          </a:xfrm>
          <a:prstGeom prst="rect">
            <a:avLst/>
          </a:prstGeom>
        </p:spPr>
      </p:pic>
      <p:pic>
        <p:nvPicPr>
          <p:cNvPr id="6" name="Рисунок 6" descr="Изображение выглядит как здание&#10;&#10;Описание создано с высокой степенью достоверности">
            <a:extLst>
              <a:ext uri="{FF2B5EF4-FFF2-40B4-BE49-F238E27FC236}">
                <a16:creationId xmlns:a16="http://schemas.microsoft.com/office/drawing/2014/main" id="{4BB4AAD2-10C8-46C7-80B5-45192201A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" y="3486150"/>
            <a:ext cx="2235340" cy="1588905"/>
          </a:xfrm>
          <a:prstGeom prst="rect">
            <a:avLst/>
          </a:prstGeom>
        </p:spPr>
      </p:pic>
      <p:pic>
        <p:nvPicPr>
          <p:cNvPr id="8" name="Рисунок 8" descr="Изображение выглядит как снег, сидит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id="{669F1BFC-FDF3-45B2-A97C-259E6DDE3C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0675" y="4743450"/>
            <a:ext cx="2743200" cy="205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734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EBDCDF-9062-4B40-9E98-6AB97D8AE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>
                <a:solidFill>
                  <a:srgbClr val="1E4E79"/>
                </a:solidFill>
                <a:cs typeface="Calibri Light"/>
              </a:rPr>
              <a:t>Отношение к прослушанной музыке!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2E96EA-C345-439F-848F-A8BB1B0F7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i="1" dirty="0">
                <a:cs typeface="Calibri"/>
              </a:rPr>
              <a:t>Музыка и </a:t>
            </a:r>
            <a:r>
              <a:rPr lang="ru-RU" i="1" dirty="0" err="1">
                <a:cs typeface="Calibri"/>
              </a:rPr>
              <a:t>исполненые</a:t>
            </a:r>
            <a:r>
              <a:rPr lang="ru-RU" i="1" dirty="0">
                <a:cs typeface="Calibri"/>
              </a:rPr>
              <a:t> песни в </a:t>
            </a:r>
            <a:r>
              <a:rPr lang="ru-RU" i="1" dirty="0" err="1">
                <a:cs typeface="Calibri"/>
              </a:rPr>
              <a:t>мульфильме</a:t>
            </a:r>
            <a:r>
              <a:rPr lang="ru-RU" i="1" dirty="0">
                <a:cs typeface="Calibri"/>
              </a:rPr>
              <a:t> очень спокойные и умиротворяющие. Очень легко смотреть </a:t>
            </a:r>
            <a:r>
              <a:rPr lang="ru-RU" i="1" dirty="0" err="1">
                <a:cs typeface="Calibri"/>
              </a:rPr>
              <a:t>мульфильм</a:t>
            </a:r>
            <a:r>
              <a:rPr lang="ru-RU" i="1" dirty="0">
                <a:cs typeface="Calibri"/>
              </a:rPr>
              <a:t>, понимая, что мы -</a:t>
            </a:r>
            <a:r>
              <a:rPr lang="ru-RU" i="1" dirty="0" err="1">
                <a:cs typeface="Calibri"/>
              </a:rPr>
              <a:t>соверменные</a:t>
            </a:r>
            <a:r>
              <a:rPr lang="ru-RU" i="1" dirty="0">
                <a:cs typeface="Calibri"/>
              </a:rPr>
              <a:t> дети - тяжело воспринимаем подобные мультфильмы. Понравилось оформление музыки, то есть танцы.. Танцы людей и даже животных и </a:t>
            </a:r>
            <a:r>
              <a:rPr lang="ru-RU" i="1" dirty="0" err="1">
                <a:cs typeface="Calibri"/>
              </a:rPr>
              <a:t>птиц.Создается</a:t>
            </a:r>
            <a:r>
              <a:rPr lang="ru-RU" i="1" dirty="0">
                <a:cs typeface="Calibri"/>
              </a:rPr>
              <a:t> настроение.. Не понравился лишь финал.. Хоть такова была и суть, но хотелось приятного веселого конца. Музыка в конце грустновата..</a:t>
            </a:r>
          </a:p>
        </p:txBody>
      </p:sp>
    </p:spTree>
    <p:extLst>
      <p:ext uri="{BB962C8B-B14F-4D97-AF65-F5344CB8AC3E}">
        <p14:creationId xmlns:p14="http://schemas.microsoft.com/office/powerpoint/2010/main" val="11672758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*СНЕГУРОЧКА(1952)*</vt:lpstr>
      <vt:lpstr>История создания мультфильма "Снегурочка" на музыку Н.А. Римского-Корсакова</vt:lpstr>
      <vt:lpstr>Образные характеристики главных героев. Краски, которыми они мне открылись.. </vt:lpstr>
      <vt:lpstr>Образные характеристики главных героев. Краски, которыми они мне открылись..</vt:lpstr>
      <vt:lpstr>Отношение к прослушанной музыке!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СНЕГУРОЧКА(1952)</dc:title>
  <dc:creator/>
  <cp:lastModifiedBy/>
  <cp:revision>4</cp:revision>
  <dcterms:created xsi:type="dcterms:W3CDTF">2012-07-30T23:42:41Z</dcterms:created>
  <dcterms:modified xsi:type="dcterms:W3CDTF">2018-01-21T22:11:09Z</dcterms:modified>
</cp:coreProperties>
</file>