
<file path=[Content_Types].xml><?xml version="1.0" encoding="utf-8"?>
<Types xmlns="http://schemas.openxmlformats.org/package/2006/content-types"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9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9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_rels/slide7.xml.rels" ContentType="application/vnd.openxmlformats-package.relationships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</p:sldIdLst>
  <p:sldSz cx="10080625" cy="7559675"/>
  <p:notesSz cx="7559675" cy="10691812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zxx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9071640" cy="2091240"/>
          </a:xfrm>
          <a:prstGeom prst="rect">
            <a:avLst/>
          </a:prstGeom>
        </p:spPr>
        <p:txBody>
          <a:bodyPr lIns="0" rIns="0" tIns="0" bIns="0"/>
          <a:p>
            <a:endParaRPr b="0" lang="zxx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504000" y="4059360"/>
            <a:ext cx="9071640" cy="2091240"/>
          </a:xfrm>
          <a:prstGeom prst="rect">
            <a:avLst/>
          </a:prstGeom>
        </p:spPr>
        <p:txBody>
          <a:bodyPr lIns="0" rIns="0" tIns="0" bIns="0"/>
          <a:p>
            <a:endParaRPr b="0" lang="zxx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zxx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2091240"/>
          </a:xfrm>
          <a:prstGeom prst="rect">
            <a:avLst/>
          </a:prstGeom>
        </p:spPr>
        <p:txBody>
          <a:bodyPr lIns="0" rIns="0" tIns="0" bIns="0"/>
          <a:p>
            <a:endParaRPr b="0" lang="zxx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2091240"/>
          </a:xfrm>
          <a:prstGeom prst="rect">
            <a:avLst/>
          </a:prstGeom>
        </p:spPr>
        <p:txBody>
          <a:bodyPr lIns="0" rIns="0" tIns="0" bIns="0"/>
          <a:p>
            <a:endParaRPr b="0" lang="zxx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5152680" y="4059360"/>
            <a:ext cx="4426920" cy="2091240"/>
          </a:xfrm>
          <a:prstGeom prst="rect">
            <a:avLst/>
          </a:prstGeom>
        </p:spPr>
        <p:txBody>
          <a:bodyPr lIns="0" rIns="0" tIns="0" bIns="0"/>
          <a:p>
            <a:endParaRPr b="0" lang="zxx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504000" y="4059360"/>
            <a:ext cx="4426920" cy="2091240"/>
          </a:xfrm>
          <a:prstGeom prst="rect">
            <a:avLst/>
          </a:prstGeom>
        </p:spPr>
        <p:txBody>
          <a:bodyPr lIns="0" rIns="0" tIns="0" bIns="0"/>
          <a:p>
            <a:endParaRPr b="0" lang="zxx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zxx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2920680" cy="2262960"/>
          </a:xfrm>
          <a:prstGeom prst="rect">
            <a:avLst/>
          </a:prstGeom>
        </p:spPr>
        <p:txBody>
          <a:bodyPr lIns="0" rIns="0" tIns="0" bIns="0"/>
          <a:p>
            <a:endParaRPr b="0" lang="zxx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3571200" y="1769040"/>
            <a:ext cx="2920680" cy="2262960"/>
          </a:xfrm>
          <a:prstGeom prst="rect">
            <a:avLst/>
          </a:prstGeom>
        </p:spPr>
        <p:txBody>
          <a:bodyPr lIns="0" rIns="0" tIns="0" bIns="0"/>
          <a:p>
            <a:endParaRPr b="0" lang="zxx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 type="body"/>
          </p:nvPr>
        </p:nvSpPr>
        <p:spPr>
          <a:xfrm>
            <a:off x="6638040" y="1769040"/>
            <a:ext cx="2920680" cy="2262960"/>
          </a:xfrm>
          <a:prstGeom prst="rect">
            <a:avLst/>
          </a:prstGeom>
        </p:spPr>
        <p:txBody>
          <a:bodyPr lIns="0" rIns="0" tIns="0" bIns="0"/>
          <a:p>
            <a:endParaRPr b="0" lang="zxx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 type="body"/>
          </p:nvPr>
        </p:nvSpPr>
        <p:spPr>
          <a:xfrm>
            <a:off x="6638040" y="4059360"/>
            <a:ext cx="2920680" cy="2262960"/>
          </a:xfrm>
          <a:prstGeom prst="rect">
            <a:avLst/>
          </a:prstGeom>
        </p:spPr>
        <p:txBody>
          <a:bodyPr lIns="0" rIns="0" tIns="0" bIns="0"/>
          <a:p>
            <a:endParaRPr b="0" lang="zxx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 type="body"/>
          </p:nvPr>
        </p:nvSpPr>
        <p:spPr>
          <a:xfrm>
            <a:off x="3571200" y="4059360"/>
            <a:ext cx="2920680" cy="2262960"/>
          </a:xfrm>
          <a:prstGeom prst="rect">
            <a:avLst/>
          </a:prstGeom>
        </p:spPr>
        <p:txBody>
          <a:bodyPr lIns="0" rIns="0" tIns="0" bIns="0"/>
          <a:p>
            <a:endParaRPr b="0" lang="zxx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 type="body"/>
          </p:nvPr>
        </p:nvSpPr>
        <p:spPr>
          <a:xfrm>
            <a:off x="504000" y="4059360"/>
            <a:ext cx="2920680" cy="2262960"/>
          </a:xfrm>
          <a:prstGeom prst="rect">
            <a:avLst/>
          </a:prstGeom>
        </p:spPr>
        <p:txBody>
          <a:bodyPr lIns="0" rIns="0" tIns="0" bIns="0"/>
          <a:p>
            <a:endParaRPr b="0" lang="zxx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zxx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504000" y="1769040"/>
            <a:ext cx="9071640" cy="438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zxx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zxx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9071640" cy="4384800"/>
          </a:xfrm>
          <a:prstGeom prst="rect">
            <a:avLst/>
          </a:prstGeom>
        </p:spPr>
        <p:txBody>
          <a:bodyPr lIns="0" rIns="0" tIns="0" bIns="0"/>
          <a:p>
            <a:endParaRPr b="0" lang="zxx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zxx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4384800"/>
          </a:xfrm>
          <a:prstGeom prst="rect">
            <a:avLst/>
          </a:prstGeom>
        </p:spPr>
        <p:txBody>
          <a:bodyPr lIns="0" rIns="0" tIns="0" bIns="0"/>
          <a:p>
            <a:endParaRPr b="0" lang="zxx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4384800"/>
          </a:xfrm>
          <a:prstGeom prst="rect">
            <a:avLst/>
          </a:prstGeom>
        </p:spPr>
        <p:txBody>
          <a:bodyPr lIns="0" rIns="0" tIns="0" bIns="0"/>
          <a:p>
            <a:endParaRPr b="0" lang="zxx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zxx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504000" y="301320"/>
            <a:ext cx="9071640" cy="5851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zxx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zxx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2091240"/>
          </a:xfrm>
          <a:prstGeom prst="rect">
            <a:avLst/>
          </a:prstGeom>
        </p:spPr>
        <p:txBody>
          <a:bodyPr lIns="0" rIns="0" tIns="0" bIns="0"/>
          <a:p>
            <a:endParaRPr b="0" lang="zxx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504000" y="4059360"/>
            <a:ext cx="4426920" cy="2091240"/>
          </a:xfrm>
          <a:prstGeom prst="rect">
            <a:avLst/>
          </a:prstGeom>
        </p:spPr>
        <p:txBody>
          <a:bodyPr lIns="0" rIns="0" tIns="0" bIns="0"/>
          <a:p>
            <a:endParaRPr b="0" lang="zxx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4384800"/>
          </a:xfrm>
          <a:prstGeom prst="rect">
            <a:avLst/>
          </a:prstGeom>
        </p:spPr>
        <p:txBody>
          <a:bodyPr lIns="0" rIns="0" tIns="0" bIns="0"/>
          <a:p>
            <a:endParaRPr b="0" lang="zxx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zxx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4384800"/>
          </a:xfrm>
          <a:prstGeom prst="rect">
            <a:avLst/>
          </a:prstGeom>
        </p:spPr>
        <p:txBody>
          <a:bodyPr lIns="0" rIns="0" tIns="0" bIns="0"/>
          <a:p>
            <a:endParaRPr b="0" lang="zxx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2091240"/>
          </a:xfrm>
          <a:prstGeom prst="rect">
            <a:avLst/>
          </a:prstGeom>
        </p:spPr>
        <p:txBody>
          <a:bodyPr lIns="0" rIns="0" tIns="0" bIns="0"/>
          <a:p>
            <a:endParaRPr b="0" lang="zxx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5152680" y="4059360"/>
            <a:ext cx="4426920" cy="2091240"/>
          </a:xfrm>
          <a:prstGeom prst="rect">
            <a:avLst/>
          </a:prstGeom>
        </p:spPr>
        <p:txBody>
          <a:bodyPr lIns="0" rIns="0" tIns="0" bIns="0"/>
          <a:p>
            <a:endParaRPr b="0" lang="zxx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zxx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2091240"/>
          </a:xfrm>
          <a:prstGeom prst="rect">
            <a:avLst/>
          </a:prstGeom>
        </p:spPr>
        <p:txBody>
          <a:bodyPr lIns="0" rIns="0" tIns="0" bIns="0"/>
          <a:p>
            <a:endParaRPr b="0" lang="zxx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2091240"/>
          </a:xfrm>
          <a:prstGeom prst="rect">
            <a:avLst/>
          </a:prstGeom>
        </p:spPr>
        <p:txBody>
          <a:bodyPr lIns="0" rIns="0" tIns="0" bIns="0"/>
          <a:p>
            <a:endParaRPr b="0" lang="zxx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504000" y="4059360"/>
            <a:ext cx="9071640" cy="2091240"/>
          </a:xfrm>
          <a:prstGeom prst="rect">
            <a:avLst/>
          </a:prstGeom>
        </p:spPr>
        <p:txBody>
          <a:bodyPr lIns="0" rIns="0" tIns="0" bIns="0"/>
          <a:p>
            <a:endParaRPr b="0" lang="zxx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r>
              <a:rPr b="0" lang="zxx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Для правки текста заголовка щёлкните мышью</a:t>
            </a:r>
            <a:endParaRPr b="0" lang="zxx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9071640" cy="4384800"/>
          </a:xfrm>
          <a:prstGeom prst="rect">
            <a:avLst/>
          </a:prstGeom>
        </p:spPr>
        <p:txBody>
          <a:bodyPr lIns="0" rIns="0" tIns="0" bIns="0"/>
          <a:p>
            <a:pPr marL="432000" indent="-324000">
              <a:spcAft>
                <a:spcPts val="1417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zxx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Для правки структуры щёлкните мышью</a:t>
            </a:r>
            <a:endParaRPr b="0" lang="zxx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1" marL="864000" indent="-324000">
              <a:spcAft>
                <a:spcPts val="1134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zxx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Второй уровень структуры</a:t>
            </a:r>
            <a:endParaRPr b="0" lang="zxx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2" marL="1296000" indent="-288000">
              <a:spcAft>
                <a:spcPts val="850"/>
              </a:spcAft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zxx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Третий уровень структуры</a:t>
            </a:r>
            <a:endParaRPr b="0" lang="zxx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3" marL="1728000" indent="-216000">
              <a:spcAft>
                <a:spcPts val="567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zxx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Четвёртый уровень структуры</a:t>
            </a:r>
            <a:endParaRPr b="0" lang="zxx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4" marL="2160000" indent="-216000">
              <a:spcAft>
                <a:spcPts val="283"/>
              </a:spcAft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zxx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Пятый уровень структуры</a:t>
            </a:r>
            <a:endParaRPr b="0" lang="zxx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5" marL="2592000" indent="-216000">
              <a:spcAft>
                <a:spcPts val="283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zxx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Шестой уровень структуры</a:t>
            </a:r>
            <a:endParaRPr b="0" lang="zxx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6" marL="3024000" indent="-216000">
              <a:spcAft>
                <a:spcPts val="283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zxx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Седьмой уровень структуры</a:t>
            </a:r>
            <a:endParaRPr b="0" lang="zxx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dt"/>
          </p:nvPr>
        </p:nvSpPr>
        <p:spPr>
          <a:xfrm>
            <a:off x="504000" y="6887160"/>
            <a:ext cx="2348280" cy="521280"/>
          </a:xfrm>
          <a:prstGeom prst="rect">
            <a:avLst/>
          </a:prstGeom>
        </p:spPr>
        <p:txBody>
          <a:bodyPr lIns="0" rIns="0" tIns="0" bIns="0"/>
          <a:p>
            <a:r>
              <a:rPr b="0" lang="zxx" sz="1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&lt;дата/время&gt;</a:t>
            </a:r>
            <a:endParaRPr b="0" lang="zxx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ftr"/>
          </p:nvPr>
        </p:nvSpPr>
        <p:spPr>
          <a:xfrm>
            <a:off x="3447360" y="6887160"/>
            <a:ext cx="3195000" cy="521280"/>
          </a:xfrm>
          <a:prstGeom prst="rect">
            <a:avLst/>
          </a:prstGeom>
        </p:spPr>
        <p:txBody>
          <a:bodyPr lIns="0" rIns="0" tIns="0" bIns="0"/>
          <a:p>
            <a:pPr algn="ctr"/>
            <a:r>
              <a:rPr b="0" lang="zxx" sz="1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&lt;нижний колонтитул&gt;</a:t>
            </a:r>
            <a:endParaRPr b="0" lang="zxx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sldNum"/>
          </p:nvPr>
        </p:nvSpPr>
        <p:spPr>
          <a:xfrm>
            <a:off x="7227360" y="6887160"/>
            <a:ext cx="2348280" cy="521280"/>
          </a:xfrm>
          <a:prstGeom prst="rect">
            <a:avLst/>
          </a:prstGeom>
        </p:spPr>
        <p:txBody>
          <a:bodyPr lIns="0" rIns="0" tIns="0" bIns="0"/>
          <a:p>
            <a:pPr algn="r"/>
            <a:fld id="{8B2C10D5-77BC-4C58-A7D5-E6C70529170C}" type="slidenum">
              <a:rPr b="0" lang="zxx" sz="1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&lt;номер&gt;</a:t>
            </a:fld>
            <a:endParaRPr b="0" lang="zxx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TextShape 1"/>
          <p:cNvSpPr txBox="1"/>
          <p:nvPr/>
        </p:nvSpPr>
        <p:spPr>
          <a:xfrm>
            <a:off x="504000" y="-936000"/>
            <a:ext cx="9071640" cy="597600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/>
          <a:p>
            <a:pPr algn="ctr"/>
            <a:r>
              <a:rPr b="0" lang="zxx" sz="6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r>
              <a:rPr b="0" lang="zxx" sz="6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Мультфильм "Снегурочка" на музыку Римского-Корсакова</a:t>
            </a:r>
            <a:r>
              <a:rPr b="0" lang="zxx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endParaRPr b="0" lang="zxx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2" name="TextShape 2"/>
          <p:cNvSpPr txBox="1"/>
          <p:nvPr/>
        </p:nvSpPr>
        <p:spPr>
          <a:xfrm>
            <a:off x="504000" y="3960000"/>
            <a:ext cx="9071640" cy="342000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/>
          <a:p>
            <a:pPr algn="r"/>
            <a:r>
              <a:rPr b="0" lang="zxx" sz="2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Выполнила</a:t>
            </a:r>
            <a:endParaRPr b="0" lang="zxx" sz="26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r"/>
            <a:r>
              <a:rPr b="0" lang="zxx" sz="2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Ученица 5а класса</a:t>
            </a:r>
            <a:endParaRPr b="0" lang="zxx" sz="26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r"/>
            <a:r>
              <a:rPr b="0" lang="zxx" sz="2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МБОУ СОШ № 7</a:t>
            </a:r>
            <a:endParaRPr b="0" lang="zxx" sz="26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r"/>
            <a:r>
              <a:rPr b="0" lang="zxx" sz="2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г. Туймазы</a:t>
            </a:r>
            <a:endParaRPr b="0" lang="zxx" sz="26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r"/>
            <a:r>
              <a:rPr b="0" lang="zxx" sz="2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Фомина Милана</a:t>
            </a:r>
            <a:endParaRPr b="0" lang="zxx" sz="26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timing>
    <p:tnLst>
      <p:par>
        <p:cTn id="1" dur="indefinite" restart="never" nodeType="tmRoot">
          <p:childTnLst>
            <p:seq>
              <p:cTn id="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TextShape 1"/>
          <p:cNvSpPr txBox="1"/>
          <p:nvPr/>
        </p:nvSpPr>
        <p:spPr>
          <a:xfrm>
            <a:off x="504000" y="301320"/>
            <a:ext cx="9071640" cy="126216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/>
          <a:p>
            <a:pPr algn="ctr"/>
            <a:r>
              <a:rPr b="0" lang="zxx" sz="7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История создания</a:t>
            </a:r>
            <a:r>
              <a:rPr b="0" lang="zxx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 </a:t>
            </a:r>
            <a:endParaRPr b="0" lang="zxx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4" name="TextShape 2"/>
          <p:cNvSpPr txBox="1"/>
          <p:nvPr/>
        </p:nvSpPr>
        <p:spPr>
          <a:xfrm>
            <a:off x="176400" y="1620000"/>
            <a:ext cx="9363600" cy="522288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/>
          <a:p>
            <a:pPr algn="just"/>
            <a:r>
              <a:rPr b="0" lang="ru-RU" sz="2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	</a:t>
            </a:r>
            <a:r>
              <a:rPr b="0" lang="ru-RU" sz="2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Пьеса «Снегурочка», которой А. Н. Островский дал авторское определение «весенняя сказка», относится к числу особенно любимых автором произведений. Большую роль в замысле пьесы играет музыка. Островский в тексте пьесы даже указал использование нескольких фольклорных песен. Для первой постановки (в Москве) музыку написал П. И. Чайковский, но она не получила большой известности.</a:t>
            </a:r>
            <a:endParaRPr b="0" lang="ru-RU" sz="26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  <a:p>
            <a:pPr algn="just"/>
            <a:endParaRPr b="0" lang="ru-RU" sz="26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  <a:p>
            <a:pPr algn="just"/>
            <a:r>
              <a:rPr b="0" lang="ru-RU" sz="2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	</a:t>
            </a:r>
            <a:r>
              <a:rPr b="0" lang="ru-RU" sz="2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Римский-Корсаков познакомился со «Снегурочкой» сразу после её публикации. О том, как менялось его отношение к пьесе, он подробно рассказывал в «Летописи моей музыкальной жизни»:</a:t>
            </a:r>
            <a:endParaRPr b="0" lang="ru-RU" sz="26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  <p:timing>
    <p:tnLst>
      <p:par>
        <p:cTn id="3" dur="indefinite" restart="never" nodeType="tmRoot">
          <p:childTnLst>
            <p:seq>
              <p:cTn id="4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extShape 1"/>
          <p:cNvSpPr txBox="1"/>
          <p:nvPr/>
        </p:nvSpPr>
        <p:spPr>
          <a:xfrm>
            <a:off x="360000" y="486000"/>
            <a:ext cx="9540000" cy="761400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/>
          <a:p>
            <a:pPr algn="just"/>
            <a:r>
              <a:rPr b="0" lang="ru-RU" sz="2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	</a:t>
            </a:r>
            <a:r>
              <a:rPr b="0" lang="ru-RU" sz="2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Весной 1880 года Римский-Корсаков побывал в Москве у Островского и получил у него разрешение воспользоваться его пьесой для сочинения оперы с правом внесения необходимых правок. Сразу после возвращения в Петербург, началась подготовительная работа. Все лето, проведенное в имении Стелёво, он посвятил сочинению этой оперы. Окружающая природа оказалась созвучна его собственным мыслям и вдохновляла его на творчество:</a:t>
            </a:r>
            <a:endParaRPr b="0" lang="ru-RU" sz="26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  <a:p>
            <a:pPr algn="just"/>
            <a:endParaRPr b="0" lang="ru-RU" sz="26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  <a:p>
            <a:pPr algn="just"/>
            <a:r>
              <a:rPr b="0" lang="ru-RU" sz="2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	</a:t>
            </a:r>
            <a:r>
              <a:rPr b="0" lang="ru-RU" sz="2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«</a:t>
            </a:r>
            <a:r>
              <a:rPr b="0" lang="ru-RU" sz="2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	</a:t>
            </a:r>
            <a:r>
              <a:rPr b="0" lang="ru-RU" sz="2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Какой-нибудь толстый и корявый сук или пень, поросший мхом, мне казался лешим или его жилищем; лес «Волчинец» — заповедным лесом; голая Копытецкая горка - Ярилиной горою; тройное эхо, слышимое с нашего балкона, - как бы голосами леших или других чудовищ .</a:t>
            </a:r>
            <a:r>
              <a:rPr b="0" lang="ru-RU" sz="2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	</a:t>
            </a:r>
            <a:r>
              <a:rPr b="0" lang="ru-RU" sz="2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»</a:t>
            </a:r>
            <a:endParaRPr b="0" lang="ru-RU" sz="26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  <a:p>
            <a:pPr algn="just"/>
            <a:r>
              <a:rPr b="0" lang="ru-RU" sz="2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Осенью того же года была сделана оркестровка сочинения, которая была закончена 26 марта 1881 года.</a:t>
            </a:r>
            <a:endParaRPr b="0" lang="ru-RU" sz="26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  <p:timing>
    <p:tnLst>
      <p:par>
        <p:cTn id="5" dur="indefinite" restart="never" nodeType="tmRoot">
          <p:childTnLst>
            <p:seq>
              <p:cTn id="6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TextShape 1"/>
          <p:cNvSpPr txBox="1"/>
          <p:nvPr/>
        </p:nvSpPr>
        <p:spPr>
          <a:xfrm>
            <a:off x="73440" y="180000"/>
            <a:ext cx="10211760" cy="918252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/>
          <a:p>
            <a:pPr algn="just"/>
            <a:r>
              <a:rPr b="0" lang="ru-RU" sz="2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	</a:t>
            </a:r>
            <a:r>
              <a:rPr b="0" lang="ru-RU" sz="2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Композитор говорил впоследствии, что ни одно произведение не давалось ему с такой лёгкостью и быстротой, как «Снегурочка». Он высоко оценил её значение в собственном творчестве, в частности сказав: «Кончая „Снегурочку“, я почувствовал себя созревшим музыкантом и оперным композитором, ставшим окончательно на ноги».Особое внимание при сочинении оперы композитор уделял вокальному стилю — удобной тесситуре, гибкости и эффектности вокальных партий, свободе плавно льющегося речитатива. Кроме того, Римский-Корсаков считал, что оркестровка этой оперы также явилась для него «шагом вперед во многих отношениях». Позднее он сказал: </a:t>
            </a:r>
            <a:r>
              <a:rPr b="0" lang="ru-RU" sz="2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	</a:t>
            </a:r>
            <a:r>
              <a:rPr b="0" lang="ru-RU" sz="2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	</a:t>
            </a:r>
            <a:r>
              <a:rPr b="0" lang="ru-RU" sz="2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«Я вынес убеждение, что „Снегурочка“ — это мое лучшее произведение».</a:t>
            </a:r>
            <a:endParaRPr b="0" lang="ru-RU" sz="26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  <a:p>
            <a:pPr algn="just"/>
            <a:r>
              <a:rPr b="0" lang="ru-RU" sz="2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	</a:t>
            </a:r>
            <a:r>
              <a:rPr b="0" lang="ru-RU" sz="2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Премьера, состоявшаяся 29 января (10 февраля) следующего года на сцене Мариинского театра, прошла с большим успехом. Оперу восторженно принял и А. Н. Островский: «Музыка к моей „Снегурочке“ удивительная, я ничего не мог никогда себе представить более к ней подходящего и так живо выражающего всю поэзию русского языческого культа и этой сперва снежно-холодной, а потом неудержимо страстной героини сказки».</a:t>
            </a:r>
            <a:endParaRPr b="0" lang="ru-RU" sz="26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  <p:timing>
    <p:tnLst>
      <p:par>
        <p:cTn id="7" dur="indefinite" restart="never" nodeType="tmRoot">
          <p:childTnLst>
            <p:seq>
              <p:cTn id="8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TextShape 1"/>
          <p:cNvSpPr txBox="1"/>
          <p:nvPr/>
        </p:nvSpPr>
        <p:spPr>
          <a:xfrm>
            <a:off x="504000" y="333000"/>
            <a:ext cx="9071640" cy="707400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/>
          <a:p>
            <a:pPr algn="ctr"/>
            <a:r>
              <a:rPr b="0" lang="zxx" sz="7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Опишите образные характеристики главных героев. </a:t>
            </a:r>
            <a:r>
              <a:rPr b="0" lang="zxx" sz="7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
</a:t>
            </a:r>
            <a:r>
              <a:rPr b="0" lang="zxx" sz="7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С помощью каких</a:t>
            </a:r>
            <a:r>
              <a:rPr b="0" lang="zxx" sz="7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
</a:t>
            </a:r>
            <a:r>
              <a:rPr b="0" lang="zxx" sz="7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музыкальных красок раскрыты образы главных героев?</a:t>
            </a:r>
            <a:endParaRPr b="0" lang="zxx" sz="7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  <p:timing>
    <p:tnLst>
      <p:par>
        <p:cTn id="9" dur="indefinite" restart="never" nodeType="tmRoot">
          <p:childTnLst>
            <p:seq>
              <p:cTn id="10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extShape 1"/>
          <p:cNvSpPr txBox="1"/>
          <p:nvPr/>
        </p:nvSpPr>
        <p:spPr>
          <a:xfrm>
            <a:off x="540000" y="360000"/>
            <a:ext cx="9360000" cy="836496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/>
          <a:p>
            <a:r>
              <a:rPr b="0" lang="ru-RU" sz="2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	</a:t>
            </a:r>
            <a:r>
              <a:rPr b="0" lang="ru-RU" sz="2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Лель — добрый и отзывчивый юноша, он искренне хочет спасти от несчастья Бе­рендеево царство. Ему мила красивая Сне­гурочка. </a:t>
            </a:r>
            <a:endParaRPr b="0" lang="ru-RU" sz="26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  <a:p>
            <a:r>
              <a:rPr b="0" lang="ru-RU" sz="2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	</a:t>
            </a:r>
            <a:r>
              <a:rPr b="0" lang="ru-RU" sz="2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Лель видит, как радует Снегурочку его пение. Это вселяет в него надежду на то, что можно растопить и ее ледяное сердце. Он понимает, что Снегурочке очень хоте­лось бы быть на месте Купавы, это застав­ляет его использовать самолюбие девуш­ки. Лель хочет, чтобы Снегурочка сделала усилие и стала радоваться жизни вместе с другими </a:t>
            </a:r>
            <a:endParaRPr b="0" lang="ru-RU" sz="26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  <a:p>
            <a:r>
              <a:rPr b="0" lang="ru-RU" sz="2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 </a:t>
            </a:r>
            <a:r>
              <a:rPr b="0" lang="ru-RU" sz="2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	</a:t>
            </a:r>
            <a:r>
              <a:rPr b="0" lang="ru-RU" sz="2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Но он не в силах согреть холод­ное сердце и растопить лед равнодушия. И Лель выбирает Купаву, способную лю­бить, которая стала несчастной по вине Мизгиря и Снегурочки. Доброе сердце Ле­ля делает свой выбор. </a:t>
            </a:r>
            <a:endParaRPr b="0" lang="ru-RU" sz="26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  <a:p>
            <a:r>
              <a:rPr b="0" lang="ru-RU" sz="2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	</a:t>
            </a:r>
            <a:r>
              <a:rPr b="0" lang="ru-RU" sz="2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С помощью характера, темпа, динамики музыки, каждый герой получает свой определенный и неповторимый характер, свои чувства и эмоции. </a:t>
            </a:r>
            <a:endParaRPr b="0" lang="ru-RU" sz="26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  <a:p>
            <a:r>
              <a:rPr b="0" lang="ru-RU" sz="2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 </a:t>
            </a:r>
            <a:endParaRPr b="0" lang="ru-RU" sz="26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  <a:p>
            <a:endParaRPr b="0" lang="ru-RU" sz="26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  <a:p>
            <a:endParaRPr b="0" lang="ru-RU" sz="26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  <a:p>
            <a:endParaRPr b="0" lang="ru-RU" sz="26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  <p:timing>
    <p:tnLst>
      <p:par>
        <p:cTn id="11" dur="indefinite" restart="never" nodeType="tmRoot">
          <p:childTnLst>
            <p:seq>
              <p:cTn id="1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TextShape 1"/>
          <p:cNvSpPr txBox="1"/>
          <p:nvPr/>
        </p:nvSpPr>
        <p:spPr>
          <a:xfrm>
            <a:off x="504000" y="1769040"/>
            <a:ext cx="9071640" cy="438480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/>
          <a:p>
            <a:pPr marL="432000" indent="-324000">
              <a:spcAft>
                <a:spcPts val="1417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zxx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Мне очень понравилось данное произведение, потому что оно интересное, увлекательное, познавательное, были конечно моменты, которыые мне не понравились, но их было столь мало, что я даже их не заметила.</a:t>
            </a:r>
            <a:endParaRPr b="0" lang="zxx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timing>
    <p:tnLst>
      <p:par>
        <p:cTn id="13" dur="indefinite" restart="never" nodeType="tmRoot">
          <p:childTnLst>
            <p:seq>
              <p:cTn id="14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</TotalTime>
  <Application>LibreOffice/5.3.1.2$Windows_x86 LibreOffice_project/e80a0e0fd1875e1696614d24c32df0f95f03deb2</Applicat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2009-04-16T11:32:32Z</dcterms:created>
  <dc:creator/>
  <dc:description/>
  <dc:language>ru-RU</dc:language>
  <cp:lastModifiedBy/>
  <dcterms:modified xsi:type="dcterms:W3CDTF">2018-01-21T16:33:29Z</dcterms:modified>
  <cp:revision>3</cp:revision>
  <dc:subject/>
  <dc:title/>
</cp:coreProperties>
</file>