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51CC87-2E55-48F9-8D3A-3124597851A4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DC45AB-C0D9-4C69-B54D-81AEB1231B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1CC87-2E55-48F9-8D3A-3124597851A4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C45AB-C0D9-4C69-B54D-81AEB1231B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1CC87-2E55-48F9-8D3A-3124597851A4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C45AB-C0D9-4C69-B54D-81AEB1231B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1CC87-2E55-48F9-8D3A-3124597851A4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C45AB-C0D9-4C69-B54D-81AEB1231B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1CC87-2E55-48F9-8D3A-3124597851A4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C45AB-C0D9-4C69-B54D-81AEB1231B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1CC87-2E55-48F9-8D3A-3124597851A4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C45AB-C0D9-4C69-B54D-81AEB1231B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1CC87-2E55-48F9-8D3A-3124597851A4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C45AB-C0D9-4C69-B54D-81AEB1231B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1CC87-2E55-48F9-8D3A-3124597851A4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C45AB-C0D9-4C69-B54D-81AEB1231B4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51CC87-2E55-48F9-8D3A-3124597851A4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C45AB-C0D9-4C69-B54D-81AEB1231B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51CC87-2E55-48F9-8D3A-3124597851A4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DC45AB-C0D9-4C69-B54D-81AEB1231B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51CC87-2E55-48F9-8D3A-3124597851A4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DC45AB-C0D9-4C69-B54D-81AEB1231B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51CC87-2E55-48F9-8D3A-3124597851A4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DC45AB-C0D9-4C69-B54D-81AEB1231B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50DB3"/>
                </a:solidFill>
              </a:rPr>
              <a:t>Опера «Снегурочка»</a:t>
            </a:r>
            <a:br>
              <a:rPr lang="ru-RU" dirty="0" smtClean="0">
                <a:solidFill>
                  <a:srgbClr val="250DB3"/>
                </a:solidFill>
              </a:rPr>
            </a:br>
            <a:r>
              <a:rPr lang="ru-RU" dirty="0" smtClean="0">
                <a:solidFill>
                  <a:srgbClr val="250DB3"/>
                </a:solidFill>
              </a:rPr>
              <a:t>Н.А.Римского- Корсакова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rgbClr val="164B4F"/>
                </a:solidFill>
              </a:rPr>
              <a:t>Выполнила : Файзуллина Айгиза </a:t>
            </a:r>
          </a:p>
          <a:p>
            <a:pPr>
              <a:spcBef>
                <a:spcPct val="0"/>
              </a:spcBef>
            </a:pPr>
            <a:r>
              <a:rPr lang="ru-RU" dirty="0">
                <a:solidFill>
                  <a:srgbClr val="164B4F"/>
                </a:solidFill>
              </a:rPr>
              <a:t>6 класс</a:t>
            </a:r>
          </a:p>
          <a:p>
            <a:pPr>
              <a:spcBef>
                <a:spcPct val="0"/>
              </a:spcBef>
            </a:pPr>
            <a:r>
              <a:rPr lang="ru-RU" dirty="0">
                <a:solidFill>
                  <a:srgbClr val="164B4F"/>
                </a:solidFill>
              </a:rPr>
              <a:t>МОБУ ООШ № 7</a:t>
            </a:r>
          </a:p>
          <a:p>
            <a:pPr>
              <a:spcBef>
                <a:spcPct val="0"/>
              </a:spcBef>
            </a:pPr>
            <a:endParaRPr lang="ru-RU" dirty="0">
              <a:solidFill>
                <a:srgbClr val="164B4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32656"/>
            <a:ext cx="4320480" cy="51845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ИСТОРИЯ СОЗДАНИЯ ОПЕРЫ</a:t>
            </a:r>
            <a:b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В начале семидесятых годов 19 века русский композитор  Римский-Корсаков познакомился со сказкой А. Н. Островского «Снегурочка» (1873). </a:t>
            </a:r>
            <a:b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«В зиму 1879—1880 годов, — вспоминал композитор, — я снова прочитал «Снегурочку» и точно прозрел на ее удивительную поэтическую красоту…  </a:t>
            </a:r>
            <a:b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Не было для меня на свете лучшего сюжета, не было для меня лучших поэтических образов, чем Снегурочка, Лель</a:t>
            </a:r>
            <a:b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или Весна». </a:t>
            </a:r>
          </a:p>
        </p:txBody>
      </p:sp>
      <p:pic>
        <p:nvPicPr>
          <p:cNvPr id="5" name="Picture 3" descr="Римский-Корса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980728"/>
            <a:ext cx="32559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4572000" y="404664"/>
            <a:ext cx="4319587" cy="60928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0DB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Опера сочинялась летом 1880 года в глухой русской деревне. Композитор говорил впоследствии, что ни одно произведение не давалось ему с такой легкостью и быстротой, как «Снегурочка». 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В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1881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году опера была завершена. Премьера, состоявшаяся 29 января (10 февраля) следующего года на сцене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Мариинского театра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прошла с большим успехом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5" name="Picture 4" descr="декорации"/>
          <p:cNvPicPr>
            <a:picLocks noChangeAspect="1" noChangeArrowheads="1"/>
          </p:cNvPicPr>
          <p:nvPr/>
        </p:nvPicPr>
        <p:blipFill>
          <a:blip r:embed="rId2" cstate="print"/>
          <a:srcRect r="2106" b="6927"/>
          <a:stretch>
            <a:fillRect/>
          </a:stretch>
        </p:blipFill>
        <p:spPr bwMode="auto">
          <a:xfrm>
            <a:off x="179512" y="1700808"/>
            <a:ext cx="46805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0" y="404664"/>
            <a:ext cx="4237856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Оперу восторженно принял и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 Н. Островский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«Музыка к моей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«Снегурочке»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удивительная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я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ничего не мог никогда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себе представить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более к ней подходящего и так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живо выражающего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всю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поэзию русского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языческого культа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этой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сперва снежно-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холодной, а потом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неудержимо страстной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героини сказки».</a:t>
            </a:r>
          </a:p>
        </p:txBody>
      </p:sp>
      <p:pic>
        <p:nvPicPr>
          <p:cNvPr id="5" name="Picture 5" descr="снегурочка-1"/>
          <p:cNvPicPr>
            <a:picLocks noChangeAspect="1" noChangeArrowheads="1"/>
          </p:cNvPicPr>
          <p:nvPr/>
        </p:nvPicPr>
        <p:blipFill>
          <a:blip r:embed="rId2" cstate="print"/>
          <a:srcRect b="6267"/>
          <a:stretch>
            <a:fillRect/>
          </a:stretch>
        </p:blipFill>
        <p:spPr bwMode="auto">
          <a:xfrm>
            <a:off x="4211960" y="1412776"/>
            <a:ext cx="4644008" cy="338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932040" y="404664"/>
            <a:ext cx="3810000" cy="59766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Оптимистическая идея оперы — прославление могущественных животворных сил природы, несущих людям счастье — коренится в народной поэзии. «Снегурочка» воплощает вместе с тем мысль о великой преображающей силе искусства. В опере противопоставлены два мира — реальный и фантастический, олицетворяющий, по словам композитора, «вечные, периодически выступающие силы природы». </a:t>
            </a:r>
          </a:p>
        </p:txBody>
      </p:sp>
      <p:pic>
        <p:nvPicPr>
          <p:cNvPr id="5" name="Picture 5" descr="декораци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700808"/>
            <a:ext cx="4757531" cy="36869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Лел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2850750" cy="324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мизгирь и купа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58588"/>
            <a:ext cx="2627784" cy="198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/>
          </p:cNvSpPr>
          <p:nvPr/>
        </p:nvSpPr>
        <p:spPr>
          <a:xfrm>
            <a:off x="2483768" y="116632"/>
            <a:ext cx="4608513" cy="54070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Персонажи оперы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Снегурочка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пастух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Лель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царь Берендей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— персонажи полуреальные, полуфантастические.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Яриле-солнцу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— «творческому началу, вызывающему жизнь в природе и людях» — враждебен суровый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Мороз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Снегурочка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 холодное дитя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Мороза и Весны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— всей душой тянется к людям, к солнцу, и композитор с замечательной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правдой выражения показывает,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как постепенно любовь и тепло торжествуют в ее сердце,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приводя к гибели.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79512" y="548680"/>
            <a:ext cx="5760640" cy="48965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В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арии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Снегурочки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 подружками по ягоду ходить»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легкие и грациозные переливы голоса перекликаются с прозрачными и холодноватыми напевами флейты. В лирически-проникновенной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ариетте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Снегурочки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«Слыхала я, слыхала»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ласково-нежным и хрупким вокальным фразам вторит выразительная мелодия гобоя. </a:t>
            </a:r>
          </a:p>
        </p:txBody>
      </p:sp>
      <p:pic>
        <p:nvPicPr>
          <p:cNvPr id="3" name="Picture 4" descr="с подружк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80728"/>
            <a:ext cx="3240359" cy="468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787560" y="3141663"/>
            <a:ext cx="4051561" cy="25209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ru-RU" b="1" i="1" dirty="0" smtClean="0"/>
              <a:t>    </a:t>
            </a:r>
            <a:r>
              <a:rPr lang="ru-RU" sz="2800" b="1" i="1" dirty="0" smtClean="0">
                <a:solidFill>
                  <a:srgbClr val="C00000"/>
                </a:solidFill>
              </a:rPr>
              <a:t>Третья песня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Леля </a:t>
            </a:r>
            <a:r>
              <a:rPr lang="ru-RU" sz="2800" b="1" dirty="0" smtClean="0">
                <a:solidFill>
                  <a:srgbClr val="C00000"/>
                </a:solidFill>
              </a:rPr>
              <a:t>«Туча со громом сговаривалась»</a:t>
            </a:r>
            <a:r>
              <a:rPr lang="ru-RU" sz="2800" dirty="0" smtClean="0">
                <a:solidFill>
                  <a:srgbClr val="C00000"/>
                </a:solidFill>
              </a:rPr>
              <a:t> начинается пастушьим наигрышем кларнета; на его фоне возникает широкая, привольная мелодия. </a:t>
            </a:r>
          </a:p>
        </p:txBody>
      </p:sp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4861397" cy="2016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 </a:t>
            </a:r>
            <a:r>
              <a:rPr lang="ru-RU" sz="2800" dirty="0" smtClean="0"/>
              <a:t>Первый акт открывается протяжной </a:t>
            </a:r>
            <a:r>
              <a:rPr lang="ru-RU" sz="2800" b="1" i="1" dirty="0" smtClean="0"/>
              <a:t>песней Леля</a:t>
            </a:r>
            <a:r>
              <a:rPr lang="ru-RU" sz="2800" b="1" dirty="0" smtClean="0"/>
              <a:t> «Земляничка-ягодка»</a:t>
            </a:r>
            <a:r>
              <a:rPr lang="ru-RU" sz="2800" dirty="0" smtClean="0"/>
              <a:t> и веселой </a:t>
            </a:r>
            <a:r>
              <a:rPr lang="ru-RU" sz="2800" b="1" i="1" dirty="0" smtClean="0"/>
              <a:t>плясовой</a:t>
            </a:r>
            <a:r>
              <a:rPr lang="ru-RU" sz="2800" dirty="0" smtClean="0"/>
              <a:t> </a:t>
            </a:r>
            <a:r>
              <a:rPr lang="ru-RU" sz="2800" b="1" dirty="0" smtClean="0"/>
              <a:t>«Как по лесу лес шумит».</a:t>
            </a:r>
            <a:r>
              <a:rPr lang="ru-RU" dirty="0" smtClean="0"/>
              <a:t> </a:t>
            </a:r>
          </a:p>
        </p:txBody>
      </p:sp>
      <p:pic>
        <p:nvPicPr>
          <p:cNvPr id="12292" name="Picture 4" descr="Л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715" y="2852739"/>
            <a:ext cx="334891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xfrm>
            <a:off x="574031" y="1196976"/>
            <a:ext cx="3889594" cy="50006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     </a:t>
            </a:r>
            <a:r>
              <a:rPr lang="ru-RU" sz="2800" dirty="0" smtClean="0">
                <a:solidFill>
                  <a:srgbClr val="0070C0"/>
                </a:solidFill>
              </a:rPr>
              <a:t>Сцена таяния Снегурочки — один из трогательнейших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в мировой оперной литературе эпизодов.      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  Хрупкая нежность образа Снегурочки оттеняется величественным, лучезарным звучанием заключительного хорового гимна «Свет и сила, бог Ярило». </a:t>
            </a:r>
          </a:p>
        </p:txBody>
      </p:sp>
      <p:pic>
        <p:nvPicPr>
          <p:cNvPr id="13315" name="Picture 4" descr="А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625" y="1052513"/>
            <a:ext cx="450173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</TotalTime>
  <Words>183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Опера «Снегурочка» Н.А.Римского- Корсакова</vt:lpstr>
      <vt:lpstr>Слайд 2</vt:lpstr>
      <vt:lpstr>Слайд 3</vt:lpstr>
      <vt:lpstr>Слайд 4</vt:lpstr>
      <vt:lpstr>Слайд 5</vt:lpstr>
      <vt:lpstr>Слайд 6</vt:lpstr>
      <vt:lpstr>Слайд 7</vt:lpstr>
      <vt:lpstr> Первый акт открывается протяжной песней Леля «Земляничка-ягодка» и веселой плясовой «Как по лесу лес шумит». </vt:lpstr>
      <vt:lpstr>Слайд 9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 «Снегурочка» Н.А.Римского- Корсакова</dc:title>
  <dc:creator>Дом</dc:creator>
  <cp:lastModifiedBy>Дом</cp:lastModifiedBy>
  <cp:revision>2</cp:revision>
  <dcterms:created xsi:type="dcterms:W3CDTF">2018-01-15T14:25:29Z</dcterms:created>
  <dcterms:modified xsi:type="dcterms:W3CDTF">2018-01-15T14:36:25Z</dcterms:modified>
</cp:coreProperties>
</file>