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6"/>
          <a:stretch/>
        </p:blipFill>
        <p:spPr bwMode="auto">
          <a:xfrm>
            <a:off x="827584" y="754720"/>
            <a:ext cx="7560840" cy="484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3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492896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Мне очень понравилась опера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Николая Андреевича Римского-Корсакова</a:t>
            </a:r>
            <a:r>
              <a:rPr lang="ru-RU" sz="2800" b="1" i="1" dirty="0">
                <a:solidFill>
                  <a:schemeClr val="tx1"/>
                </a:solidFill>
              </a:rPr>
              <a:t> </a:t>
            </a:r>
            <a:r>
              <a:rPr lang="ru-RU" sz="2800" b="1" i="1" dirty="0" smtClean="0">
                <a:solidFill>
                  <a:schemeClr val="tx1"/>
                </a:solidFill>
              </a:rPr>
              <a:t> «Снегурочка» .  </a:t>
            </a:r>
            <a:r>
              <a:rPr lang="ru-RU" sz="2800" b="1" i="1" dirty="0">
                <a:solidFill>
                  <a:schemeClr val="tx1"/>
                </a:solidFill>
              </a:rPr>
              <a:t>Прекрасная музыка, великолепная работа </a:t>
            </a:r>
            <a:r>
              <a:rPr lang="ru-RU" sz="2800" b="1" i="1" dirty="0" smtClean="0">
                <a:solidFill>
                  <a:schemeClr val="tx1"/>
                </a:solidFill>
              </a:rPr>
              <a:t>художников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4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66842"/>
            <a:ext cx="66247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1874 году Николай Андреевич Римский-Корсаков впервые прочел сказку Александра Николаевича Островского «Снегурочка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 феврале 1881 года опера была предъявлена общественности. Однако опера не сразу пришлась по вкусу публике. Премьера оказалась малоудачной, как и несколько последующих постановок. Истинное начало театральной жизни «Снегурочки» приходится на 1885 год, когда опера была поставлена в великолепном декоративном убранстве Виктора Васнецова в Московской частной опере. С тех пор «Снегурочка» еще долго не покидала сцену.</a:t>
            </a:r>
          </a:p>
        </p:txBody>
      </p:sp>
    </p:spTree>
    <p:extLst>
      <p:ext uri="{BB962C8B-B14F-4D97-AF65-F5344CB8AC3E}">
        <p14:creationId xmlns:p14="http://schemas.microsoft.com/office/powerpoint/2010/main" val="8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340768"/>
            <a:ext cx="4104456" cy="3794224"/>
          </a:xfrm>
        </p:spPr>
        <p:txBody>
          <a:bodyPr>
            <a:normAutofit lnSpcReduction="10000"/>
          </a:bodyPr>
          <a:lstStyle/>
          <a:p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     Снегурочка </a:t>
            </a:r>
            <a:r>
              <a:rPr lang="ru-RU" sz="2000" b="1" i="1" dirty="0">
                <a:solidFill>
                  <a:schemeClr val="tx1"/>
                </a:solidFill>
              </a:rPr>
              <a:t>— центральная фигура произведения. Девушка необычайной красоты, отчаянно желающая познать любовь, но при этом холодная сердцем. Чистая, отчасти наивная и абсолютно чуждая людям-берендеям, она оказывается готова отдать всё, даже свою жизнь, в обмен на знание о том, что такое любовь и почему все так жаждут её.</a:t>
            </a:r>
            <a:br>
              <a:rPr lang="ru-RU" sz="2000" b="1" i="1" dirty="0">
                <a:solidFill>
                  <a:schemeClr val="tx1"/>
                </a:solidFill>
              </a:rPr>
            </a:br>
            <a:endParaRPr lang="ru-RU" sz="2000" b="1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://images.myshared.ru/4/112522/slide_4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7" t="12784" r="22729" b="8617"/>
          <a:stretch/>
        </p:blipFill>
        <p:spPr bwMode="auto">
          <a:xfrm rot="21138953">
            <a:off x="1285712" y="1316500"/>
            <a:ext cx="2782232" cy="31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772816"/>
            <a:ext cx="3600400" cy="302433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</a:t>
            </a:r>
            <a:r>
              <a:rPr lang="ru-RU" sz="2400" b="1" dirty="0">
                <a:solidFill>
                  <a:schemeClr val="tx1"/>
                </a:solidFill>
              </a:rPr>
              <a:t>Мороз — отец Снегурочки, грозный и строгий, стремившийся уберечь свою дочь от всевозможных бед.</a:t>
            </a:r>
          </a:p>
          <a:p>
            <a:endParaRPr lang="ru-RU" dirty="0"/>
          </a:p>
        </p:txBody>
      </p:sp>
      <p:pic>
        <p:nvPicPr>
          <p:cNvPr id="3074" name="Picture 2" descr="http://n1s2.hsmedia.ru/f2/8b/ae/f28bae76a8fb166527cfab0684ab1176/660x401_1_ad3236057ed5913a132bf5930fd7df60@1000x608_0xd42ee437_2617411031449681581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r="12978"/>
          <a:stretch>
            <a:fillRect/>
          </a:stretch>
        </p:blipFill>
        <p:spPr bwMode="auto">
          <a:xfrm>
            <a:off x="838200" y="1371600"/>
            <a:ext cx="3566160" cy="33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484784"/>
            <a:ext cx="4104456" cy="365020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   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   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Весна-Красна — мать девушки, которая несмотря на предчувствие беды не смогла пойти наперекор своей природе и мольбам дочери и наделила её способностью любить.</a:t>
            </a:r>
          </a:p>
          <a:p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r="3962"/>
          <a:stretch>
            <a:fillRect/>
          </a:stretch>
        </p:blipFill>
        <p:spPr bwMode="auto">
          <a:xfrm>
            <a:off x="838200" y="1371600"/>
            <a:ext cx="3566160" cy="34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0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484784"/>
            <a:ext cx="4104456" cy="365020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    </a:t>
            </a:r>
            <a:r>
              <a:rPr lang="ru-RU" sz="2400" b="1" i="1" dirty="0">
                <a:solidFill>
                  <a:schemeClr val="tx1"/>
                </a:solidFill>
                <a:cs typeface="Aharoni" panose="02010803020104030203" pitchFamily="2" charset="-79"/>
              </a:rPr>
              <a:t>Лель — ветреный и весёлый пастушок, первым пробудивший какие-то чувства и эмоции в Снегурочке. Именно из-за того, что оказалась отвергнута им, девушка бросилась к Весне.</a:t>
            </a:r>
          </a:p>
          <a:p>
            <a:endParaRPr lang="ru-RU" sz="2400" b="1" i="1" dirty="0" smtClean="0">
              <a:solidFill>
                <a:schemeClr val="tx1"/>
              </a:solidFill>
              <a:latin typeface="Arial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r="3879"/>
          <a:stretch>
            <a:fillRect/>
          </a:stretch>
        </p:blipFill>
        <p:spPr bwMode="auto">
          <a:xfrm>
            <a:off x="838200" y="1196752"/>
            <a:ext cx="356616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484784"/>
            <a:ext cx="4104456" cy="365020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   </a:t>
            </a:r>
            <a:r>
              <a:rPr lang="ru-RU" sz="2800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Мизгирь </a:t>
            </a:r>
            <a:r>
              <a:rPr lang="ru-RU" sz="2800" b="1" i="1" dirty="0">
                <a:solidFill>
                  <a:schemeClr val="tx1"/>
                </a:solidFill>
                <a:cs typeface="Aharoni" panose="02010803020104030203" pitchFamily="2" charset="-79"/>
              </a:rPr>
              <a:t>— торговый гость, или, иначе говоря, купец, полюбивший девушку настолько сильно, что не только предложил за неё все свои богатства, но и оставил Купаву, несостоявшуюся свою невесту, тем самым нарушив исконно соблюдавшиеся обычаи </a:t>
            </a:r>
            <a:r>
              <a:rPr lang="ru-RU" sz="2800" b="1" i="1" dirty="0" err="1">
                <a:solidFill>
                  <a:schemeClr val="tx1"/>
                </a:solidFill>
                <a:cs typeface="Aharoni" panose="02010803020104030203" pitchFamily="2" charset="-79"/>
              </a:rPr>
              <a:t>берендеева</a:t>
            </a:r>
            <a:r>
              <a:rPr lang="ru-RU" sz="2800" b="1" i="1" dirty="0">
                <a:solidFill>
                  <a:schemeClr val="tx1"/>
                </a:solidFill>
                <a:cs typeface="Aharoni" panose="02010803020104030203" pitchFamily="2" charset="-79"/>
              </a:rPr>
              <a:t> царства. В конце концов он обрёл взаимность той, кого любил, но ненадолго — и после ее гибели сам расстался с жизнью.</a:t>
            </a:r>
          </a:p>
          <a:p>
            <a:pPr algn="ctr"/>
            <a:endParaRPr lang="ru-RU" sz="2400" b="1" i="1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endParaRPr lang="ru-RU" sz="2400" b="1" i="1" dirty="0" smtClean="0">
              <a:solidFill>
                <a:schemeClr val="tx1"/>
              </a:solidFill>
              <a:latin typeface="Arial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r="3893"/>
          <a:stretch>
            <a:fillRect/>
          </a:stretch>
        </p:blipFill>
        <p:spPr bwMode="auto">
          <a:xfrm>
            <a:off x="838200" y="1484784"/>
            <a:ext cx="337376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859340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     Важную </a:t>
            </a:r>
            <a:r>
              <a:rPr lang="ru-RU" sz="2000" b="1" i="1" dirty="0"/>
              <a:t>роль в музыкальной характеристике Снегурочки играет солирующая флейта - это </a:t>
            </a:r>
            <a:r>
              <a:rPr lang="ru-RU" sz="2000" b="1" i="1" dirty="0" smtClean="0"/>
              <a:t> тембр </a:t>
            </a:r>
            <a:r>
              <a:rPr lang="ru-RU" sz="2000" b="1" i="1" dirty="0"/>
              <a:t>Снегурочки. Звучание этого инструмента будет долго сопровождать холодную красавицу, пока его не сменят более "тёплые" краски кларнета. Ария имеет трёхчастное строение. В медленной средней части, как отзвук песен Леля, появляется задушевная лирическая мелодия народного </a:t>
            </a:r>
            <a:r>
              <a:rPr lang="ru-RU" sz="2000" b="1" i="1" dirty="0" smtClean="0"/>
              <a:t>склада.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0614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843"/>
            <a:ext cx="57606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 smtClean="0"/>
          </a:p>
          <a:p>
            <a:pPr algn="ctr" fontAlgn="base"/>
            <a:r>
              <a:rPr lang="ru-RU" sz="2000" b="1" i="1" dirty="0" smtClean="0"/>
              <a:t> Музыка </a:t>
            </a:r>
            <a:r>
              <a:rPr lang="ru-RU" sz="2000" b="1" i="1" dirty="0"/>
              <a:t>оперы, проникнутая неувядаемой свежестью и мудрой простотой народных песен, окрашена мягкой лирикой, весенними тонами расцветающей природы. </a:t>
            </a:r>
            <a:r>
              <a:rPr lang="ru-RU" sz="2000" b="1" i="1" dirty="0" smtClean="0"/>
              <a:t>Оркестровое </a:t>
            </a:r>
            <a:r>
              <a:rPr lang="ru-RU" sz="2000" b="1" i="1" dirty="0"/>
              <a:t>вступление к прологу — красочный музыкальный пейзаж, живописующий пробуждение природы от зимней спячки; суровая, угрюмая мелодия Мороза сменяется нежными, обаятельными напевами Весны. В хоре «</a:t>
            </a:r>
            <a:r>
              <a:rPr lang="ru-RU" sz="2000" b="1" i="1" dirty="0" smtClean="0"/>
              <a:t>Собирались </a:t>
            </a:r>
            <a:r>
              <a:rPr lang="ru-RU" sz="2000" b="1" i="1" dirty="0"/>
              <a:t>птицы» (игровая народная песня) оркестр имитирует голоса птиц.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6546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338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Мне очень понравилась опера Николая Андреевича Римского-Корсакова  «Снегурочка» .  Прекрасная музыка, великолепная работа художников.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Зульфия</dc:creator>
  <cp:lastModifiedBy>Залифа</cp:lastModifiedBy>
  <cp:revision>10</cp:revision>
  <dcterms:created xsi:type="dcterms:W3CDTF">2018-01-20T11:54:15Z</dcterms:created>
  <dcterms:modified xsi:type="dcterms:W3CDTF">2018-01-20T13:26:16Z</dcterms:modified>
</cp:coreProperties>
</file>