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3DED1"/>
    <a:srgbClr val="52E86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ru-RU" smtClean="0"/>
              <a:t>Образец заголовка</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1/15/2018</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1/15/2018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ru-RU" smtClean="0"/>
              <a:t>Образец заголовка</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1/15/2018</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1/15/2018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1/15/2018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1/15/2018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ru-RU" smtClean="0"/>
              <a:t>Образец заголовка</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8" name="Date Placeholder 7"/>
          <p:cNvSpPr>
            <a:spLocks noGrp="1"/>
          </p:cNvSpPr>
          <p:nvPr>
            <p:ph type="dt" sz="half" idx="10"/>
          </p:nvPr>
        </p:nvSpPr>
        <p:spPr/>
        <p:txBody>
          <a:bodyPr/>
          <a:lstStyle/>
          <a:p>
            <a:fld id="{1CF131DD-A141-4471-BCF9-C6073EDD7E20}" type="datetimeFigureOut">
              <a:rPr lang="en-US" dirty="0"/>
              <a:t>1/15/2018</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1/15/2018</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1/15/2018</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64362" y="2353456"/>
            <a:ext cx="9068586" cy="2557206"/>
          </a:xfrm>
          <a:gradFill>
            <a:gsLst>
              <a:gs pos="0">
                <a:schemeClr val="accent1">
                  <a:lumMod val="5000"/>
                  <a:lumOff val="95000"/>
                </a:schemeClr>
              </a:gs>
              <a:gs pos="40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a:outerShdw blurRad="482600" dist="317500" dir="9600000" sx="88000" sy="88000" algn="ctr" rotWithShape="0">
              <a:srgbClr val="000000">
                <a:alpha val="83000"/>
              </a:srgbClr>
            </a:outerShdw>
          </a:effectLst>
        </p:spPr>
        <p:txBody>
          <a:bodyPr/>
          <a:lstStyle/>
          <a:p>
            <a:r>
              <a:rPr lang="ru-RU" sz="4400" i="1" dirty="0" smtClean="0">
                <a:ln>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0800000" scaled="1"/>
                    <a:tileRect/>
                  </a:gradFill>
                </a:ln>
                <a:blipFill dpi="0" rotWithShape="1">
                  <a:blip r:embed="rId2">
                    <a:alphaModFix amt="74000"/>
                  </a:blip>
                  <a:srcRect/>
                  <a:stretch>
                    <a:fillRect/>
                  </a:stretch>
                </a:blipFill>
                <a:effectLst>
                  <a:outerShdw blurRad="38100" dist="38100" dir="2700000" algn="tl">
                    <a:srgbClr val="000000">
                      <a:alpha val="43137"/>
                    </a:srgbClr>
                  </a:outerShdw>
                </a:effectLst>
                <a:latin typeface="Arial Black" panose="020B0A04020102020204" pitchFamily="34" charset="0"/>
              </a:rPr>
              <a:t>Опера</a:t>
            </a:r>
            <a:r>
              <a:rPr lang="ru-RU" i="1" dirty="0" smtClean="0">
                <a:ln>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0800000" scaled="1"/>
                    <a:tileRect/>
                  </a:gradFill>
                </a:ln>
                <a:blipFill dpi="0" rotWithShape="1">
                  <a:blip r:embed="rId2">
                    <a:alphaModFix amt="74000"/>
                  </a:blip>
                  <a:srcRect/>
                  <a:stretch>
                    <a:fillRect/>
                  </a:stretch>
                </a:blipFill>
                <a:effectLst>
                  <a:outerShdw blurRad="38100" dist="38100" dir="2700000" algn="tl">
                    <a:srgbClr val="000000">
                      <a:alpha val="43137"/>
                    </a:srgbClr>
                  </a:outerShdw>
                </a:effectLst>
                <a:latin typeface="Arial Black" panose="020B0A04020102020204" pitchFamily="34" charset="0"/>
              </a:rPr>
              <a:t> «</a:t>
            </a:r>
            <a:r>
              <a:rPr lang="ru-RU" i="1" dirty="0" err="1" smtClean="0">
                <a:ln>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0800000" scaled="1"/>
                    <a:tileRect/>
                  </a:gradFill>
                </a:ln>
                <a:blipFill dpi="0" rotWithShape="1">
                  <a:blip r:embed="rId2">
                    <a:alphaModFix amt="74000"/>
                  </a:blip>
                  <a:srcRect/>
                  <a:stretch>
                    <a:fillRect/>
                  </a:stretch>
                </a:blipFill>
                <a:effectLst>
                  <a:outerShdw blurRad="38100" dist="38100" dir="2700000" algn="tl">
                    <a:srgbClr val="000000">
                      <a:alpha val="43137"/>
                    </a:srgbClr>
                  </a:outerShdw>
                </a:effectLst>
                <a:latin typeface="Arial Black" panose="020B0A04020102020204" pitchFamily="34" charset="0"/>
              </a:rPr>
              <a:t>снегурочка</a:t>
            </a:r>
            <a:r>
              <a:rPr lang="ru-RU" i="1" dirty="0" smtClean="0">
                <a:ln>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0800000" scaled="1"/>
                    <a:tileRect/>
                  </a:gradFill>
                </a:ln>
                <a:blipFill dpi="0" rotWithShape="1">
                  <a:blip r:embed="rId2">
                    <a:alphaModFix amt="74000"/>
                  </a:blip>
                  <a:srcRect/>
                  <a:stretch>
                    <a:fillRect/>
                  </a:stretch>
                </a:blipFill>
                <a:effectLst>
                  <a:outerShdw blurRad="38100" dist="38100" dir="2700000" algn="tl">
                    <a:srgbClr val="000000">
                      <a:alpha val="43137"/>
                    </a:srgbClr>
                  </a:outerShdw>
                </a:effectLst>
                <a:latin typeface="Arial Black" panose="020B0A04020102020204" pitchFamily="34" charset="0"/>
              </a:rPr>
              <a:t>»</a:t>
            </a:r>
            <a:br>
              <a:rPr lang="ru-RU" i="1" dirty="0" smtClean="0">
                <a:ln>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0800000" scaled="1"/>
                    <a:tileRect/>
                  </a:gradFill>
                </a:ln>
                <a:blipFill dpi="0" rotWithShape="1">
                  <a:blip r:embed="rId2">
                    <a:alphaModFix amt="74000"/>
                  </a:blip>
                  <a:srcRect/>
                  <a:stretch>
                    <a:fillRect/>
                  </a:stretch>
                </a:blipFill>
                <a:effectLst>
                  <a:outerShdw blurRad="38100" dist="38100" dir="2700000" algn="tl">
                    <a:srgbClr val="000000">
                      <a:alpha val="43137"/>
                    </a:srgbClr>
                  </a:outerShdw>
                </a:effectLst>
                <a:latin typeface="Arial Black" panose="020B0A04020102020204" pitchFamily="34" charset="0"/>
              </a:rPr>
            </a:br>
            <a:r>
              <a:rPr lang="ru-RU" i="1" dirty="0" smtClean="0">
                <a:ln>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0800000" scaled="1"/>
                    <a:tileRect/>
                  </a:gradFill>
                </a:ln>
                <a:blipFill dpi="0" rotWithShape="1">
                  <a:blip r:embed="rId2">
                    <a:alphaModFix amt="74000"/>
                  </a:blip>
                  <a:srcRect/>
                  <a:stretch>
                    <a:fillRect/>
                  </a:stretch>
                </a:blipFill>
                <a:effectLst>
                  <a:outerShdw blurRad="38100" dist="38100" dir="2700000" algn="tl">
                    <a:srgbClr val="000000">
                      <a:alpha val="43137"/>
                    </a:srgbClr>
                  </a:outerShdw>
                </a:effectLst>
                <a:latin typeface="Arial Black" panose="020B0A04020102020204" pitchFamily="34" charset="0"/>
              </a:rPr>
              <a:t>Римского-</a:t>
            </a:r>
            <a:r>
              <a:rPr lang="ru-RU" i="1" dirty="0" err="1" smtClean="0">
                <a:ln>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0800000" scaled="1"/>
                    <a:tileRect/>
                  </a:gradFill>
                </a:ln>
                <a:blipFill dpi="0" rotWithShape="1">
                  <a:blip r:embed="rId2">
                    <a:alphaModFix amt="74000"/>
                  </a:blip>
                  <a:srcRect/>
                  <a:stretch>
                    <a:fillRect/>
                  </a:stretch>
                </a:blipFill>
                <a:effectLst>
                  <a:outerShdw blurRad="38100" dist="38100" dir="2700000" algn="tl">
                    <a:srgbClr val="000000">
                      <a:alpha val="43137"/>
                    </a:srgbClr>
                  </a:outerShdw>
                </a:effectLst>
                <a:latin typeface="Arial Black" panose="020B0A04020102020204" pitchFamily="34" charset="0"/>
              </a:rPr>
              <a:t>корсакова</a:t>
            </a:r>
            <a:r>
              <a:rPr lang="ru-RU" dirty="0" smtClean="0"/>
              <a:t/>
            </a:r>
            <a:br>
              <a:rPr lang="ru-RU" dirty="0" smtClean="0"/>
            </a:br>
            <a:endParaRPr lang="ru-RU" dirty="0"/>
          </a:p>
        </p:txBody>
      </p:sp>
      <p:sp>
        <p:nvSpPr>
          <p:cNvPr id="3" name="Подзаголовок 2"/>
          <p:cNvSpPr>
            <a:spLocks noGrp="1"/>
          </p:cNvSpPr>
          <p:nvPr>
            <p:ph type="subTitle" idx="1"/>
          </p:nvPr>
        </p:nvSpPr>
        <p:spPr/>
        <p:txBody>
          <a:bodyPr/>
          <a:lstStyle/>
          <a:p>
            <a:endParaRPr lang="ru-RU" dirty="0"/>
          </a:p>
        </p:txBody>
      </p:sp>
    </p:spTree>
    <p:extLst>
      <p:ext uri="{BB962C8B-B14F-4D97-AF65-F5344CB8AC3E}">
        <p14:creationId xmlns:p14="http://schemas.microsoft.com/office/powerpoint/2010/main" val="2971843172"/>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212760" y="2026727"/>
            <a:ext cx="10058400" cy="3931920"/>
          </a:xfrm>
          <a:solidFill>
            <a:schemeClr val="bg1">
              <a:alpha val="98000"/>
            </a:schemeClr>
          </a:solidFill>
          <a:ln w="82550" cap="rnd" cmpd="thickThin">
            <a:gradFill>
              <a:gsLst>
                <a:gs pos="0">
                  <a:srgbClr val="FFFF00"/>
                </a:gs>
                <a:gs pos="36000">
                  <a:srgbClr val="FF0000"/>
                </a:gs>
                <a:gs pos="61000">
                  <a:srgbClr val="49C0A0"/>
                </a:gs>
                <a:gs pos="83000">
                  <a:srgbClr val="92D050"/>
                </a:gs>
                <a:gs pos="100000">
                  <a:srgbClr val="00B0F0"/>
                </a:gs>
              </a:gsLst>
              <a:lin ang="5400000" scaled="1"/>
            </a:gradFill>
            <a:prstDash val="sysDot"/>
            <a:round/>
          </a:ln>
          <a:effectLst>
            <a:outerShdw blurRad="50800" dist="38100" dir="13500000" algn="br" rotWithShape="0">
              <a:prstClr val="black">
                <a:alpha val="40000"/>
              </a:prstClr>
            </a:outerShdw>
          </a:effectLst>
          <a:scene3d>
            <a:camera prst="orthographicFront"/>
            <a:lightRig rig="threePt" dir="t"/>
          </a:scene3d>
          <a:sp3d>
            <a:bevelT w="139700" prst="cross"/>
          </a:sp3d>
        </p:spPr>
        <p:txBody>
          <a:bodyPr>
            <a:normAutofit fontScale="62500" lnSpcReduction="20000"/>
          </a:bodyPr>
          <a:lstStyle/>
          <a:p>
            <a:r>
              <a:rPr lang="ru-RU" dirty="0">
                <a:noFill/>
              </a:rPr>
              <a:t>Римский-Корсаков познакомился со «Снегурочкой» сразу после её публикации. О том, как менялось его отношение к пьесе, он </a:t>
            </a:r>
            <a:r>
              <a:rPr lang="ru-RU" dirty="0">
                <a:ln>
                  <a:gradFill flip="none" rotWithShape="1">
                    <a:gsLst>
                      <a:gs pos="73000">
                        <a:schemeClr val="tx1">
                          <a:lumMod val="75000"/>
                          <a:lumOff val="25000"/>
                        </a:schemeClr>
                      </a:gs>
                      <a:gs pos="80000">
                        <a:schemeClr val="tx2">
                          <a:lumMod val="60000"/>
                          <a:lumOff val="40000"/>
                        </a:schemeClr>
                      </a:gs>
                      <a:gs pos="89000">
                        <a:schemeClr val="accent2">
                          <a:lumMod val="50000"/>
                        </a:schemeClr>
                      </a:gs>
                      <a:gs pos="95000">
                        <a:schemeClr val="bg1">
                          <a:lumMod val="50000"/>
                        </a:schemeClr>
                      </a:gs>
                    </a:gsLst>
                    <a:path path="rect">
                      <a:fillToRect l="100000" t="100000"/>
                    </a:path>
                    <a:tileRect r="-100000" b="-100000"/>
                  </a:gradFill>
                </a:ln>
                <a:noFill/>
              </a:rPr>
              <a:t>подробно </a:t>
            </a:r>
            <a:r>
              <a:rPr lang="ru-RU" dirty="0" smtClean="0">
                <a:ln>
                  <a:gradFill flip="none" rotWithShape="1">
                    <a:gsLst>
                      <a:gs pos="73000">
                        <a:schemeClr val="tx1">
                          <a:lumMod val="75000"/>
                          <a:lumOff val="25000"/>
                        </a:schemeClr>
                      </a:gs>
                      <a:gs pos="80000">
                        <a:schemeClr val="tx2">
                          <a:lumMod val="60000"/>
                          <a:lumOff val="40000"/>
                        </a:schemeClr>
                      </a:gs>
                      <a:gs pos="89000">
                        <a:schemeClr val="accent2">
                          <a:lumMod val="50000"/>
                        </a:schemeClr>
                      </a:gs>
                      <a:gs pos="95000">
                        <a:schemeClr val="bg1">
                          <a:lumMod val="50000"/>
                        </a:schemeClr>
                      </a:gs>
                    </a:gsLst>
                    <a:path path="rect">
                      <a:fillToRect l="100000" t="100000"/>
                    </a:path>
                    <a:tileRect r="-100000" b="-100000"/>
                  </a:gradFill>
                </a:ln>
                <a:noFill/>
              </a:rPr>
              <a:t>рассказал </a:t>
            </a:r>
            <a:r>
              <a:rPr lang="ru-RU" dirty="0">
                <a:ln>
                  <a:gradFill flip="none" rotWithShape="1">
                    <a:gsLst>
                      <a:gs pos="73000">
                        <a:schemeClr val="tx1">
                          <a:lumMod val="75000"/>
                          <a:lumOff val="25000"/>
                        </a:schemeClr>
                      </a:gs>
                      <a:gs pos="80000">
                        <a:schemeClr val="tx2">
                          <a:lumMod val="60000"/>
                          <a:lumOff val="40000"/>
                        </a:schemeClr>
                      </a:gs>
                      <a:gs pos="89000">
                        <a:schemeClr val="accent2">
                          <a:lumMod val="50000"/>
                        </a:schemeClr>
                      </a:gs>
                      <a:gs pos="95000">
                        <a:schemeClr val="bg1">
                          <a:lumMod val="50000"/>
                        </a:schemeClr>
                      </a:gs>
                    </a:gsLst>
                    <a:path path="rect">
                      <a:fillToRect l="100000" t="100000"/>
                    </a:path>
                    <a:tileRect r="-100000" b="-100000"/>
                  </a:gradFill>
                </a:ln>
                <a:noFill/>
              </a:rPr>
              <a:t>в «Летописи моей музыкальной жизни»:</a:t>
            </a:r>
          </a:p>
          <a:p>
            <a:endParaRPr lang="ru-RU" dirty="0">
              <a:ln>
                <a:gradFill flip="none" rotWithShape="1">
                  <a:gsLst>
                    <a:gs pos="73000">
                      <a:schemeClr val="tx1">
                        <a:lumMod val="75000"/>
                        <a:lumOff val="25000"/>
                      </a:schemeClr>
                    </a:gs>
                    <a:gs pos="80000">
                      <a:schemeClr val="tx2">
                        <a:lumMod val="60000"/>
                        <a:lumOff val="40000"/>
                      </a:schemeClr>
                    </a:gs>
                    <a:gs pos="89000">
                      <a:schemeClr val="accent2">
                        <a:lumMod val="50000"/>
                      </a:schemeClr>
                    </a:gs>
                    <a:gs pos="95000">
                      <a:schemeClr val="bg1">
                        <a:lumMod val="50000"/>
                      </a:schemeClr>
                    </a:gs>
                  </a:gsLst>
                  <a:path path="rect">
                    <a:fillToRect l="100000" t="100000"/>
                  </a:path>
                  <a:tileRect r="-100000" b="-100000"/>
                </a:gradFill>
              </a:ln>
              <a:noFill/>
            </a:endParaRPr>
          </a:p>
          <a:p>
            <a:r>
              <a:rPr lang="ru-RU" dirty="0" smtClean="0">
                <a:ln>
                  <a:gradFill flip="none" rotWithShape="1">
                    <a:gsLst>
                      <a:gs pos="73000">
                        <a:schemeClr val="tx1">
                          <a:lumMod val="75000"/>
                          <a:lumOff val="25000"/>
                        </a:schemeClr>
                      </a:gs>
                      <a:gs pos="80000">
                        <a:schemeClr val="tx2">
                          <a:lumMod val="60000"/>
                          <a:lumOff val="40000"/>
                        </a:schemeClr>
                      </a:gs>
                      <a:gs pos="89000">
                        <a:schemeClr val="accent2">
                          <a:lumMod val="50000"/>
                        </a:schemeClr>
                      </a:gs>
                      <a:gs pos="95000">
                        <a:schemeClr val="bg1">
                          <a:lumMod val="50000"/>
                        </a:schemeClr>
                      </a:gs>
                    </a:gsLst>
                    <a:path path="rect">
                      <a:fillToRect l="100000" t="100000"/>
                    </a:path>
                    <a:tileRect r="-100000" b="-100000"/>
                  </a:gradFill>
                </a:ln>
                <a:noFill/>
              </a:rPr>
              <a:t>«В </a:t>
            </a:r>
            <a:r>
              <a:rPr lang="ru-RU" dirty="0">
                <a:ln>
                  <a:gradFill flip="none" rotWithShape="1">
                    <a:gsLst>
                      <a:gs pos="73000">
                        <a:schemeClr val="tx1">
                          <a:lumMod val="75000"/>
                          <a:lumOff val="25000"/>
                        </a:schemeClr>
                      </a:gs>
                      <a:gs pos="80000">
                        <a:schemeClr val="tx2">
                          <a:lumMod val="60000"/>
                          <a:lumOff val="40000"/>
                        </a:schemeClr>
                      </a:gs>
                      <a:gs pos="89000">
                        <a:schemeClr val="accent2">
                          <a:lumMod val="50000"/>
                        </a:schemeClr>
                      </a:gs>
                      <a:gs pos="95000">
                        <a:schemeClr val="bg1">
                          <a:lumMod val="50000"/>
                        </a:schemeClr>
                      </a:gs>
                    </a:gsLst>
                    <a:path path="rect">
                      <a:fillToRect l="100000" t="100000"/>
                    </a:path>
                    <a:tileRect r="-100000" b="-100000"/>
                  </a:gradFill>
                </a:ln>
                <a:noFill/>
              </a:rPr>
              <a:t>первый раз "Снегурочка" была прочитана мной около 1874 года, когда она только что появилась в печати. В чтении она тогда мне мало понравилась; царство берендеев мне показалось странным.</a:t>
            </a:r>
          </a:p>
          <a:p>
            <a:endParaRPr lang="ru-RU" dirty="0">
              <a:ln>
                <a:gradFill flip="none" rotWithShape="1">
                  <a:gsLst>
                    <a:gs pos="73000">
                      <a:schemeClr val="tx1">
                        <a:lumMod val="75000"/>
                        <a:lumOff val="25000"/>
                      </a:schemeClr>
                    </a:gs>
                    <a:gs pos="80000">
                      <a:schemeClr val="tx2">
                        <a:lumMod val="60000"/>
                        <a:lumOff val="40000"/>
                      </a:schemeClr>
                    </a:gs>
                    <a:gs pos="89000">
                      <a:schemeClr val="accent2">
                        <a:lumMod val="50000"/>
                      </a:schemeClr>
                    </a:gs>
                    <a:gs pos="95000">
                      <a:schemeClr val="bg1">
                        <a:lumMod val="50000"/>
                      </a:schemeClr>
                    </a:gs>
                  </a:gsLst>
                  <a:path path="rect">
                    <a:fillToRect l="100000" t="100000"/>
                  </a:path>
                  <a:tileRect r="-100000" b="-100000"/>
                </a:gradFill>
              </a:ln>
              <a:noFill/>
            </a:endParaRPr>
          </a:p>
          <a:p>
            <a:r>
              <a:rPr lang="ru-RU" dirty="0">
                <a:ln>
                  <a:gradFill flip="none" rotWithShape="1">
                    <a:gsLst>
                      <a:gs pos="73000">
                        <a:schemeClr val="tx1">
                          <a:lumMod val="75000"/>
                          <a:lumOff val="25000"/>
                        </a:schemeClr>
                      </a:gs>
                      <a:gs pos="80000">
                        <a:schemeClr val="tx2">
                          <a:lumMod val="60000"/>
                          <a:lumOff val="40000"/>
                        </a:schemeClr>
                      </a:gs>
                      <a:gs pos="89000">
                        <a:schemeClr val="accent2">
                          <a:lumMod val="50000"/>
                        </a:schemeClr>
                      </a:gs>
                      <a:gs pos="95000">
                        <a:schemeClr val="bg1">
                          <a:lumMod val="50000"/>
                        </a:schemeClr>
                      </a:gs>
                    </a:gsLst>
                    <a:path path="rect">
                      <a:fillToRect l="100000" t="100000"/>
                    </a:path>
                    <a:tileRect r="-100000" b="-100000"/>
                  </a:gradFill>
                </a:ln>
                <a:noFill/>
              </a:rPr>
              <a:t>Словом - чудная, поэтическая сказка Островского не произвела на меня впечатления. В зиму 1879-80 года я снова прочитал «Снегурочку» и точно прозрел на её удивительную красоту. Мне сразу захотелось писать оперу на этот сюжет, и по мере того, как я задумывался над этим намерением, я чувствовал себя все более и более влюбленным в сказку Островского. Проявлявшееся понемногу во мне тяготение к древнему русскому обычаю и языческому пантеизму вспыхнуло теперь ярким пламенем. Не было для меня на свете лучшего сюжета, не было для меня лучших поэтических образов, чем Снегурочка, Лель или Весна, не было лучше царства берендеев с их чудным царем, не было лучше миросозерцания и религии, чем поклонение </a:t>
            </a:r>
            <a:r>
              <a:rPr lang="ru-RU" dirty="0" err="1" smtClean="0">
                <a:ln>
                  <a:gradFill flip="none" rotWithShape="1">
                    <a:gsLst>
                      <a:gs pos="73000">
                        <a:schemeClr val="tx1">
                          <a:lumMod val="75000"/>
                          <a:lumOff val="25000"/>
                        </a:schemeClr>
                      </a:gs>
                      <a:gs pos="80000">
                        <a:schemeClr val="tx2">
                          <a:lumMod val="60000"/>
                          <a:lumOff val="40000"/>
                        </a:schemeClr>
                      </a:gs>
                      <a:gs pos="89000">
                        <a:schemeClr val="accent2">
                          <a:lumMod val="50000"/>
                        </a:schemeClr>
                      </a:gs>
                      <a:gs pos="95000">
                        <a:schemeClr val="bg1">
                          <a:lumMod val="50000"/>
                        </a:schemeClr>
                      </a:gs>
                    </a:gsLst>
                    <a:path path="rect">
                      <a:fillToRect l="100000" t="100000"/>
                    </a:path>
                    <a:tileRect r="-100000" b="-100000"/>
                  </a:gradFill>
                </a:ln>
                <a:noFill/>
              </a:rPr>
              <a:t>Яриле</a:t>
            </a:r>
            <a:r>
              <a:rPr lang="ru-RU" dirty="0" smtClean="0">
                <a:ln>
                  <a:gradFill flip="none" rotWithShape="1">
                    <a:gsLst>
                      <a:gs pos="73000">
                        <a:schemeClr val="tx1">
                          <a:lumMod val="75000"/>
                          <a:lumOff val="25000"/>
                        </a:schemeClr>
                      </a:gs>
                      <a:gs pos="80000">
                        <a:schemeClr val="tx2">
                          <a:lumMod val="60000"/>
                          <a:lumOff val="40000"/>
                        </a:schemeClr>
                      </a:gs>
                      <a:gs pos="89000">
                        <a:schemeClr val="accent2">
                          <a:lumMod val="50000"/>
                        </a:schemeClr>
                      </a:gs>
                      <a:gs pos="95000">
                        <a:schemeClr val="bg1">
                          <a:lumMod val="50000"/>
                        </a:schemeClr>
                      </a:gs>
                    </a:gsLst>
                    <a:path path="rect">
                      <a:fillToRect l="100000" t="100000"/>
                    </a:path>
                    <a:tileRect r="-100000" b="-100000"/>
                  </a:gradFill>
                </a:ln>
                <a:noFill/>
              </a:rPr>
              <a:t>-Солнцу»</a:t>
            </a:r>
            <a:endParaRPr lang="ru-RU" dirty="0">
              <a:ln>
                <a:gradFill flip="none" rotWithShape="1">
                  <a:gsLst>
                    <a:gs pos="73000">
                      <a:schemeClr val="tx1">
                        <a:lumMod val="75000"/>
                        <a:lumOff val="25000"/>
                      </a:schemeClr>
                    </a:gs>
                    <a:gs pos="80000">
                      <a:schemeClr val="tx2">
                        <a:lumMod val="60000"/>
                        <a:lumOff val="40000"/>
                      </a:schemeClr>
                    </a:gs>
                    <a:gs pos="89000">
                      <a:schemeClr val="accent2">
                        <a:lumMod val="50000"/>
                      </a:schemeClr>
                    </a:gs>
                    <a:gs pos="95000">
                      <a:schemeClr val="bg1">
                        <a:lumMod val="50000"/>
                      </a:schemeClr>
                    </a:gs>
                  </a:gsLst>
                  <a:path path="rect">
                    <a:fillToRect l="100000" t="100000"/>
                  </a:path>
                  <a:tileRect r="-100000" b="-100000"/>
                </a:gradFill>
              </a:ln>
              <a:noFill/>
            </a:endParaRPr>
          </a:p>
          <a:p>
            <a:endParaRPr lang="ru-RU" dirty="0">
              <a:ln>
                <a:gradFill flip="none" rotWithShape="1">
                  <a:gsLst>
                    <a:gs pos="73000">
                      <a:schemeClr val="tx1">
                        <a:lumMod val="75000"/>
                        <a:lumOff val="25000"/>
                      </a:schemeClr>
                    </a:gs>
                    <a:gs pos="80000">
                      <a:schemeClr val="tx2">
                        <a:lumMod val="60000"/>
                        <a:lumOff val="40000"/>
                      </a:schemeClr>
                    </a:gs>
                    <a:gs pos="89000">
                      <a:schemeClr val="accent2">
                        <a:lumMod val="50000"/>
                      </a:schemeClr>
                    </a:gs>
                    <a:gs pos="95000">
                      <a:schemeClr val="bg1">
                        <a:lumMod val="50000"/>
                      </a:schemeClr>
                    </a:gs>
                  </a:gsLst>
                  <a:path path="rect">
                    <a:fillToRect l="100000" t="100000"/>
                  </a:path>
                  <a:tileRect r="-100000" b="-100000"/>
                </a:gradFill>
              </a:ln>
              <a:noFill/>
            </a:endParaRPr>
          </a:p>
          <a:p>
            <a:r>
              <a:rPr lang="ru-RU" dirty="0">
                <a:ln>
                  <a:gradFill flip="none" rotWithShape="1">
                    <a:gsLst>
                      <a:gs pos="73000">
                        <a:schemeClr val="tx1">
                          <a:lumMod val="75000"/>
                          <a:lumOff val="25000"/>
                        </a:schemeClr>
                      </a:gs>
                      <a:gs pos="80000">
                        <a:schemeClr val="tx2">
                          <a:lumMod val="60000"/>
                          <a:lumOff val="40000"/>
                        </a:schemeClr>
                      </a:gs>
                      <a:gs pos="89000">
                        <a:schemeClr val="accent2">
                          <a:lumMod val="50000"/>
                        </a:schemeClr>
                      </a:gs>
                      <a:gs pos="95000">
                        <a:schemeClr val="bg1">
                          <a:lumMod val="50000"/>
                        </a:schemeClr>
                      </a:gs>
                    </a:gsLst>
                    <a:path path="rect">
                      <a:fillToRect l="100000" t="100000"/>
                    </a:path>
                    <a:tileRect r="-100000" b="-100000"/>
                  </a:gradFill>
                </a:ln>
                <a:noFill/>
              </a:rPr>
              <a:t>Весной 1880 года Римский-Корсаков побывал в Москве у Островского и получил у него разрешение воспользоваться его пьесой для сочинения оперы с правом внесения необходимых правок. Сразу после возвращения в Петербург, началась подготовительная работа. Все лето, проведенное в имении </a:t>
            </a:r>
            <a:r>
              <a:rPr lang="ru-RU" dirty="0" err="1">
                <a:ln>
                  <a:gradFill flip="none" rotWithShape="1">
                    <a:gsLst>
                      <a:gs pos="73000">
                        <a:schemeClr val="tx1">
                          <a:lumMod val="75000"/>
                          <a:lumOff val="25000"/>
                        </a:schemeClr>
                      </a:gs>
                      <a:gs pos="80000">
                        <a:schemeClr val="tx2">
                          <a:lumMod val="60000"/>
                          <a:lumOff val="40000"/>
                        </a:schemeClr>
                      </a:gs>
                      <a:gs pos="89000">
                        <a:schemeClr val="accent2">
                          <a:lumMod val="50000"/>
                        </a:schemeClr>
                      </a:gs>
                      <a:gs pos="95000">
                        <a:schemeClr val="bg1">
                          <a:lumMod val="50000"/>
                        </a:schemeClr>
                      </a:gs>
                    </a:gsLst>
                    <a:path path="rect">
                      <a:fillToRect l="100000" t="100000"/>
                    </a:path>
                    <a:tileRect r="-100000" b="-100000"/>
                  </a:gradFill>
                </a:ln>
                <a:noFill/>
              </a:rPr>
              <a:t>Стелёво</a:t>
            </a:r>
            <a:r>
              <a:rPr lang="ru-RU" dirty="0">
                <a:ln>
                  <a:gradFill flip="none" rotWithShape="1">
                    <a:gsLst>
                      <a:gs pos="73000">
                        <a:schemeClr val="tx1">
                          <a:lumMod val="75000"/>
                          <a:lumOff val="25000"/>
                        </a:schemeClr>
                      </a:gs>
                      <a:gs pos="80000">
                        <a:schemeClr val="tx2">
                          <a:lumMod val="60000"/>
                          <a:lumOff val="40000"/>
                        </a:schemeClr>
                      </a:gs>
                      <a:gs pos="89000">
                        <a:schemeClr val="accent2">
                          <a:lumMod val="50000"/>
                        </a:schemeClr>
                      </a:gs>
                      <a:gs pos="95000">
                        <a:schemeClr val="bg1">
                          <a:lumMod val="50000"/>
                        </a:schemeClr>
                      </a:gs>
                    </a:gsLst>
                    <a:path path="rect">
                      <a:fillToRect l="100000" t="100000"/>
                    </a:path>
                    <a:tileRect r="-100000" b="-100000"/>
                  </a:gradFill>
                </a:ln>
                <a:noFill/>
              </a:rPr>
              <a:t>, он посвятил сочинению этой оперы. Окружающая природа оказалась созвучна его собственным мыслям и вдохновляла его на творчество:</a:t>
            </a:r>
          </a:p>
          <a:p>
            <a:endParaRPr lang="ru-RU" dirty="0">
              <a:ln>
                <a:gradFill flip="none" rotWithShape="1">
                  <a:gsLst>
                    <a:gs pos="73000">
                      <a:schemeClr val="tx1">
                        <a:lumMod val="75000"/>
                        <a:lumOff val="25000"/>
                      </a:schemeClr>
                    </a:gs>
                    <a:gs pos="80000">
                      <a:schemeClr val="tx2">
                        <a:lumMod val="60000"/>
                        <a:lumOff val="40000"/>
                      </a:schemeClr>
                    </a:gs>
                    <a:gs pos="89000">
                      <a:schemeClr val="accent2">
                        <a:lumMod val="50000"/>
                      </a:schemeClr>
                    </a:gs>
                    <a:gs pos="95000">
                      <a:schemeClr val="bg1">
                        <a:lumMod val="50000"/>
                      </a:schemeClr>
                    </a:gs>
                  </a:gsLst>
                  <a:path path="rect">
                    <a:fillToRect l="100000" t="100000"/>
                  </a:path>
                  <a:tileRect r="-100000" b="-100000"/>
                </a:gradFill>
              </a:ln>
              <a:noFill/>
            </a:endParaRPr>
          </a:p>
          <a:p>
            <a:r>
              <a:rPr lang="ru-RU" dirty="0">
                <a:ln>
                  <a:gradFill flip="none" rotWithShape="1">
                    <a:gsLst>
                      <a:gs pos="73000">
                        <a:schemeClr val="tx1">
                          <a:lumMod val="75000"/>
                          <a:lumOff val="25000"/>
                        </a:schemeClr>
                      </a:gs>
                      <a:gs pos="80000">
                        <a:schemeClr val="tx2">
                          <a:lumMod val="60000"/>
                          <a:lumOff val="40000"/>
                        </a:schemeClr>
                      </a:gs>
                      <a:gs pos="89000">
                        <a:schemeClr val="accent2">
                          <a:lumMod val="50000"/>
                        </a:schemeClr>
                      </a:gs>
                      <a:gs pos="95000">
                        <a:schemeClr val="bg1">
                          <a:lumMod val="50000"/>
                        </a:schemeClr>
                      </a:gs>
                    </a:gsLst>
                    <a:path path="rect">
                      <a:fillToRect l="100000" t="100000"/>
                    </a:path>
                    <a:tileRect r="-100000" b="-100000"/>
                  </a:gradFill>
                </a:ln>
                <a:noFill/>
              </a:rPr>
              <a:t>«	Какой-нибудь толстый и корявый сук или пень, поросший мхом, мне казался лешим или его жилищем; лес «</a:t>
            </a:r>
            <a:r>
              <a:rPr lang="ru-RU" dirty="0" err="1">
                <a:ln>
                  <a:gradFill flip="none" rotWithShape="1">
                    <a:gsLst>
                      <a:gs pos="73000">
                        <a:schemeClr val="tx1">
                          <a:lumMod val="75000"/>
                          <a:lumOff val="25000"/>
                        </a:schemeClr>
                      </a:gs>
                      <a:gs pos="80000">
                        <a:schemeClr val="tx2">
                          <a:lumMod val="60000"/>
                          <a:lumOff val="40000"/>
                        </a:schemeClr>
                      </a:gs>
                      <a:gs pos="89000">
                        <a:schemeClr val="accent2">
                          <a:lumMod val="50000"/>
                        </a:schemeClr>
                      </a:gs>
                      <a:gs pos="95000">
                        <a:schemeClr val="bg1">
                          <a:lumMod val="50000"/>
                        </a:schemeClr>
                      </a:gs>
                    </a:gsLst>
                    <a:path path="rect">
                      <a:fillToRect l="100000" t="100000"/>
                    </a:path>
                    <a:tileRect r="-100000" b="-100000"/>
                  </a:gradFill>
                </a:ln>
                <a:noFill/>
              </a:rPr>
              <a:t>Волчинец</a:t>
            </a:r>
            <a:r>
              <a:rPr lang="ru-RU" dirty="0">
                <a:ln>
                  <a:gradFill flip="none" rotWithShape="1">
                    <a:gsLst>
                      <a:gs pos="73000">
                        <a:schemeClr val="tx1">
                          <a:lumMod val="75000"/>
                          <a:lumOff val="25000"/>
                        </a:schemeClr>
                      </a:gs>
                      <a:gs pos="80000">
                        <a:schemeClr val="tx2">
                          <a:lumMod val="60000"/>
                          <a:lumOff val="40000"/>
                        </a:schemeClr>
                      </a:gs>
                      <a:gs pos="89000">
                        <a:schemeClr val="accent2">
                          <a:lumMod val="50000"/>
                        </a:schemeClr>
                      </a:gs>
                      <a:gs pos="95000">
                        <a:schemeClr val="bg1">
                          <a:lumMod val="50000"/>
                        </a:schemeClr>
                      </a:gs>
                    </a:gsLst>
                    <a:path path="rect">
                      <a:fillToRect l="100000" t="100000"/>
                    </a:path>
                    <a:tileRect r="-100000" b="-100000"/>
                  </a:gradFill>
                </a:ln>
                <a:noFill/>
              </a:rPr>
              <a:t>» — заповедным лесом; голая </a:t>
            </a:r>
            <a:r>
              <a:rPr lang="ru-RU" dirty="0" err="1">
                <a:ln>
                  <a:gradFill flip="none" rotWithShape="1">
                    <a:gsLst>
                      <a:gs pos="73000">
                        <a:schemeClr val="tx1">
                          <a:lumMod val="75000"/>
                          <a:lumOff val="25000"/>
                        </a:schemeClr>
                      </a:gs>
                      <a:gs pos="80000">
                        <a:schemeClr val="tx2">
                          <a:lumMod val="60000"/>
                          <a:lumOff val="40000"/>
                        </a:schemeClr>
                      </a:gs>
                      <a:gs pos="89000">
                        <a:schemeClr val="accent2">
                          <a:lumMod val="50000"/>
                        </a:schemeClr>
                      </a:gs>
                      <a:gs pos="95000">
                        <a:schemeClr val="bg1">
                          <a:lumMod val="50000"/>
                        </a:schemeClr>
                      </a:gs>
                    </a:gsLst>
                    <a:path path="rect">
                      <a:fillToRect l="100000" t="100000"/>
                    </a:path>
                    <a:tileRect r="-100000" b="-100000"/>
                  </a:gradFill>
                </a:ln>
                <a:noFill/>
              </a:rPr>
              <a:t>Копытецкая</a:t>
            </a:r>
            <a:r>
              <a:rPr lang="ru-RU" dirty="0">
                <a:ln>
                  <a:gradFill flip="none" rotWithShape="1">
                    <a:gsLst>
                      <a:gs pos="73000">
                        <a:schemeClr val="tx1">
                          <a:lumMod val="75000"/>
                          <a:lumOff val="25000"/>
                        </a:schemeClr>
                      </a:gs>
                      <a:gs pos="80000">
                        <a:schemeClr val="tx2">
                          <a:lumMod val="60000"/>
                          <a:lumOff val="40000"/>
                        </a:schemeClr>
                      </a:gs>
                      <a:gs pos="89000">
                        <a:schemeClr val="accent2">
                          <a:lumMod val="50000"/>
                        </a:schemeClr>
                      </a:gs>
                      <a:gs pos="95000">
                        <a:schemeClr val="bg1">
                          <a:lumMod val="50000"/>
                        </a:schemeClr>
                      </a:gs>
                    </a:gsLst>
                    <a:path path="rect">
                      <a:fillToRect l="100000" t="100000"/>
                    </a:path>
                    <a:tileRect r="-100000" b="-100000"/>
                  </a:gradFill>
                </a:ln>
                <a:noFill/>
              </a:rPr>
              <a:t> горка - </a:t>
            </a:r>
            <a:r>
              <a:rPr lang="ru-RU" dirty="0" err="1">
                <a:ln>
                  <a:gradFill flip="none" rotWithShape="1">
                    <a:gsLst>
                      <a:gs pos="73000">
                        <a:schemeClr val="tx1">
                          <a:lumMod val="75000"/>
                          <a:lumOff val="25000"/>
                        </a:schemeClr>
                      </a:gs>
                      <a:gs pos="80000">
                        <a:schemeClr val="tx2">
                          <a:lumMod val="60000"/>
                          <a:lumOff val="40000"/>
                        </a:schemeClr>
                      </a:gs>
                      <a:gs pos="89000">
                        <a:schemeClr val="accent2">
                          <a:lumMod val="50000"/>
                        </a:schemeClr>
                      </a:gs>
                      <a:gs pos="95000">
                        <a:schemeClr val="bg1">
                          <a:lumMod val="50000"/>
                        </a:schemeClr>
                      </a:gs>
                    </a:gsLst>
                    <a:path path="rect">
                      <a:fillToRect l="100000" t="100000"/>
                    </a:path>
                    <a:tileRect r="-100000" b="-100000"/>
                  </a:gradFill>
                </a:ln>
                <a:noFill/>
              </a:rPr>
              <a:t>Ярилиной</a:t>
            </a:r>
            <a:r>
              <a:rPr lang="ru-RU" dirty="0">
                <a:ln>
                  <a:gradFill flip="none" rotWithShape="1">
                    <a:gsLst>
                      <a:gs pos="73000">
                        <a:schemeClr val="tx1">
                          <a:lumMod val="75000"/>
                          <a:lumOff val="25000"/>
                        </a:schemeClr>
                      </a:gs>
                      <a:gs pos="80000">
                        <a:schemeClr val="tx2">
                          <a:lumMod val="60000"/>
                          <a:lumOff val="40000"/>
                        </a:schemeClr>
                      </a:gs>
                      <a:gs pos="89000">
                        <a:schemeClr val="accent2">
                          <a:lumMod val="50000"/>
                        </a:schemeClr>
                      </a:gs>
                      <a:gs pos="95000">
                        <a:schemeClr val="bg1">
                          <a:lumMod val="50000"/>
                        </a:schemeClr>
                      </a:gs>
                    </a:gsLst>
                    <a:path path="rect">
                      <a:fillToRect l="100000" t="100000"/>
                    </a:path>
                    <a:tileRect r="-100000" b="-100000"/>
                  </a:gradFill>
                </a:ln>
                <a:noFill/>
              </a:rPr>
              <a:t> горою; тройное эхо, слышимое с нашего балкона, - как бы голосами леших или других чудовищ [2].</a:t>
            </a:r>
          </a:p>
        </p:txBody>
      </p:sp>
      <p:sp>
        <p:nvSpPr>
          <p:cNvPr id="9" name="Овал 8"/>
          <p:cNvSpPr/>
          <p:nvPr/>
        </p:nvSpPr>
        <p:spPr>
          <a:xfrm rot="21299357">
            <a:off x="3206839" y="967440"/>
            <a:ext cx="5434885" cy="746974"/>
          </a:xfrm>
          <a:prstGeom prst="ellipse">
            <a:avLst/>
          </a:prstGeom>
          <a:scene3d>
            <a:camera prst="perspectiveContrastingLeftFacing"/>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isometricOffAxis2Right"/>
              <a:lightRig rig="threePt" dir="t"/>
            </a:scene3d>
          </a:bodyPr>
          <a:lstStyle/>
          <a:p>
            <a:pPr algn="ctr"/>
            <a:endParaRPr lang="ru-RU" b="1">
              <a:ln w="22225">
                <a:solidFill>
                  <a:schemeClr val="tx2">
                    <a:lumMod val="60000"/>
                    <a:lumOff val="40000"/>
                  </a:schemeClr>
                </a:solidFill>
                <a:prstDash val="solid"/>
              </a:ln>
              <a:solidFill>
                <a:schemeClr val="accent2">
                  <a:lumMod val="40000"/>
                  <a:lumOff val="60000"/>
                </a:schemeClr>
              </a:solidFill>
              <a:effectLst>
                <a:glow rad="228600">
                  <a:schemeClr val="accent3">
                    <a:satMod val="175000"/>
                    <a:alpha val="40000"/>
                  </a:schemeClr>
                </a:glow>
                <a:reflection blurRad="6350" stA="55000" endA="300" endPos="45500" dir="5400000" sy="-100000" algn="bl" rotWithShape="0"/>
              </a:effectLst>
            </a:endParaRPr>
          </a:p>
        </p:txBody>
      </p:sp>
      <p:sp>
        <p:nvSpPr>
          <p:cNvPr id="2" name="Заголовок 1"/>
          <p:cNvSpPr>
            <a:spLocks noGrp="1"/>
          </p:cNvSpPr>
          <p:nvPr>
            <p:ph type="title"/>
          </p:nvPr>
        </p:nvSpPr>
        <p:spPr>
          <a:xfrm>
            <a:off x="1066800" y="655127"/>
            <a:ext cx="10058400" cy="1371600"/>
          </a:xfrm>
          <a:gradFill flip="none" rotWithShape="1">
            <a:gsLst>
              <a:gs pos="0">
                <a:schemeClr val="accent1">
                  <a:lumMod val="75000"/>
                  <a:tint val="66000"/>
                  <a:satMod val="160000"/>
                </a:schemeClr>
              </a:gs>
              <a:gs pos="50000">
                <a:schemeClr val="accent1">
                  <a:lumMod val="75000"/>
                  <a:tint val="44500"/>
                  <a:satMod val="160000"/>
                </a:schemeClr>
              </a:gs>
              <a:gs pos="100000">
                <a:schemeClr val="accent1">
                  <a:lumMod val="75000"/>
                  <a:tint val="23500"/>
                  <a:satMod val="160000"/>
                </a:schemeClr>
              </a:gs>
            </a:gsLst>
            <a:lin ang="10800000" scaled="1"/>
            <a:tileRect/>
          </a:gradFill>
        </p:spPr>
        <p:txBody>
          <a:bodyPr>
            <a:normAutofit fontScale="90000"/>
          </a:bodyPr>
          <a:lstStyle/>
          <a:p>
            <a:r>
              <a:rPr lang="ru-RU" b="1" i="1" dirty="0" smtClean="0">
                <a:effectLst>
                  <a:outerShdw blurRad="38100" dist="38100" dir="2700000" algn="tl">
                    <a:srgbClr val="000000">
                      <a:alpha val="43137"/>
                    </a:srgbClr>
                  </a:outerShdw>
                </a:effectLst>
              </a:rPr>
              <a:t>История создания произведения</a:t>
            </a:r>
            <a:endParaRPr lang="ru-RU" b="1" i="1" dirty="0">
              <a:effectLst>
                <a:outerShdw blurRad="38100" dist="38100" dir="2700000" algn="tl">
                  <a:srgbClr val="000000">
                    <a:alpha val="43137"/>
                  </a:srgbClr>
                </a:outerShdw>
              </a:effectLst>
            </a:endParaRPr>
          </a:p>
        </p:txBody>
      </p:sp>
      <p:sp>
        <p:nvSpPr>
          <p:cNvPr id="10" name="12-конечная звезда 9"/>
          <p:cNvSpPr/>
          <p:nvPr/>
        </p:nvSpPr>
        <p:spPr>
          <a:xfrm>
            <a:off x="673994" y="1710315"/>
            <a:ext cx="643944" cy="582125"/>
          </a:xfrm>
          <a:prstGeom prst="star1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Пятно 1 10"/>
          <p:cNvSpPr/>
          <p:nvPr/>
        </p:nvSpPr>
        <p:spPr>
          <a:xfrm>
            <a:off x="10717369" y="480382"/>
            <a:ext cx="553791" cy="502276"/>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24-конечная звезда 11"/>
          <p:cNvSpPr/>
          <p:nvPr/>
        </p:nvSpPr>
        <p:spPr>
          <a:xfrm>
            <a:off x="10828986" y="1899634"/>
            <a:ext cx="513008" cy="528034"/>
          </a:xfrm>
          <a:prstGeom prst="star2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24-конечная звезда 12"/>
          <p:cNvSpPr/>
          <p:nvPr/>
        </p:nvSpPr>
        <p:spPr>
          <a:xfrm>
            <a:off x="695459" y="5847009"/>
            <a:ext cx="577403" cy="605306"/>
          </a:xfrm>
          <a:prstGeom prst="star2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32-конечная звезда 14"/>
          <p:cNvSpPr/>
          <p:nvPr/>
        </p:nvSpPr>
        <p:spPr>
          <a:xfrm>
            <a:off x="10985679" y="5924282"/>
            <a:ext cx="553791" cy="528033"/>
          </a:xfrm>
          <a:prstGeom prst="star3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Пятно 1 15"/>
          <p:cNvSpPr/>
          <p:nvPr/>
        </p:nvSpPr>
        <p:spPr>
          <a:xfrm>
            <a:off x="765219" y="484719"/>
            <a:ext cx="603161" cy="465335"/>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62854670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airplane"/>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effectLst>
            <a:glow rad="228600">
              <a:schemeClr val="accent4">
                <a:satMod val="175000"/>
                <a:alpha val="40000"/>
              </a:schemeClr>
            </a:glow>
          </a:effectLst>
        </p:spPr>
        <p:txBody>
          <a:bodyPr>
            <a:normAutofit fontScale="90000"/>
            <a:scene3d>
              <a:camera prst="orthographicFront"/>
              <a:lightRig rig="threePt" dir="t"/>
            </a:scene3d>
            <a:sp3d extrusionH="76200" contourW="25400">
              <a:bevelT w="82550" h="38100" prst="coolSlant"/>
              <a:bevelB w="82550" h="38100" prst="coolSlant"/>
              <a:extrusionClr>
                <a:srgbClr val="00B050"/>
              </a:extrusionClr>
              <a:contourClr>
                <a:srgbClr val="92D050"/>
              </a:contourClr>
            </a:sp3d>
          </a:bodyPr>
          <a:lstStyle/>
          <a:p>
            <a:pPr algn="ctr"/>
            <a:r>
              <a:rPr lang="ru-RU" dirty="0" smtClean="0">
                <a:pattFill prst="lgConfetti">
                  <a:fgClr>
                    <a:schemeClr val="accent2">
                      <a:lumMod val="50000"/>
                    </a:schemeClr>
                  </a:fgClr>
                  <a:bgClr>
                    <a:srgbClr val="FF0000"/>
                  </a:bgClr>
                </a:pattFill>
                <a:effectLst>
                  <a:outerShdw blurRad="88900" dist="76200" dir="4980000" sx="101000" sy="101000" algn="ctr" rotWithShape="0">
                    <a:srgbClr val="000000">
                      <a:alpha val="70000"/>
                    </a:srgbClr>
                  </a:outerShdw>
                </a:effectLst>
              </a:rPr>
              <a:t>Образные характеристики главных героев</a:t>
            </a:r>
            <a:endParaRPr lang="ru-RU" dirty="0">
              <a:pattFill prst="lgConfetti">
                <a:fgClr>
                  <a:schemeClr val="accent2">
                    <a:lumMod val="50000"/>
                  </a:schemeClr>
                </a:fgClr>
                <a:bgClr>
                  <a:srgbClr val="FF0000"/>
                </a:bgClr>
              </a:pattFill>
              <a:effectLst>
                <a:outerShdw blurRad="88900" dist="76200" dir="4980000" sx="101000" sy="101000" algn="ctr" rotWithShape="0">
                  <a:srgbClr val="000000">
                    <a:alpha val="70000"/>
                  </a:srgbClr>
                </a:outerShdw>
              </a:effectLst>
            </a:endParaRPr>
          </a:p>
        </p:txBody>
      </p:sp>
      <p:sp>
        <p:nvSpPr>
          <p:cNvPr id="3" name="Объект 2"/>
          <p:cNvSpPr>
            <a:spLocks noGrp="1"/>
          </p:cNvSpPr>
          <p:nvPr>
            <p:ph idx="1"/>
          </p:nvPr>
        </p:nvSpPr>
        <p:spPr>
          <a:xfrm>
            <a:off x="1066800" y="2014194"/>
            <a:ext cx="10058400" cy="4020846"/>
          </a:xfrm>
          <a:solidFill>
            <a:schemeClr val="bg1"/>
          </a:solidFill>
          <a:ln w="114300">
            <a:gradFill>
              <a:gsLst>
                <a:gs pos="0">
                  <a:srgbClr val="FFFF00"/>
                </a:gs>
                <a:gs pos="25000">
                  <a:srgbClr val="FFC000"/>
                </a:gs>
                <a:gs pos="78000">
                  <a:srgbClr val="92D050"/>
                </a:gs>
                <a:gs pos="43000">
                  <a:srgbClr val="FF0000"/>
                </a:gs>
                <a:gs pos="62000">
                  <a:srgbClr val="49C0A0"/>
                </a:gs>
                <a:gs pos="100000">
                  <a:srgbClr val="00B0F0"/>
                </a:gs>
              </a:gsLst>
              <a:lin ang="5400000" scaled="1"/>
            </a:gradFill>
            <a:prstDash val="sysDot"/>
          </a:ln>
        </p:spPr>
        <p:txBody>
          <a:bodyPr>
            <a:normAutofit fontScale="85000" lnSpcReduction="10000"/>
          </a:bodyPr>
          <a:lstStyle/>
          <a:p>
            <a:r>
              <a:rPr lang="ru-RU" b="1" i="1" dirty="0">
                <a:gradFill>
                  <a:gsLst>
                    <a:gs pos="0">
                      <a:schemeClr val="tx1">
                        <a:lumMod val="95000"/>
                        <a:lumOff val="5000"/>
                      </a:schemeClr>
                    </a:gs>
                    <a:gs pos="25000">
                      <a:schemeClr val="tx1">
                        <a:lumMod val="75000"/>
                        <a:lumOff val="25000"/>
                      </a:schemeClr>
                    </a:gs>
                    <a:gs pos="78000">
                      <a:srgbClr val="00B0F0"/>
                    </a:gs>
                    <a:gs pos="42000">
                      <a:schemeClr val="tx1">
                        <a:lumMod val="65000"/>
                        <a:lumOff val="35000"/>
                      </a:schemeClr>
                    </a:gs>
                    <a:gs pos="62000">
                      <a:schemeClr val="tx1">
                        <a:lumMod val="50000"/>
                        <a:lumOff val="50000"/>
                      </a:schemeClr>
                    </a:gs>
                    <a:gs pos="99000">
                      <a:schemeClr val="accent1">
                        <a:lumMod val="60000"/>
                        <a:lumOff val="40000"/>
                      </a:schemeClr>
                    </a:gs>
                  </a:gsLst>
                  <a:lin ang="5400000" scaled="1"/>
                </a:gradFill>
                <a:effectLst>
                  <a:outerShdw blurRad="38100" dist="38100" dir="2700000" algn="tl">
                    <a:srgbClr val="000000">
                      <a:alpha val="43137"/>
                    </a:srgbClr>
                  </a:outerShdw>
                </a:effectLst>
              </a:rPr>
              <a:t>Снегурочка</a:t>
            </a:r>
            <a:r>
              <a:rPr lang="ru-RU" dirty="0">
                <a:gradFill>
                  <a:gsLst>
                    <a:gs pos="0">
                      <a:schemeClr val="tx1">
                        <a:lumMod val="95000"/>
                        <a:lumOff val="5000"/>
                      </a:schemeClr>
                    </a:gs>
                    <a:gs pos="25000">
                      <a:schemeClr val="tx1">
                        <a:lumMod val="75000"/>
                        <a:lumOff val="25000"/>
                      </a:schemeClr>
                    </a:gs>
                    <a:gs pos="78000">
                      <a:srgbClr val="00B0F0"/>
                    </a:gs>
                    <a:gs pos="42000">
                      <a:schemeClr val="tx1">
                        <a:lumMod val="65000"/>
                        <a:lumOff val="35000"/>
                      </a:schemeClr>
                    </a:gs>
                    <a:gs pos="62000">
                      <a:schemeClr val="tx1">
                        <a:lumMod val="50000"/>
                        <a:lumOff val="50000"/>
                      </a:schemeClr>
                    </a:gs>
                    <a:gs pos="99000">
                      <a:schemeClr val="accent1">
                        <a:lumMod val="60000"/>
                        <a:lumOff val="40000"/>
                      </a:schemeClr>
                    </a:gs>
                  </a:gsLst>
                  <a:lin ang="5400000" scaled="1"/>
                </a:gradFill>
              </a:rPr>
              <a:t> — героиня «весенней сказки» А.Н. Островского «Снегурочка» (1873). Действие пьесы происходит в «стране берендеев в доисторическое время». Мифопоэтический образ Берендеева царства навеян устным народным творчеством. Это — идиллическое царство мира и согласия. Любовь — сердцевина жизни берендеев, форма их служения могучему языческому богу Солнца — </a:t>
            </a:r>
            <a:r>
              <a:rPr lang="ru-RU" dirty="0" err="1">
                <a:gradFill>
                  <a:gsLst>
                    <a:gs pos="0">
                      <a:schemeClr val="tx1">
                        <a:lumMod val="95000"/>
                        <a:lumOff val="5000"/>
                      </a:schemeClr>
                    </a:gs>
                    <a:gs pos="25000">
                      <a:schemeClr val="tx1">
                        <a:lumMod val="75000"/>
                        <a:lumOff val="25000"/>
                      </a:schemeClr>
                    </a:gs>
                    <a:gs pos="78000">
                      <a:srgbClr val="00B0F0"/>
                    </a:gs>
                    <a:gs pos="42000">
                      <a:schemeClr val="tx1">
                        <a:lumMod val="65000"/>
                        <a:lumOff val="35000"/>
                      </a:schemeClr>
                    </a:gs>
                    <a:gs pos="62000">
                      <a:schemeClr val="tx1">
                        <a:lumMod val="50000"/>
                        <a:lumOff val="50000"/>
                      </a:schemeClr>
                    </a:gs>
                    <a:gs pos="99000">
                      <a:schemeClr val="accent1">
                        <a:lumMod val="60000"/>
                        <a:lumOff val="40000"/>
                      </a:schemeClr>
                    </a:gs>
                  </a:gsLst>
                  <a:lin ang="5400000" scaled="1"/>
                </a:gradFill>
              </a:rPr>
              <a:t>Яриле</a:t>
            </a:r>
            <a:r>
              <a:rPr lang="ru-RU" dirty="0">
                <a:gradFill>
                  <a:gsLst>
                    <a:gs pos="0">
                      <a:schemeClr val="tx1">
                        <a:lumMod val="95000"/>
                        <a:lumOff val="5000"/>
                      </a:schemeClr>
                    </a:gs>
                    <a:gs pos="25000">
                      <a:schemeClr val="tx1">
                        <a:lumMod val="75000"/>
                        <a:lumOff val="25000"/>
                      </a:schemeClr>
                    </a:gs>
                    <a:gs pos="78000">
                      <a:srgbClr val="00B0F0"/>
                    </a:gs>
                    <a:gs pos="42000">
                      <a:schemeClr val="tx1">
                        <a:lumMod val="65000"/>
                        <a:lumOff val="35000"/>
                      </a:schemeClr>
                    </a:gs>
                    <a:gs pos="62000">
                      <a:schemeClr val="tx1">
                        <a:lumMod val="50000"/>
                        <a:lumOff val="50000"/>
                      </a:schemeClr>
                    </a:gs>
                    <a:gs pos="99000">
                      <a:schemeClr val="accent1">
                        <a:lumMod val="60000"/>
                        <a:lumOff val="40000"/>
                      </a:schemeClr>
                    </a:gs>
                  </a:gsLst>
                  <a:lin ang="5400000" scaled="1"/>
                </a:gradFill>
              </a:rPr>
              <a:t>. Появление среди людей «холодной» С. вносит в их жизнь «ревность, брань, усобицу». В сердца людей проникает «остуда немалая». Дочь Весны и Мороза, С.— всем чужая. Она «не знает любви совсем». Ее влекут «людские песни», страстные и печальные напевы любви. С. томится любопытством и удивляется силе этого чувства, заставляющего людей страдать и плакать. Но «младенческая душа» С. спит, никто не может пробудить в ней «желание любви». Еще не зная любви, С. узнает «мучительную ревность», зависть к чужому счастью. Она чувствует себя «обманутой, обиженной, убитой», когда пастух Лель с легкостью покидает ее ради горячей сердцем и полной жизни Купавы. С. обращается к матери-Весне с мольбой о «даре любви». Подаренный Весною волшебный венок пробуждает «дремоту души», открывает С. красоту мира, радость жизни. «Гордый духом» Мизгирь становится «избранником души» С. Ее «холодное сердце», познав любовь, превращается в обыкновенное, живое, человеческое сердце, и С. гибнет со словами: «Люблю и таю, таю от сладких чувств любви». Ее «чудесная кончина» восстанавливает эпическое равновесие царства берендеев, как искупительная жертва, призванная умилостивить грозного </a:t>
            </a:r>
            <a:r>
              <a:rPr lang="ru-RU" dirty="0" err="1">
                <a:gradFill>
                  <a:gsLst>
                    <a:gs pos="0">
                      <a:schemeClr val="tx1">
                        <a:lumMod val="95000"/>
                        <a:lumOff val="5000"/>
                      </a:schemeClr>
                    </a:gs>
                    <a:gs pos="25000">
                      <a:schemeClr val="tx1">
                        <a:lumMod val="75000"/>
                        <a:lumOff val="25000"/>
                      </a:schemeClr>
                    </a:gs>
                    <a:gs pos="78000">
                      <a:srgbClr val="00B0F0"/>
                    </a:gs>
                    <a:gs pos="42000">
                      <a:schemeClr val="tx1">
                        <a:lumMod val="65000"/>
                        <a:lumOff val="35000"/>
                      </a:schemeClr>
                    </a:gs>
                    <a:gs pos="62000">
                      <a:schemeClr val="tx1">
                        <a:lumMod val="50000"/>
                        <a:lumOff val="50000"/>
                      </a:schemeClr>
                    </a:gs>
                    <a:gs pos="99000">
                      <a:schemeClr val="accent1">
                        <a:lumMod val="60000"/>
                        <a:lumOff val="40000"/>
                      </a:schemeClr>
                    </a:gs>
                  </a:gsLst>
                  <a:lin ang="5400000" scaled="1"/>
                </a:gradFill>
              </a:rPr>
              <a:t>Ярилу</a:t>
            </a:r>
            <a:r>
              <a:rPr lang="ru-RU" dirty="0">
                <a:gradFill>
                  <a:gsLst>
                    <a:gs pos="0">
                      <a:schemeClr val="tx1">
                        <a:lumMod val="95000"/>
                        <a:lumOff val="5000"/>
                      </a:schemeClr>
                    </a:gs>
                    <a:gs pos="25000">
                      <a:schemeClr val="tx1">
                        <a:lumMod val="75000"/>
                        <a:lumOff val="25000"/>
                      </a:schemeClr>
                    </a:gs>
                    <a:gs pos="78000">
                      <a:srgbClr val="00B0F0"/>
                    </a:gs>
                    <a:gs pos="42000">
                      <a:schemeClr val="tx1">
                        <a:lumMod val="65000"/>
                        <a:lumOff val="35000"/>
                      </a:schemeClr>
                    </a:gs>
                    <a:gs pos="62000">
                      <a:schemeClr val="tx1">
                        <a:lumMod val="50000"/>
                        <a:lumOff val="50000"/>
                      </a:schemeClr>
                    </a:gs>
                    <a:gs pos="99000">
                      <a:schemeClr val="accent1">
                        <a:lumMod val="60000"/>
                        <a:lumOff val="40000"/>
                      </a:schemeClr>
                    </a:gs>
                  </a:gsLst>
                  <a:lin ang="5400000" scaled="1"/>
                </a:gradFill>
              </a:rPr>
              <a:t>. Образ С. послужил прообразом героини оперы </a:t>
            </a:r>
            <a:r>
              <a:rPr lang="ru-RU" dirty="0" err="1">
                <a:gradFill>
                  <a:gsLst>
                    <a:gs pos="0">
                      <a:schemeClr val="tx1">
                        <a:lumMod val="95000"/>
                        <a:lumOff val="5000"/>
                      </a:schemeClr>
                    </a:gs>
                    <a:gs pos="25000">
                      <a:schemeClr val="tx1">
                        <a:lumMod val="75000"/>
                        <a:lumOff val="25000"/>
                      </a:schemeClr>
                    </a:gs>
                    <a:gs pos="78000">
                      <a:srgbClr val="00B0F0"/>
                    </a:gs>
                    <a:gs pos="42000">
                      <a:schemeClr val="tx1">
                        <a:lumMod val="65000"/>
                        <a:lumOff val="35000"/>
                      </a:schemeClr>
                    </a:gs>
                    <a:gs pos="62000">
                      <a:schemeClr val="tx1">
                        <a:lumMod val="50000"/>
                        <a:lumOff val="50000"/>
                      </a:schemeClr>
                    </a:gs>
                    <a:gs pos="99000">
                      <a:schemeClr val="accent1">
                        <a:lumMod val="60000"/>
                        <a:lumOff val="40000"/>
                      </a:schemeClr>
                    </a:gs>
                  </a:gsLst>
                  <a:lin ang="5400000" scaled="1"/>
                </a:gradFill>
              </a:rPr>
              <a:t>Н.А.Римского</a:t>
            </a:r>
            <a:r>
              <a:rPr lang="ru-RU" dirty="0">
                <a:gradFill>
                  <a:gsLst>
                    <a:gs pos="0">
                      <a:schemeClr val="tx1">
                        <a:lumMod val="95000"/>
                        <a:lumOff val="5000"/>
                      </a:schemeClr>
                    </a:gs>
                    <a:gs pos="25000">
                      <a:schemeClr val="tx1">
                        <a:lumMod val="75000"/>
                        <a:lumOff val="25000"/>
                      </a:schemeClr>
                    </a:gs>
                    <a:gs pos="78000">
                      <a:srgbClr val="00B0F0"/>
                    </a:gs>
                    <a:gs pos="42000">
                      <a:schemeClr val="tx1">
                        <a:lumMod val="65000"/>
                        <a:lumOff val="35000"/>
                      </a:schemeClr>
                    </a:gs>
                    <a:gs pos="62000">
                      <a:schemeClr val="tx1">
                        <a:lumMod val="50000"/>
                        <a:lumOff val="50000"/>
                      </a:schemeClr>
                    </a:gs>
                    <a:gs pos="99000">
                      <a:schemeClr val="accent1">
                        <a:lumMod val="60000"/>
                        <a:lumOff val="40000"/>
                      </a:schemeClr>
                    </a:gs>
                  </a:gsLst>
                  <a:lin ang="5400000" scaled="1"/>
                </a:gradFill>
              </a:rPr>
              <a:t>-Корсакова «Снегурочка» (1881). </a:t>
            </a:r>
          </a:p>
        </p:txBody>
      </p:sp>
    </p:spTree>
    <p:extLst>
      <p:ext uri="{BB962C8B-B14F-4D97-AF65-F5344CB8AC3E}">
        <p14:creationId xmlns:p14="http://schemas.microsoft.com/office/powerpoint/2010/main" val="70799553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rot="5656199">
            <a:off x="1342906" y="-3188915"/>
            <a:ext cx="821317" cy="2068095"/>
          </a:xfrm>
        </p:spPr>
        <p:txBody>
          <a:bodyPr>
            <a:normAutofit/>
          </a:bodyPr>
          <a:lstStyle/>
          <a:p>
            <a:endParaRPr lang="ru-RU" dirty="0"/>
          </a:p>
        </p:txBody>
      </p:sp>
      <p:sp>
        <p:nvSpPr>
          <p:cNvPr id="3" name="Объект 2"/>
          <p:cNvSpPr>
            <a:spLocks noGrp="1"/>
          </p:cNvSpPr>
          <p:nvPr>
            <p:ph idx="1"/>
          </p:nvPr>
        </p:nvSpPr>
        <p:spPr>
          <a:xfrm>
            <a:off x="691811" y="609600"/>
            <a:ext cx="10058400" cy="6042991"/>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r="100000" b="100000"/>
            </a:path>
            <a:tileRect l="-100000" t="-100000"/>
          </a:gradFill>
          <a:ln w="76200">
            <a:gradFill flip="none" rotWithShape="1">
              <a:gsLst>
                <a:gs pos="22400">
                  <a:srgbClr val="FFC000"/>
                </a:gs>
                <a:gs pos="39368">
                  <a:srgbClr val="FF0000"/>
                </a:gs>
                <a:gs pos="0">
                  <a:srgbClr val="FFFF00"/>
                </a:gs>
                <a:gs pos="74000">
                  <a:srgbClr val="92D050"/>
                </a:gs>
                <a:gs pos="83000">
                  <a:srgbClr val="00B050"/>
                </a:gs>
                <a:gs pos="100000">
                  <a:srgbClr val="00B0F0"/>
                </a:gs>
              </a:gsLst>
              <a:lin ang="8100000" scaled="1"/>
              <a:tileRect/>
            </a:gradFill>
          </a:ln>
        </p:spPr>
        <p:txBody>
          <a:bodyPr numCol="1">
            <a:normAutofit fontScale="85000" lnSpcReduction="20000"/>
            <a:scene3d>
              <a:camera prst="orthographicFront"/>
              <a:lightRig rig="threePt" dir="t"/>
            </a:scene3d>
            <a:sp3d extrusionH="57150">
              <a:bevelT w="82550" h="38100" prst="coolSlant"/>
            </a:sp3d>
          </a:bodyPr>
          <a:lstStyle/>
          <a:p>
            <a:r>
              <a:rPr lang="ru-RU" sz="2000" b="1" dirty="0" smtClean="0">
                <a:ln w="22225">
                  <a:solidFill>
                    <a:schemeClr val="accent2"/>
                  </a:solidFill>
                  <a:prstDash val="solid"/>
                </a:ln>
                <a:solidFill>
                  <a:schemeClr val="accent2">
                    <a:lumMod val="40000"/>
                    <a:lumOff val="60000"/>
                  </a:schemeClr>
                </a:solidFill>
                <a:effectLst>
                  <a:outerShdw blurRad="50800" dist="38100" dir="8100000" algn="tr" rotWithShape="0">
                    <a:prstClr val="black">
                      <a:alpha val="40000"/>
                    </a:prstClr>
                  </a:outerShdw>
                </a:effectLst>
              </a:rPr>
              <a:t>Снегурочка </a:t>
            </a:r>
            <a:r>
              <a:rPr lang="ru-RU" sz="2000" b="1" dirty="0">
                <a:ln w="22225">
                  <a:solidFill>
                    <a:schemeClr val="accent2"/>
                  </a:solidFill>
                  <a:prstDash val="solid"/>
                </a:ln>
                <a:solidFill>
                  <a:schemeClr val="accent2">
                    <a:lumMod val="40000"/>
                    <a:lumOff val="60000"/>
                  </a:schemeClr>
                </a:solidFill>
                <a:effectLst>
                  <a:outerShdw blurRad="50800" dist="38100" dir="8100000" algn="tr" rotWithShape="0">
                    <a:prstClr val="black">
                      <a:alpha val="40000"/>
                    </a:prstClr>
                  </a:outerShdw>
                </a:effectLst>
              </a:rPr>
              <a:t>– полуфантастический-</a:t>
            </a:r>
            <a:r>
              <a:rPr lang="ru-RU" sz="2000" b="1" dirty="0" err="1">
                <a:ln w="22225">
                  <a:solidFill>
                    <a:schemeClr val="accent2"/>
                  </a:solidFill>
                  <a:prstDash val="solid"/>
                </a:ln>
                <a:solidFill>
                  <a:schemeClr val="accent2">
                    <a:lumMod val="40000"/>
                    <a:lumOff val="60000"/>
                  </a:schemeClr>
                </a:solidFill>
                <a:effectLst>
                  <a:outerShdw blurRad="50800" dist="38100" dir="8100000" algn="tr" rotWithShape="0">
                    <a:prstClr val="black">
                      <a:alpha val="40000"/>
                    </a:prstClr>
                  </a:outerShdw>
                </a:effectLst>
              </a:rPr>
              <a:t>полуреальный</a:t>
            </a:r>
            <a:r>
              <a:rPr lang="ru-RU" sz="2000" b="1" dirty="0">
                <a:ln w="22225">
                  <a:solidFill>
                    <a:schemeClr val="accent2"/>
                  </a:solidFill>
                  <a:prstDash val="solid"/>
                </a:ln>
                <a:solidFill>
                  <a:schemeClr val="accent2">
                    <a:lumMod val="40000"/>
                    <a:lumOff val="60000"/>
                  </a:schemeClr>
                </a:solidFill>
                <a:effectLst>
                  <a:outerShdw blurRad="50800" dist="38100" dir="8100000" algn="tr" rotWithShape="0">
                    <a:prstClr val="black">
                      <a:alpha val="40000"/>
                    </a:prstClr>
                  </a:outerShdw>
                </a:effectLst>
              </a:rPr>
              <a:t> девический образ: он сказочно «холоден» и одновременно полон лиризма, живой человечности и вносит временную дисгармонию в жизнь берендеев. Снегурочка невольно разрушает счастье Купавы и страдает сама, познавая горестные, а не радостные чувства. Полученный от матери-Весны драгоценный дар любви становится залогом «гибели» девушки-Снегурочки: она умирает – истаивает от силы испытываемого блаженства, под действием безжалостных лучей Солнца. С исчезновением Снегурочки восстанавливается мир и благоденствие в народе берендеев. </a:t>
            </a:r>
          </a:p>
          <a:p>
            <a:r>
              <a:rPr lang="ru-RU" b="1" dirty="0">
                <a:ln w="22225">
                  <a:solidFill>
                    <a:schemeClr val="accent2"/>
                  </a:solidFill>
                  <a:prstDash val="solid"/>
                </a:ln>
                <a:solidFill>
                  <a:schemeClr val="accent2">
                    <a:lumMod val="40000"/>
                    <a:lumOff val="60000"/>
                  </a:schemeClr>
                </a:solidFill>
                <a:effectLst>
                  <a:outerShdw blurRad="50800" dist="38100" dir="8100000" algn="tr" rotWithShape="0">
                    <a:prstClr val="black">
                      <a:alpha val="40000"/>
                    </a:prstClr>
                  </a:outerShdw>
                </a:effectLst>
              </a:rPr>
              <a:t>Снегурочка представляет собой романтический образ – существа фантастического, природного, стремящегося стать человеком, но возвращающегося обратно в лоно стихии. Одна из примечательных особенностей оперы – это превращение полусказочной девочки-подростка в живую девушку и затем длительное развитие лирического образа. </a:t>
            </a:r>
          </a:p>
          <a:p>
            <a:r>
              <a:rPr lang="ru-RU" b="1" dirty="0">
                <a:ln w="22225">
                  <a:solidFill>
                    <a:schemeClr val="accent2"/>
                  </a:solidFill>
                  <a:prstDash val="solid"/>
                </a:ln>
                <a:solidFill>
                  <a:schemeClr val="accent2">
                    <a:lumMod val="40000"/>
                    <a:lumOff val="60000"/>
                  </a:schemeClr>
                </a:solidFill>
                <a:effectLst>
                  <a:outerShdw blurRad="50800" dist="38100" dir="8100000" algn="tr" rotWithShape="0">
                    <a:prstClr val="black">
                      <a:alpha val="40000"/>
                    </a:prstClr>
                  </a:outerShdw>
                </a:effectLst>
              </a:rPr>
              <a:t>Различные стороны образа Снегурочки раскрываются в контрасте ее сольных и дуэтных построений (см. в приложении):</a:t>
            </a:r>
          </a:p>
          <a:p>
            <a:r>
              <a:rPr lang="ru-RU" b="1" dirty="0">
                <a:ln w="22225">
                  <a:solidFill>
                    <a:schemeClr val="accent2"/>
                  </a:solidFill>
                  <a:prstDash val="solid"/>
                </a:ln>
                <a:solidFill>
                  <a:schemeClr val="accent2">
                    <a:lumMod val="40000"/>
                    <a:lumOff val="60000"/>
                  </a:schemeClr>
                </a:solidFill>
                <a:effectLst>
                  <a:outerShdw blurRad="50800" dist="38100" dir="8100000" algn="tr" rotWithShape="0">
                    <a:prstClr val="black">
                      <a:alpha val="40000"/>
                    </a:prstClr>
                  </a:outerShdw>
                </a:effectLst>
              </a:rPr>
              <a:t>- ария Снегурочки «С подружками» из пролога, рисует образ сказочной «лесной» девочки; </a:t>
            </a:r>
          </a:p>
          <a:p>
            <a:r>
              <a:rPr lang="ru-RU" b="1" dirty="0">
                <a:ln w="22225">
                  <a:solidFill>
                    <a:schemeClr val="accent2"/>
                  </a:solidFill>
                  <a:prstDash val="solid"/>
                </a:ln>
                <a:solidFill>
                  <a:schemeClr val="accent2">
                    <a:lumMod val="40000"/>
                    <a:lumOff val="60000"/>
                  </a:schemeClr>
                </a:solidFill>
                <a:effectLst>
                  <a:outerShdw blurRad="50800" dist="38100" dir="8100000" algn="tr" rotWithShape="0">
                    <a:prstClr val="black">
                      <a:alpha val="40000"/>
                    </a:prstClr>
                  </a:outerShdw>
                </a:effectLst>
              </a:rPr>
              <a:t>- ариетта «Слыхала я», следующая за арией, характеризует лирическую сущность образа главного персонажа;</a:t>
            </a:r>
          </a:p>
          <a:p>
            <a:r>
              <a:rPr lang="ru-RU" b="1" dirty="0">
                <a:ln w="22225">
                  <a:solidFill>
                    <a:schemeClr val="accent2"/>
                  </a:solidFill>
                  <a:prstDash val="solid"/>
                </a:ln>
                <a:solidFill>
                  <a:schemeClr val="accent2">
                    <a:lumMod val="40000"/>
                    <a:lumOff val="60000"/>
                  </a:schemeClr>
                </a:solidFill>
                <a:effectLst>
                  <a:outerShdw blurRad="50800" dist="38100" dir="8100000" algn="tr" rotWithShape="0">
                    <a:prstClr val="black">
                      <a:alpha val="40000"/>
                    </a:prstClr>
                  </a:outerShdw>
                </a:effectLst>
              </a:rPr>
              <a:t>- ариетта из 1 акта оперы «Как больно здесь» выражает печаль обиженной Лелем девушки;</a:t>
            </a:r>
          </a:p>
          <a:p>
            <a:r>
              <a:rPr lang="ru-RU" b="1" dirty="0">
                <a:ln w="22225">
                  <a:solidFill>
                    <a:schemeClr val="accent2"/>
                  </a:solidFill>
                  <a:prstDash val="solid"/>
                </a:ln>
                <a:solidFill>
                  <a:schemeClr val="accent2">
                    <a:lumMod val="40000"/>
                    <a:lumOff val="60000"/>
                  </a:schemeClr>
                </a:solidFill>
                <a:effectLst>
                  <a:outerShdw blurRad="50800" dist="38100" dir="8100000" algn="tr" rotWithShape="0">
                    <a:prstClr val="black">
                      <a:alpha val="40000"/>
                    </a:prstClr>
                  </a:outerShdw>
                </a:effectLst>
              </a:rPr>
              <a:t>- ариозо «Пригожий Лель» из 3 акта – ее ревнивое горе;</a:t>
            </a:r>
          </a:p>
          <a:p>
            <a:r>
              <a:rPr lang="ru-RU" b="1" dirty="0">
                <a:ln w="22225">
                  <a:solidFill>
                    <a:schemeClr val="accent2"/>
                  </a:solidFill>
                  <a:prstDash val="solid"/>
                </a:ln>
                <a:solidFill>
                  <a:schemeClr val="accent2">
                    <a:lumMod val="40000"/>
                    <a:lumOff val="60000"/>
                  </a:schemeClr>
                </a:solidFill>
                <a:effectLst>
                  <a:outerShdw blurRad="50800" dist="38100" dir="8100000" algn="tr" rotWithShape="0">
                    <a:prstClr val="black">
                      <a:alpha val="40000"/>
                    </a:prstClr>
                  </a:outerShdw>
                </a:effectLst>
              </a:rPr>
              <a:t>В 4 действии развитие образа становится более напряженным, а музыкальные формы – более текучими и свободными. В небольшом монологе – обращении к Весне «Кругом меня все любят», речитативном по складу, музыка полна страдания и тоски. А восклицания «Ах, мама, мама, что теперь со мной!» - восторга обновленной души. </a:t>
            </a:r>
          </a:p>
          <a:p>
            <a:r>
              <a:rPr lang="ru-RU" b="1" dirty="0">
                <a:ln w="22225">
                  <a:solidFill>
                    <a:schemeClr val="accent2"/>
                  </a:solidFill>
                  <a:prstDash val="solid"/>
                </a:ln>
                <a:solidFill>
                  <a:schemeClr val="accent2">
                    <a:lumMod val="40000"/>
                    <a:lumOff val="60000"/>
                  </a:schemeClr>
                </a:solidFill>
                <a:effectLst>
                  <a:outerShdw blurRad="50800" dist="38100" dir="8100000" algn="tr" rotWithShape="0">
                    <a:prstClr val="black">
                      <a:alpha val="40000"/>
                    </a:prstClr>
                  </a:outerShdw>
                </a:effectLst>
              </a:rPr>
              <a:t>Но в последующем преобладает музыкально-обобщенное воплощение лирических состояний: упоенность нежным и светлым чувством – в дуэте с Мизгирем («Душа полна моя»), сладостное изнеможение от силы любви – в сцене таяния. </a:t>
            </a:r>
          </a:p>
        </p:txBody>
      </p:sp>
    </p:spTree>
    <p:extLst>
      <p:ext uri="{BB962C8B-B14F-4D97-AF65-F5344CB8AC3E}">
        <p14:creationId xmlns:p14="http://schemas.microsoft.com/office/powerpoint/2010/main" val="3510990868"/>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7403" y="-2975019"/>
            <a:ext cx="10058400" cy="2580864"/>
          </a:xfrm>
        </p:spPr>
        <p:txBody>
          <a:bodyPr/>
          <a:lstStyle/>
          <a:p>
            <a:endParaRPr lang="ru-RU" dirty="0"/>
          </a:p>
        </p:txBody>
      </p:sp>
      <p:sp>
        <p:nvSpPr>
          <p:cNvPr id="3" name="Объект 2"/>
          <p:cNvSpPr>
            <a:spLocks noGrp="1"/>
          </p:cNvSpPr>
          <p:nvPr>
            <p:ph idx="1"/>
          </p:nvPr>
        </p:nvSpPr>
        <p:spPr>
          <a:xfrm>
            <a:off x="822102" y="531897"/>
            <a:ext cx="10058400" cy="5988824"/>
          </a:xfrm>
          <a:gradFill>
            <a:gsLst>
              <a:gs pos="22400">
                <a:srgbClr val="FFC000"/>
              </a:gs>
              <a:gs pos="39368">
                <a:srgbClr val="FF0000"/>
              </a:gs>
              <a:gs pos="0">
                <a:srgbClr val="FFFF00"/>
              </a:gs>
              <a:gs pos="74000">
                <a:srgbClr val="92D050"/>
              </a:gs>
              <a:gs pos="83000">
                <a:srgbClr val="00B050"/>
              </a:gs>
              <a:gs pos="100000">
                <a:srgbClr val="00B0F0"/>
              </a:gs>
            </a:gsLst>
            <a:lin ang="8100000" scaled="1"/>
          </a:gradFill>
        </p:spPr>
        <p:txBody>
          <a:bodyPr>
            <a:noAutofit/>
          </a:bodyPr>
          <a:lstStyle/>
          <a:p>
            <a:r>
              <a:rPr lang="ru-RU" dirty="0"/>
              <a:t>Другая важная особенность образа Снегурочки в том, что он как бы приподнят над миром природы и миром людей, хотя принадлежит им обоим. От явлений природы Снегурочку отделяет заложенная в ней человечность. Но берендеям она видится волшебным, морозным существом (например, появление Снегурочки перед </a:t>
            </a:r>
            <a:r>
              <a:rPr lang="ru-RU" dirty="0" err="1"/>
              <a:t>Бакулой</a:t>
            </a:r>
            <a:r>
              <a:rPr lang="ru-RU" dirty="0"/>
              <a:t> Бобылем, а затем в палатах царя). Переживания героини и характеризующая ее музыка не похожи на горячность чувств Купавы и Мизгиря, на сочный лиризм их музыкальных характеристик.</a:t>
            </a:r>
          </a:p>
          <a:p>
            <a:r>
              <a:rPr lang="ru-RU" sz="1600" dirty="0"/>
              <a:t>С образами Снегурочки, Купавы и Мизгиря связана линия драматического действия в опере, но развитие ее не достигает подлинного драматизма. Этому препятствует, с одной стороны, сказочность сюжета и особенности образа главной героини, с другой – влияние эпического начала. Оно проникает в характеристики персонажей и придает им оттенок эпической условности. В формулах «заклятия» обличает перед всем народом изменника-Мизгиря Купава, в песне-</a:t>
            </a:r>
            <a:r>
              <a:rPr lang="ru-RU" sz="1600" dirty="0" err="1"/>
              <a:t>сказывании</a:t>
            </a:r>
            <a:r>
              <a:rPr lang="ru-RU" sz="1600" dirty="0"/>
              <a:t> она жалуется на обидчика царю, в плавных ритуальных формах протекает царский суд. Волшебная ситуация ослабляет драматические моменты партии Мизгиря в сцене с Лешим и призраком Снегурочки. Поэтому вторую драматургическую линию оперы следует охарактеризовать как развертывание драмы лирико-эпической. </a:t>
            </a:r>
          </a:p>
          <a:p>
            <a:r>
              <a:rPr lang="ru-RU" sz="1600" dirty="0"/>
              <a:t>Ария и ариетта Снегурочки – являются лирическим центром пролога. У Снегурочки лирико-колоратурное сопрано. Здесь дается полная развернутая характеристика героини оперы, экспозиция ее образа. В этих номерах композитор характеризует основные стороны образа Снегурочки: его реальные девические черты и вместе с тем волшебные, указывающие на связь Снегурочки с миром природы. Главные темы обоих номеров относятся к числу самых важных лейтмотивов произведения. Они составляют основу характеристики Снегурочки. </a:t>
            </a:r>
          </a:p>
        </p:txBody>
      </p:sp>
    </p:spTree>
    <p:extLst>
      <p:ext uri="{BB962C8B-B14F-4D97-AF65-F5344CB8AC3E}">
        <p14:creationId xmlns:p14="http://schemas.microsoft.com/office/powerpoint/2010/main" val="568822765"/>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72862" y="-82363"/>
            <a:ext cx="10058400" cy="1782374"/>
          </a:xfrm>
          <a:ln w="76200">
            <a:noFill/>
          </a:ln>
          <a:effectLst>
            <a:outerShdw blurRad="50800" dist="38100" dir="18900000" algn="bl" rotWithShape="0">
              <a:prstClr val="black">
                <a:alpha val="40000"/>
              </a:prstClr>
            </a:outerShdw>
          </a:effectLst>
          <a:scene3d>
            <a:camera prst="orthographicFront"/>
            <a:lightRig rig="threePt" dir="t"/>
          </a:scene3d>
          <a:sp3d>
            <a:bevelT prst="angle"/>
          </a:sp3d>
        </p:spPr>
        <p:txBody>
          <a:bodyPr>
            <a:normAutofit/>
          </a:bodyPr>
          <a:lstStyle/>
          <a:p>
            <a:r>
              <a:rPr lang="ru-RU" sz="5400" b="1" i="1" dirty="0" smtClean="0">
                <a:ln>
                  <a:solidFill>
                    <a:schemeClr val="tx1"/>
                  </a:solidFill>
                </a:ln>
                <a:blipFill dpi="0" rotWithShape="1">
                  <a:blip r:embed="rId2">
                    <a:alphaModFix amt="74000"/>
                  </a:blip>
                  <a:srcRect/>
                  <a:tile tx="63500" ty="63500" sx="100000" sy="100000" flip="none" algn="tl"/>
                </a:blipFill>
              </a:rPr>
              <a:t>Царь Берендей</a:t>
            </a:r>
            <a:endParaRPr lang="ru-RU" sz="5400" b="1" i="1" dirty="0">
              <a:ln>
                <a:solidFill>
                  <a:schemeClr val="tx1"/>
                </a:solidFill>
              </a:ln>
              <a:blipFill dpi="0" rotWithShape="1">
                <a:blip r:embed="rId2">
                  <a:alphaModFix amt="74000"/>
                </a:blip>
                <a:srcRect/>
                <a:tile tx="63500" ty="63500" sx="100000" sy="100000" flip="none" algn="tl"/>
              </a:blipFill>
            </a:endParaRPr>
          </a:p>
        </p:txBody>
      </p:sp>
      <p:sp>
        <p:nvSpPr>
          <p:cNvPr id="3" name="Объект 2"/>
          <p:cNvSpPr>
            <a:spLocks noGrp="1"/>
          </p:cNvSpPr>
          <p:nvPr>
            <p:ph idx="1"/>
          </p:nvPr>
        </p:nvSpPr>
        <p:spPr>
          <a:xfrm>
            <a:off x="513009" y="1506828"/>
            <a:ext cx="10058400" cy="4910440"/>
          </a:xfrm>
          <a:solidFill>
            <a:schemeClr val="bg1"/>
          </a:solidFill>
          <a:ln w="111125">
            <a:gradFill>
              <a:gsLst>
                <a:gs pos="41000">
                  <a:srgbClr val="00B0F0"/>
                </a:gs>
                <a:gs pos="0">
                  <a:srgbClr val="00B050"/>
                </a:gs>
                <a:gs pos="65000">
                  <a:srgbClr val="0070C0"/>
                </a:gs>
                <a:gs pos="83000">
                  <a:srgbClr val="FFC000"/>
                </a:gs>
                <a:gs pos="100000">
                  <a:srgbClr val="FF0000"/>
                </a:gs>
              </a:gsLst>
              <a:lin ang="5400000" scaled="1"/>
            </a:gradFill>
          </a:ln>
        </p:spPr>
        <p:txBody>
          <a:bodyPr>
            <a:noAutofit/>
          </a:bodyPr>
          <a:lstStyle/>
          <a:p>
            <a:r>
              <a:rPr lang="ru-RU" sz="1200" dirty="0" smtClean="0">
                <a:gradFill>
                  <a:gsLst>
                    <a:gs pos="34000">
                      <a:srgbClr val="00B0F0"/>
                    </a:gs>
                    <a:gs pos="0">
                      <a:srgbClr val="00B050"/>
                    </a:gs>
                    <a:gs pos="65000">
                      <a:srgbClr val="0070C0"/>
                    </a:gs>
                    <a:gs pos="83000">
                      <a:srgbClr val="FFC000"/>
                    </a:gs>
                    <a:gs pos="100000">
                      <a:srgbClr val="FF0000"/>
                    </a:gs>
                  </a:gsLst>
                  <a:lin ang="5400000" scaled="1"/>
                </a:gradFill>
              </a:rPr>
              <a:t>Сущность образа. Внешне это добрый и симпатичный «отец земли своей», где «кровавых</a:t>
            </a:r>
          </a:p>
          <a:p>
            <a:r>
              <a:rPr lang="ru-RU" sz="1200" dirty="0" smtClean="0">
                <a:gradFill>
                  <a:gsLst>
                    <a:gs pos="34000">
                      <a:srgbClr val="00B0F0"/>
                    </a:gs>
                    <a:gs pos="0">
                      <a:srgbClr val="00B050"/>
                    </a:gs>
                    <a:gs pos="65000">
                      <a:srgbClr val="0070C0"/>
                    </a:gs>
                    <a:gs pos="83000">
                      <a:srgbClr val="FFC000"/>
                    </a:gs>
                    <a:gs pos="100000">
                      <a:srgbClr val="FF0000"/>
                    </a:gs>
                  </a:gsLst>
                  <a:lin ang="5400000" scaled="1"/>
                </a:gradFill>
              </a:rPr>
              <a:t>нет </a:t>
            </a:r>
            <a:r>
              <a:rPr lang="ru-RU" sz="1200" dirty="0">
                <a:gradFill>
                  <a:gsLst>
                    <a:gs pos="34000">
                      <a:srgbClr val="00B0F0"/>
                    </a:gs>
                    <a:gs pos="0">
                      <a:srgbClr val="00B050"/>
                    </a:gs>
                    <a:gs pos="65000">
                      <a:srgbClr val="0070C0"/>
                    </a:gs>
                    <a:gs pos="83000">
                      <a:srgbClr val="FFC000"/>
                    </a:gs>
                    <a:gs pos="100000">
                      <a:srgbClr val="FF0000"/>
                    </a:gs>
                  </a:gsLst>
                  <a:lin ang="5400000" scaled="1"/>
                </a:gradFill>
              </a:rPr>
              <a:t>законов». Он «за девушек обиженных заступник». И творчески одаренная личность:</a:t>
            </a:r>
          </a:p>
          <a:p>
            <a:r>
              <a:rPr lang="ru-RU" sz="1200" dirty="0">
                <a:gradFill>
                  <a:gsLst>
                    <a:gs pos="34000">
                      <a:srgbClr val="00B0F0"/>
                    </a:gs>
                    <a:gs pos="0">
                      <a:srgbClr val="00B050"/>
                    </a:gs>
                    <a:gs pos="65000">
                      <a:srgbClr val="0070C0"/>
                    </a:gs>
                    <a:gs pos="83000">
                      <a:srgbClr val="FFC000"/>
                    </a:gs>
                    <a:gs pos="100000">
                      <a:srgbClr val="FF0000"/>
                    </a:gs>
                  </a:gsLst>
                  <a:lin ang="5400000" scaled="1"/>
                </a:gradFill>
              </a:rPr>
              <a:t>нарисованный им цветок способен привести в изумление даже Снегурочку, видавшую у своих</a:t>
            </a:r>
          </a:p>
          <a:p>
            <a:r>
              <a:rPr lang="ru-RU" sz="1200" dirty="0">
                <a:gradFill>
                  <a:gsLst>
                    <a:gs pos="34000">
                      <a:srgbClr val="00B0F0"/>
                    </a:gs>
                    <a:gs pos="0">
                      <a:srgbClr val="00B050"/>
                    </a:gs>
                    <a:gs pos="65000">
                      <a:srgbClr val="0070C0"/>
                    </a:gs>
                    <a:gs pos="83000">
                      <a:srgbClr val="FFC000"/>
                    </a:gs>
                    <a:gs pos="100000">
                      <a:srgbClr val="FF0000"/>
                    </a:gs>
                  </a:gsLst>
                  <a:lin ang="5400000" scaled="1"/>
                </a:gradFill>
              </a:rPr>
              <a:t>родителей, конечно же, и не такие чудеса. К тому же, кажется, царь Берендей – эстет. Красота</a:t>
            </a:r>
          </a:p>
          <a:p>
            <a:r>
              <a:rPr lang="ru-RU" sz="1200" dirty="0" smtClean="0">
                <a:gradFill>
                  <a:gsLst>
                    <a:gs pos="34000">
                      <a:srgbClr val="00B0F0"/>
                    </a:gs>
                    <a:gs pos="0">
                      <a:srgbClr val="00B050"/>
                    </a:gs>
                    <a:gs pos="65000">
                      <a:srgbClr val="0070C0"/>
                    </a:gs>
                    <a:gs pos="83000">
                      <a:srgbClr val="FFC000"/>
                    </a:gs>
                    <a:gs pos="100000">
                      <a:srgbClr val="FF0000"/>
                    </a:gs>
                  </a:gsLst>
                  <a:lin ang="5400000" scaled="1"/>
                </a:gradFill>
              </a:rPr>
              <a:t>Снегурочки исторгает из его уст </a:t>
            </a:r>
            <a:r>
              <a:rPr lang="ru-RU" sz="1200" dirty="0" err="1" smtClean="0">
                <a:gradFill>
                  <a:gsLst>
                    <a:gs pos="34000">
                      <a:srgbClr val="00B0F0"/>
                    </a:gs>
                    <a:gs pos="0">
                      <a:srgbClr val="00B050"/>
                    </a:gs>
                    <a:gs pos="65000">
                      <a:srgbClr val="0070C0"/>
                    </a:gs>
                    <a:gs pos="83000">
                      <a:srgbClr val="FFC000"/>
                    </a:gs>
                    <a:gs pos="100000">
                      <a:srgbClr val="FF0000"/>
                    </a:gs>
                  </a:gsLst>
                  <a:lin ang="5400000" scaled="1"/>
                </a:gradFill>
              </a:rPr>
              <a:t>quasi</a:t>
            </a:r>
            <a:r>
              <a:rPr lang="ru-RU" sz="1200" dirty="0" smtClean="0">
                <a:gradFill>
                  <a:gsLst>
                    <a:gs pos="34000">
                      <a:srgbClr val="00B0F0"/>
                    </a:gs>
                    <a:gs pos="0">
                      <a:srgbClr val="00B050"/>
                    </a:gs>
                    <a:gs pos="65000">
                      <a:srgbClr val="0070C0"/>
                    </a:gs>
                    <a:gs pos="83000">
                      <a:srgbClr val="FFC000"/>
                    </a:gs>
                    <a:gs pos="100000">
                      <a:srgbClr val="FF0000"/>
                    </a:gs>
                  </a:gsLst>
                  <a:lin ang="5400000" scaled="1"/>
                </a:gradFill>
              </a:rPr>
              <a:t> гимн «чудесам могучей природы».</a:t>
            </a:r>
          </a:p>
          <a:p>
            <a:r>
              <a:rPr lang="ru-RU" sz="1200" dirty="0" smtClean="0">
                <a:gradFill>
                  <a:gsLst>
                    <a:gs pos="34000">
                      <a:srgbClr val="00B0F0"/>
                    </a:gs>
                    <a:gs pos="0">
                      <a:srgbClr val="00B050"/>
                    </a:gs>
                    <a:gs pos="65000">
                      <a:srgbClr val="0070C0"/>
                    </a:gs>
                    <a:gs pos="83000">
                      <a:srgbClr val="FFC000"/>
                    </a:gs>
                    <a:gs pos="100000">
                      <a:srgbClr val="FF0000"/>
                    </a:gs>
                  </a:gsLst>
                  <a:lin ang="5400000" scaled="1"/>
                </a:gradFill>
              </a:rPr>
              <a:t>Но </a:t>
            </a:r>
            <a:r>
              <a:rPr lang="ru-RU" sz="1200" dirty="0">
                <a:gradFill>
                  <a:gsLst>
                    <a:gs pos="34000">
                      <a:srgbClr val="00B0F0"/>
                    </a:gs>
                    <a:gs pos="0">
                      <a:srgbClr val="00B050"/>
                    </a:gs>
                    <a:gs pos="65000">
                      <a:srgbClr val="0070C0"/>
                    </a:gs>
                    <a:gs pos="83000">
                      <a:srgbClr val="FFC000"/>
                    </a:gs>
                    <a:gs pos="100000">
                      <a:srgbClr val="FF0000"/>
                    </a:gs>
                  </a:gsLst>
                  <a:lin ang="5400000" scaled="1"/>
                </a:gradFill>
              </a:rPr>
              <a:t>много ли мудрых правителей в сказочных оперных государствах Римского-Корсакова?</a:t>
            </a:r>
          </a:p>
          <a:p>
            <a:r>
              <a:rPr lang="ru-RU" sz="1200" dirty="0">
                <a:gradFill>
                  <a:gsLst>
                    <a:gs pos="34000">
                      <a:srgbClr val="00B0F0"/>
                    </a:gs>
                    <a:gs pos="0">
                      <a:srgbClr val="00B050"/>
                    </a:gs>
                    <a:gs pos="65000">
                      <a:srgbClr val="0070C0"/>
                    </a:gs>
                    <a:gs pos="83000">
                      <a:srgbClr val="FFC000"/>
                    </a:gs>
                    <a:gs pos="100000">
                      <a:srgbClr val="FF0000"/>
                    </a:gs>
                  </a:gsLst>
                  <a:lin ang="5400000" scaled="1"/>
                </a:gradFill>
              </a:rPr>
              <a:t>И не стоит ли Берендей первым в ряду тех, кого композитор, как он писал позже по поводу царя</a:t>
            </a:r>
          </a:p>
          <a:p>
            <a:r>
              <a:rPr lang="ru-RU" sz="1200" dirty="0" err="1">
                <a:gradFill>
                  <a:gsLst>
                    <a:gs pos="34000">
                      <a:srgbClr val="00B0F0"/>
                    </a:gs>
                    <a:gs pos="0">
                      <a:srgbClr val="00B050"/>
                    </a:gs>
                    <a:gs pos="65000">
                      <a:srgbClr val="0070C0"/>
                    </a:gs>
                    <a:gs pos="83000">
                      <a:srgbClr val="FFC000"/>
                    </a:gs>
                    <a:gs pos="100000">
                      <a:srgbClr val="FF0000"/>
                    </a:gs>
                  </a:gsLst>
                  <a:lin ang="5400000" scaled="1"/>
                </a:gradFill>
              </a:rPr>
              <a:t>Додона</a:t>
            </a:r>
            <a:r>
              <a:rPr lang="ru-RU" sz="1200" dirty="0">
                <a:gradFill>
                  <a:gsLst>
                    <a:gs pos="34000">
                      <a:srgbClr val="00B0F0"/>
                    </a:gs>
                    <a:gs pos="0">
                      <a:srgbClr val="00B050"/>
                    </a:gs>
                    <a:gs pos="65000">
                      <a:srgbClr val="0070C0"/>
                    </a:gs>
                    <a:gs pos="83000">
                      <a:srgbClr val="FFC000"/>
                    </a:gs>
                    <a:gs pos="100000">
                      <a:srgbClr val="FF0000"/>
                    </a:gs>
                  </a:gsLst>
                  <a:lin ang="5400000" scaled="1"/>
                </a:gradFill>
              </a:rPr>
              <a:t>, надеялся осрамить окончательно? Вспомним, что сценическая жизнь этого персонажа</a:t>
            </a:r>
          </a:p>
          <a:p>
            <a:r>
              <a:rPr lang="ru-RU" sz="1200" dirty="0">
                <a:gradFill>
                  <a:gsLst>
                    <a:gs pos="34000">
                      <a:srgbClr val="00B0F0"/>
                    </a:gs>
                    <a:gs pos="0">
                      <a:srgbClr val="00B050"/>
                    </a:gs>
                    <a:gs pos="65000">
                      <a:srgbClr val="0070C0"/>
                    </a:gs>
                    <a:gs pos="83000">
                      <a:srgbClr val="FFC000"/>
                    </a:gs>
                    <a:gs pos="100000">
                      <a:srgbClr val="FF0000"/>
                    </a:gs>
                  </a:gsLst>
                  <a:lin ang="5400000" scaled="1"/>
                </a:gradFill>
              </a:rPr>
              <a:t>начинается с выражения полнейшего пренебрежения к подданным2</a:t>
            </a:r>
          </a:p>
          <a:p>
            <a:r>
              <a:rPr lang="ru-RU" sz="1200" dirty="0">
                <a:gradFill>
                  <a:gsLst>
                    <a:gs pos="34000">
                      <a:srgbClr val="00B0F0"/>
                    </a:gs>
                    <a:gs pos="0">
                      <a:srgbClr val="00B050"/>
                    </a:gs>
                    <a:gs pos="65000">
                      <a:srgbClr val="0070C0"/>
                    </a:gs>
                    <a:gs pos="83000">
                      <a:srgbClr val="FFC000"/>
                    </a:gs>
                    <a:gs pos="100000">
                      <a:srgbClr val="FF0000"/>
                    </a:gs>
                  </a:gsLst>
                  <a:lin ang="5400000" scaled="1"/>
                </a:gradFill>
              </a:rPr>
              <a:t>, а завершается проявлением</a:t>
            </a:r>
          </a:p>
          <a:p>
            <a:r>
              <a:rPr lang="ru-RU" sz="1200" dirty="0">
                <a:gradFill>
                  <a:gsLst>
                    <a:gs pos="34000">
                      <a:srgbClr val="00B0F0"/>
                    </a:gs>
                    <a:gs pos="0">
                      <a:srgbClr val="00B050"/>
                    </a:gs>
                    <a:gs pos="65000">
                      <a:srgbClr val="0070C0"/>
                    </a:gs>
                    <a:gs pos="83000">
                      <a:srgbClr val="FFC000"/>
                    </a:gs>
                    <a:gs pos="100000">
                      <a:srgbClr val="FF0000"/>
                    </a:gs>
                  </a:gsLst>
                  <a:lin ang="5400000" scaled="1"/>
                </a:gradFill>
              </a:rPr>
              <a:t>равнодушия, граничащего с жестокостью. Последнее особенно рельефно проступает по контрасту</a:t>
            </a:r>
          </a:p>
          <a:p>
            <a:r>
              <a:rPr lang="ru-RU" sz="1200" dirty="0">
                <a:gradFill>
                  <a:gsLst>
                    <a:gs pos="34000">
                      <a:srgbClr val="00B0F0"/>
                    </a:gs>
                    <a:gs pos="0">
                      <a:srgbClr val="00B050"/>
                    </a:gs>
                    <a:gs pos="65000">
                      <a:srgbClr val="0070C0"/>
                    </a:gs>
                    <a:gs pos="83000">
                      <a:srgbClr val="FFC000"/>
                    </a:gs>
                    <a:gs pos="100000">
                      <a:srgbClr val="FF0000"/>
                    </a:gs>
                  </a:gsLst>
                  <a:lin ang="5400000" scaled="1"/>
                </a:gradFill>
              </a:rPr>
              <a:t>с реакцией народа на гибель Мизгиря. Берендеи, накануне требовавшие покарать Мизгиря,</a:t>
            </a:r>
          </a:p>
          <a:p>
            <a:r>
              <a:rPr lang="ru-RU" sz="1200" dirty="0">
                <a:gradFill>
                  <a:gsLst>
                    <a:gs pos="34000">
                      <a:srgbClr val="00B0F0"/>
                    </a:gs>
                    <a:gs pos="0">
                      <a:srgbClr val="00B050"/>
                    </a:gs>
                    <a:gs pos="65000">
                      <a:srgbClr val="0070C0"/>
                    </a:gs>
                    <a:gs pos="83000">
                      <a:srgbClr val="FFC000"/>
                    </a:gs>
                    <a:gs pos="100000">
                      <a:srgbClr val="FF0000"/>
                    </a:gs>
                  </a:gsLst>
                  <a:lin ang="5400000" scaled="1"/>
                </a:gradFill>
              </a:rPr>
              <a:t>глубоко тронуты его горем и в ужасе (авторская ремарка) шепчут: «Погиб он!». Однако Царь тут</a:t>
            </a:r>
          </a:p>
          <a:p>
            <a:r>
              <a:rPr lang="ru-RU" sz="1200" dirty="0">
                <a:gradFill>
                  <a:gsLst>
                    <a:gs pos="34000">
                      <a:srgbClr val="00B0F0"/>
                    </a:gs>
                    <a:gs pos="0">
                      <a:srgbClr val="00B050"/>
                    </a:gs>
                    <a:gs pos="65000">
                      <a:srgbClr val="0070C0"/>
                    </a:gs>
                    <a:gs pos="83000">
                      <a:srgbClr val="FFC000"/>
                    </a:gs>
                    <a:gs pos="100000">
                      <a:srgbClr val="FF0000"/>
                    </a:gs>
                  </a:gsLst>
                  <a:lin ang="5400000" scaled="1"/>
                </a:gradFill>
              </a:rPr>
              <a:t>же объявляет, что «Снегурочки печальная кончина и страшная погибель Мизгиря тревожить нас</a:t>
            </a:r>
          </a:p>
          <a:p>
            <a:r>
              <a:rPr lang="ru-RU" sz="1200" dirty="0">
                <a:gradFill>
                  <a:gsLst>
                    <a:gs pos="34000">
                      <a:srgbClr val="00B0F0"/>
                    </a:gs>
                    <a:gs pos="0">
                      <a:srgbClr val="00B050"/>
                    </a:gs>
                    <a:gs pos="65000">
                      <a:srgbClr val="0070C0"/>
                    </a:gs>
                    <a:gs pos="83000">
                      <a:srgbClr val="FFC000"/>
                    </a:gs>
                    <a:gs pos="100000">
                      <a:srgbClr val="FF0000"/>
                    </a:gs>
                  </a:gsLst>
                  <a:lin ang="5400000" scaled="1"/>
                </a:gradFill>
              </a:rPr>
              <a:t>не могут». И очередным гимном, причем при участии Бобыля и Бобылихи, вмиг забывших о своей</a:t>
            </a:r>
          </a:p>
          <a:p>
            <a:r>
              <a:rPr lang="ru-RU" sz="1200" dirty="0">
                <a:gradFill>
                  <a:gsLst>
                    <a:gs pos="34000">
                      <a:srgbClr val="00B0F0"/>
                    </a:gs>
                    <a:gs pos="0">
                      <a:srgbClr val="00B050"/>
                    </a:gs>
                    <a:gs pos="65000">
                      <a:srgbClr val="0070C0"/>
                    </a:gs>
                    <a:gs pos="83000">
                      <a:srgbClr val="FFC000"/>
                    </a:gs>
                    <a:gs pos="100000">
                      <a:srgbClr val="FF0000"/>
                    </a:gs>
                  </a:gsLst>
                  <a:lin ang="5400000" scaled="1"/>
                </a:gradFill>
              </a:rPr>
              <a:t>чудесной дочке, и с неизменным запевалой – веселым Лелем – завершается трагедия. </a:t>
            </a:r>
          </a:p>
        </p:txBody>
      </p:sp>
    </p:spTree>
    <p:extLst>
      <p:ext uri="{BB962C8B-B14F-4D97-AF65-F5344CB8AC3E}">
        <p14:creationId xmlns:p14="http://schemas.microsoft.com/office/powerpoint/2010/main" val="420477596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96344" y="642594"/>
            <a:ext cx="10058400" cy="1642056"/>
          </a:xfrm>
          <a:blipFill>
            <a:blip r:embed="rId2"/>
            <a:tile tx="0" ty="0" sx="100000" sy="100000" flip="none" algn="tl"/>
          </a:blipFill>
        </p:spPr>
        <p:txBody>
          <a:bodyPr>
            <a:normAutofit/>
          </a:bodyPr>
          <a:lstStyle/>
          <a:p>
            <a:r>
              <a:rPr lang="ru-RU" b="1" i="1" dirty="0" smtClean="0">
                <a:blipFill>
                  <a:blip r:embed="rId3">
                    <a:alphaModFix amt="74000"/>
                  </a:blip>
                  <a:stretch>
                    <a:fillRect/>
                  </a:stretch>
                </a:blipFill>
                <a:effectLst>
                  <a:outerShdw blurRad="38100" dist="38100" dir="2700000" algn="tl">
                    <a:srgbClr val="000000">
                      <a:alpha val="43137"/>
                    </a:srgbClr>
                  </a:outerShdw>
                </a:effectLst>
              </a:rPr>
              <a:t>Моё отношение к прослушанной музыке</a:t>
            </a:r>
            <a:endParaRPr lang="ru-RU" b="1" i="1" dirty="0">
              <a:ln>
                <a:solidFill>
                  <a:srgbClr val="E3DED1"/>
                </a:solidFill>
              </a:ln>
              <a:blipFill>
                <a:blip r:embed="rId3">
                  <a:alphaModFix amt="74000"/>
                </a:blip>
                <a:stretch>
                  <a:fillRect/>
                </a:stretch>
              </a:blipFill>
              <a:effectLst>
                <a:outerShdw blurRad="38100" dist="38100" dir="2700000" algn="tl">
                  <a:srgbClr val="000000">
                    <a:alpha val="43137"/>
                  </a:srgbClr>
                </a:outerShdw>
              </a:effectLst>
            </a:endParaRPr>
          </a:p>
        </p:txBody>
      </p:sp>
      <p:sp>
        <p:nvSpPr>
          <p:cNvPr id="3" name="Объект 2"/>
          <p:cNvSpPr>
            <a:spLocks noGrp="1"/>
          </p:cNvSpPr>
          <p:nvPr>
            <p:ph idx="1"/>
          </p:nvPr>
        </p:nvSpPr>
        <p:spPr>
          <a:xfrm>
            <a:off x="796344" y="2284650"/>
            <a:ext cx="10058400" cy="4020846"/>
          </a:xfrm>
          <a:blipFill>
            <a:blip r:embed="rId2"/>
            <a:tile tx="0" ty="0" sx="100000" sy="100000" flip="none" algn="tl"/>
          </a:blipFill>
        </p:spPr>
        <p:txBody>
          <a:bodyPr>
            <a:normAutofit/>
          </a:bodyPr>
          <a:lstStyle/>
          <a:p>
            <a:r>
              <a:rPr lang="ru-RU" sz="2800" dirty="0" smtClean="0">
                <a:gradFill>
                  <a:gsLst>
                    <a:gs pos="29000">
                      <a:srgbClr val="FFC000"/>
                    </a:gs>
                    <a:gs pos="0">
                      <a:srgbClr val="FF0000"/>
                    </a:gs>
                    <a:gs pos="52000">
                      <a:srgbClr val="FFFF00"/>
                    </a:gs>
                    <a:gs pos="71000">
                      <a:srgbClr val="92D050"/>
                    </a:gs>
                    <a:gs pos="95000">
                      <a:srgbClr val="00B050"/>
                    </a:gs>
                  </a:gsLst>
                  <a:lin ang="5400000" scaled="1"/>
                </a:gradFill>
              </a:rPr>
              <a:t>Больше всего мне понравились в опере песни Леля. Они очень задорные, напоминают русские народные песни. В финале оперы Лель поёт хвалебную песню. Народ берендеев поддерживает его хором. Солнце воспевают, восхваляют. Жаль, конечно, что Снегурочка растаяла. Но это жизнь. От Солнца лёд всегда тает.</a:t>
            </a:r>
            <a:endParaRPr lang="ru-RU" sz="2800" dirty="0">
              <a:gradFill>
                <a:gsLst>
                  <a:gs pos="29000">
                    <a:srgbClr val="FFC000"/>
                  </a:gs>
                  <a:gs pos="0">
                    <a:srgbClr val="FF0000"/>
                  </a:gs>
                  <a:gs pos="52000">
                    <a:srgbClr val="FFFF00"/>
                  </a:gs>
                  <a:gs pos="71000">
                    <a:srgbClr val="92D050"/>
                  </a:gs>
                  <a:gs pos="95000">
                    <a:srgbClr val="00B050"/>
                  </a:gs>
                </a:gsLst>
                <a:lin ang="5400000" scaled="1"/>
              </a:gradFill>
            </a:endParaRPr>
          </a:p>
        </p:txBody>
      </p:sp>
    </p:spTree>
    <p:extLst>
      <p:ext uri="{BB962C8B-B14F-4D97-AF65-F5344CB8AC3E}">
        <p14:creationId xmlns:p14="http://schemas.microsoft.com/office/powerpoint/2010/main" val="224477395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103031" y="186215"/>
            <a:ext cx="12088969" cy="7854846"/>
          </a:xfrm>
          <a:blipFill>
            <a:blip r:embed="rId2"/>
            <a:tile tx="0" ty="0" sx="100000" sy="100000" flip="none" algn="tl"/>
          </a:blipFill>
        </p:spPr>
        <p:txBody>
          <a:bodyPr>
            <a:normAutofit/>
          </a:bodyPr>
          <a:lstStyle/>
          <a:p>
            <a:pPr lvl="3"/>
            <a:r>
              <a:rPr lang="ru-RU" sz="8400" b="1" i="1" dirty="0" smtClean="0">
                <a:ln w="73025">
                  <a:solidFill>
                    <a:srgbClr val="FFC000"/>
                  </a:solidFill>
                </a:ln>
                <a:blipFill>
                  <a:blip r:embed="rId3"/>
                  <a:stretch>
                    <a:fillRect/>
                  </a:stretch>
                </a:blipFill>
                <a:effectLst>
                  <a:outerShdw blurRad="38100" dist="38100" dir="2700000" algn="tl">
                    <a:srgbClr val="000000">
                      <a:alpha val="43137"/>
                    </a:srgbClr>
                  </a:outerShdw>
                </a:effectLst>
              </a:rPr>
              <a:t>Спасибо за внимание !</a:t>
            </a:r>
            <a:endParaRPr lang="ru-RU" sz="8400" b="1" i="1" dirty="0">
              <a:ln w="73025">
                <a:solidFill>
                  <a:srgbClr val="FFC000"/>
                </a:solidFill>
              </a:ln>
              <a:blipFill>
                <a:blip r:embed="rId3"/>
                <a:stretch>
                  <a:fillRect/>
                </a:stretch>
              </a:blip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9375007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arn(inVertical)">
                                      <p:cBhvr>
                                        <p:cTn id="7" dur="500"/>
                                        <p:tgtEl>
                                          <p:spTgt spid="3">
                                            <p:bg/>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barn(inVertical)">
                                      <p:cBhvr>
                                        <p:cTn id="10"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TM03457510[[fn=Савон]]</Template>
  <TotalTime>88</TotalTime>
  <Words>1429</Words>
  <Application>Microsoft Office PowerPoint</Application>
  <PresentationFormat>Широкоэкранный</PresentationFormat>
  <Paragraphs>45</Paragraphs>
  <Slides>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8</vt:i4>
      </vt:variant>
    </vt:vector>
  </HeadingPairs>
  <TitlesOfParts>
    <vt:vector size="13" baseType="lpstr">
      <vt:lpstr>Arial</vt:lpstr>
      <vt:lpstr>Arial Black</vt:lpstr>
      <vt:lpstr>Century Gothic</vt:lpstr>
      <vt:lpstr>Garamond</vt:lpstr>
      <vt:lpstr>Savon</vt:lpstr>
      <vt:lpstr>Опера «снегурочка» Римского-корсакова </vt:lpstr>
      <vt:lpstr>История создания произведения</vt:lpstr>
      <vt:lpstr>Образные характеристики главных героев</vt:lpstr>
      <vt:lpstr>Презентация PowerPoint</vt:lpstr>
      <vt:lpstr>Презентация PowerPoint</vt:lpstr>
      <vt:lpstr>Царь Берендей</vt:lpstr>
      <vt:lpstr>Моё отношение к прослушанной музыке</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Опера «снегурочка» Римского-корсакова</dc:title>
  <dc:creator>1</dc:creator>
  <cp:lastModifiedBy>1</cp:lastModifiedBy>
  <cp:revision>13</cp:revision>
  <dcterms:created xsi:type="dcterms:W3CDTF">2018-01-15T16:48:48Z</dcterms:created>
  <dcterms:modified xsi:type="dcterms:W3CDTF">2018-01-15T18:17:28Z</dcterms:modified>
</cp:coreProperties>
</file>