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3B69AA9D-BCE2-45A9-9E74-621194DDAD10}">
          <p14:sldIdLst>
            <p14:sldId id="256"/>
          </p14:sldIdLst>
        </p14:section>
        <p14:section name="Раздел без заголовка" id="{65A27A51-CB9C-4ABE-9BE9-684A7EDFF340}">
          <p14:sldIdLst>
            <p14:sldId id="257"/>
            <p14:sldId id="258"/>
            <p14:sldId id="259"/>
            <p14:sldId id="26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ользователь\Desktop\1800036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480" y="0"/>
            <a:ext cx="916498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-22448"/>
            <a:ext cx="7772400" cy="6858000"/>
          </a:xfrm>
        </p:spPr>
        <p:txBody>
          <a:bodyPr/>
          <a:lstStyle/>
          <a:p>
            <a:r>
              <a:rPr lang="ru-RU" dirty="0" smtClean="0"/>
              <a:t>Презентация       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                                                                  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4005064"/>
            <a:ext cx="6400800" cy="1752600"/>
          </a:xfrm>
        </p:spPr>
        <p:txBody>
          <a:bodyPr/>
          <a:lstStyle/>
          <a:p>
            <a:pPr algn="l"/>
            <a:r>
              <a:rPr lang="ru-RU" b="1" dirty="0" smtClean="0">
                <a:solidFill>
                  <a:schemeClr val="tx1"/>
                </a:solidFill>
              </a:rPr>
              <a:t>Выполнила: </a:t>
            </a:r>
            <a:r>
              <a:rPr lang="ru-RU" b="1" dirty="0" err="1" smtClean="0">
                <a:solidFill>
                  <a:schemeClr val="tx1"/>
                </a:solidFill>
              </a:rPr>
              <a:t>Устивицкая</a:t>
            </a:r>
            <a:r>
              <a:rPr lang="ru-RU" b="1" dirty="0" smtClean="0">
                <a:solidFill>
                  <a:schemeClr val="tx1"/>
                </a:solidFill>
              </a:rPr>
              <a:t> Виктория Олеговна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173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Пользователь\Desktop\18000361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840" y="0"/>
            <a:ext cx="915035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187624" y="332656"/>
            <a:ext cx="7772400" cy="1470025"/>
          </a:xfrm>
        </p:spPr>
        <p:txBody>
          <a:bodyPr>
            <a:normAutofit/>
          </a:bodyPr>
          <a:lstStyle/>
          <a:p>
            <a:r>
              <a:rPr lang="ru-RU" dirty="0"/>
              <a:t>Как создавалась опера "Снегурочка"? 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79512" y="2132856"/>
            <a:ext cx="6912768" cy="4464496"/>
          </a:xfrm>
        </p:spPr>
        <p:txBody>
          <a:bodyPr>
            <a:normAutofit fontScale="55000" lnSpcReduction="20000"/>
          </a:bodyPr>
          <a:lstStyle/>
          <a:p>
            <a:r>
              <a:rPr lang="ru-RU" dirty="0">
                <a:solidFill>
                  <a:srgbClr val="000000"/>
                </a:solidFill>
                <a:latin typeface="Arial"/>
              </a:rPr>
              <a:t>Римский-Корсаков впервые познакомился с произведением Островского в начале семидесятых годов 19-го века. Надо сказать, что тогда сказка не произвела на композитора особого впечатления. В конце семидесятых годов Римский-Корсаков перечитал ее снова. И тогда, как говорит сам композитор, "словно прозрел на удивительную ее поэтическую красоту". Летом 1880-го он приступил к сочинению оперы. Впоследствии композитор вспоминал, что ни одно произведение не было написано им с такой легкостью и быстротой, как опера "Снегурочка". К следующему, 1881-му году, работа была завершена. В 1882-м состоялась первая премьера в Мариинском театре. Прошла она с большим успехом. Восторженно принял постановку и сам Островский. Он говорил о том, что музыка к его сказке была настолько удивительна, что он и представить не мог ничего более подходящего и исключительно живо выражающего всю поэтичность языческого русского культа.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224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Пользователь\Desktop\1800036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3674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 оперу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6779096" cy="4725144"/>
          </a:xfrm>
        </p:spPr>
        <p:txBody>
          <a:bodyPr>
            <a:normAutofit fontScale="55000" lnSpcReduction="20000"/>
          </a:bodyPr>
          <a:lstStyle/>
          <a:p>
            <a:r>
              <a:rPr lang="ru-RU" dirty="0"/>
              <a:t>Самым поэтичным произведением из всех созданных автором считается именно опера "Снегурочка". Римский-Корсаков сам даже называл ее своим самым лучшим творением. Во всех сценах поразительно чутко и любовно воспроизведены картины народного быта, чудесные образы народных сказок, обряды древнего язычества. Вся опера "Снегурочка" проникнута мудрой простотой и неувядаемой свежестью русских песен, пронизана весенними тонами просыпающейся природы и мягкой лирикой. Вступление оркестра к прологу являет собой красочную музыкальную картину, живо описывающую расцвет природы, ее пробуждение после зимы: на смену угрюмой суровой мелодии Мороза приходят нежные обаятельные напевы Весны. Композитор очень тонко и точно передал настроения и характеры героев. Так, песня Снегурочки из оперы "Снегурочка" "С подружками по ягоды ходить" - это грациозные переливы легких и нежных голосов, перекликающиеся с холодноватыми и прозрачными напевами флейты. Обрядовая колоритная сцена, показывающая проводы Масленицы, включает в себя ряд эпизодов народного фольклорного </a:t>
            </a:r>
            <a:r>
              <a:rPr lang="ru-RU" dirty="0" smtClean="0"/>
              <a:t>склада.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5174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Пользователь\Desktop\1800036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Главные герои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988840"/>
            <a:ext cx="7092280" cy="486916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>
                <a:solidFill>
                  <a:srgbClr val="000000"/>
                </a:solidFill>
                <a:latin typeface="Verdana"/>
              </a:rPr>
              <a:t>В опере постоянно переплетаются реальность и фантастика: "земные" образы Леля, Купавы, Мизгиря, царя берендеев, Бобыля, Бобылихи и сказочные - Деда-Мороза, Весны, Лешего, наделённые и человеческими чертами. Образ Снегурочки как бы связывает эти два мира, соединяя в себе волшебные и реальные черты; стремясь из мира природы в мир людей, она постепенно "оживает" под воздействием великой силы любви, ведущей её, однако, к гибели. Возникновение человеческих чувств в душе Снегурочки происходит одновременно с пробуждением весенней природы, звуки и голоса которой Римский-Корсаков замечательно передал в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опере.</a:t>
            </a:r>
            <a:r>
              <a:rPr lang="ru-RU" dirty="0" err="1" smtClean="0">
                <a:solidFill>
                  <a:srgbClr val="020A1B"/>
                </a:solidFill>
                <a:latin typeface="ProximaNova"/>
              </a:rPr>
              <a:t>Снегурочка</a:t>
            </a:r>
            <a:r>
              <a:rPr lang="ru-RU" dirty="0" smtClean="0">
                <a:solidFill>
                  <a:srgbClr val="020A1B"/>
                </a:solidFill>
                <a:latin typeface="ProximaNova"/>
              </a:rPr>
              <a:t> </a:t>
            </a:r>
            <a:r>
              <a:rPr lang="ru-RU" dirty="0">
                <a:solidFill>
                  <a:srgbClr val="020A1B"/>
                </a:solidFill>
                <a:latin typeface="ProximaNova"/>
              </a:rPr>
              <a:t>(сопрано), Дед-Мороз (бас), Весна-Красна (меццо-сопрано), Царь Берендей (тенор), Лель (контральто), Купава (сопрано), Мизгирь (баритон), </a:t>
            </a:r>
            <a:r>
              <a:rPr lang="ru-RU" dirty="0" err="1">
                <a:solidFill>
                  <a:srgbClr val="020A1B"/>
                </a:solidFill>
                <a:latin typeface="ProximaNova"/>
              </a:rPr>
              <a:t>Бакула</a:t>
            </a:r>
            <a:r>
              <a:rPr lang="ru-RU" dirty="0">
                <a:solidFill>
                  <a:srgbClr val="020A1B"/>
                </a:solidFill>
                <a:latin typeface="ProximaNova"/>
              </a:rPr>
              <a:t> (тенор), Бобылиха (меццо-сопрано), Леший (тенор).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4551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Пользователь\Desktop\18000361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827584" y="260648"/>
            <a:ext cx="7772400" cy="1470025"/>
          </a:xfrm>
        </p:spPr>
        <p:txBody>
          <a:bodyPr/>
          <a:lstStyle/>
          <a:p>
            <a:r>
              <a:rPr lang="ru-RU" dirty="0" smtClean="0"/>
              <a:t>Мое отношение</a:t>
            </a:r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827584" y="3933056"/>
            <a:ext cx="6400800" cy="1752600"/>
          </a:xfrm>
        </p:spPr>
        <p:txBody>
          <a:bodyPr>
            <a:normAutofit fontScale="92500"/>
          </a:bodyPr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Мне очень понравилось музыкальное произведение! Понравилось яркими красками, выразительностью!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23440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482</Words>
  <Application>Microsoft Office PowerPoint</Application>
  <PresentationFormat>Экран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                                                                              </vt:lpstr>
      <vt:lpstr>Как создавалась опера "Снегурочка"? </vt:lpstr>
      <vt:lpstr>Про оперу</vt:lpstr>
      <vt:lpstr>Главные герои</vt:lpstr>
      <vt:lpstr>Мое отношение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                                                                              </dc:title>
  <cp:lastModifiedBy>Пользователь</cp:lastModifiedBy>
  <cp:revision>4</cp:revision>
  <dcterms:modified xsi:type="dcterms:W3CDTF">2018-01-14T16:55:51Z</dcterms:modified>
</cp:coreProperties>
</file>