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396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54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79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327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739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831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11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680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161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59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09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0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05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61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0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2362BB1-603A-46C7-8723-CA6616EA1D74}" type="datetimeFigureOut">
              <a:rPr lang="ru-RU" smtClean="0"/>
              <a:t>14.01.2018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61346D4-E9C6-49E5-8CFE-EA2E7F30FC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16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Дистанционная олимпиада по музыке 2 тур 2017-2018г.</a:t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 smtClean="0">
                <a:solidFill>
                  <a:schemeClr val="accent4"/>
                </a:solidFill>
              </a:rPr>
              <a:t>Выполнил:</a:t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 err="1" smtClean="0">
                <a:solidFill>
                  <a:schemeClr val="accent4"/>
                </a:solidFill>
              </a:rPr>
              <a:t>Тазетдинов</a:t>
            </a:r>
            <a:r>
              <a:rPr lang="ru-RU" dirty="0" smtClean="0">
                <a:solidFill>
                  <a:schemeClr val="accent4"/>
                </a:solidFill>
              </a:rPr>
              <a:t> Искандер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1182" y="5350586"/>
            <a:ext cx="8825658" cy="861420"/>
          </a:xfrm>
        </p:spPr>
        <p:txBody>
          <a:bodyPr>
            <a:normAutofit/>
          </a:bodyPr>
          <a:lstStyle/>
          <a:p>
            <a:r>
              <a:rPr lang="ru-RU" sz="3000" dirty="0">
                <a:latin typeface="Times New Roman" panose="02020603050405020304" pitchFamily="18" charset="0"/>
              </a:rPr>
              <a:t>Н.А. </a:t>
            </a:r>
            <a:r>
              <a:rPr lang="ru-RU" sz="3000" dirty="0" smtClean="0">
                <a:latin typeface="Times New Roman" panose="02020603050405020304" pitchFamily="18" charset="0"/>
              </a:rPr>
              <a:t>Римский-Корсаков «Снегурочка»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157649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1059848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4"/>
                </a:solidFill>
              </a:rPr>
              <a:t>История создания музыкального произведения</a:t>
            </a:r>
            <a:endParaRPr lang="ru-RU" sz="2800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>
                <a:solidFill>
                  <a:srgbClr val="101012"/>
                </a:solidFill>
                <a:latin typeface="verdana" panose="020B0604030504040204" pitchFamily="34" charset="0"/>
              </a:rPr>
              <a:t>В 1874 году </a:t>
            </a:r>
            <a:r>
              <a:rPr lang="ru-RU" dirty="0" err="1" smtClean="0">
                <a:solidFill>
                  <a:srgbClr val="101012"/>
                </a:solidFill>
                <a:latin typeface="verdana" panose="020B0604030504040204" pitchFamily="34" charset="0"/>
              </a:rPr>
              <a:t>Н.А.Римский</a:t>
            </a:r>
            <a:r>
              <a:rPr lang="ru-RU" dirty="0" smtClean="0">
                <a:solidFill>
                  <a:srgbClr val="101012"/>
                </a:solidFill>
                <a:latin typeface="verdana" panose="020B0604030504040204" pitchFamily="34" charset="0"/>
              </a:rPr>
              <a:t>-Корсаков</a:t>
            </a:r>
            <a:r>
              <a:rPr lang="ru-RU" dirty="0">
                <a:solidFill>
                  <a:srgbClr val="101012"/>
                </a:solidFill>
                <a:latin typeface="verdana" panose="020B0604030504040204" pitchFamily="34" charset="0"/>
              </a:rPr>
              <a:t> впервые </a:t>
            </a:r>
            <a:r>
              <a:rPr lang="ru-RU" dirty="0" smtClean="0">
                <a:solidFill>
                  <a:srgbClr val="101012"/>
                </a:solidFill>
                <a:latin typeface="verdana" panose="020B0604030504040204" pitchFamily="34" charset="0"/>
              </a:rPr>
              <a:t>прочёл сказку «Снегурочка». Композитору это история оказалось довольно странным. Спустя пять лет он снова прочитал и у него появилась мысль сочинить произведение. С этого времени он стал записывать свои музыкальные вдохновения в нотную книгу. Через некоторое время </a:t>
            </a:r>
            <a:r>
              <a:rPr lang="ru-RU" dirty="0" err="1" smtClean="0">
                <a:solidFill>
                  <a:srgbClr val="101012"/>
                </a:solidFill>
                <a:latin typeface="verdana" panose="020B0604030504040204" pitchFamily="34" charset="0"/>
              </a:rPr>
              <a:t>Н.А.Римский</a:t>
            </a:r>
            <a:r>
              <a:rPr lang="ru-RU" dirty="0" smtClean="0">
                <a:solidFill>
                  <a:srgbClr val="101012"/>
                </a:solidFill>
                <a:latin typeface="verdana" panose="020B0604030504040204" pitchFamily="34" charset="0"/>
              </a:rPr>
              <a:t>-Корсаков отправился в Москву, что бы встретится с писателем и попросить разрешение использовать сказку как основу либретто. Летом </a:t>
            </a:r>
            <a:r>
              <a:rPr lang="ru-RU" dirty="0">
                <a:solidFill>
                  <a:srgbClr val="101012"/>
                </a:solidFill>
                <a:latin typeface="verdana" panose="020B0604030504040204" pitchFamily="34" charset="0"/>
              </a:rPr>
              <a:t>1880 года Николай Андреевич принялся </a:t>
            </a:r>
            <a:r>
              <a:rPr lang="ru-RU" dirty="0" smtClean="0">
                <a:solidFill>
                  <a:srgbClr val="101012"/>
                </a:solidFill>
                <a:latin typeface="verdana" panose="020B0604030504040204" pitchFamily="34" charset="0"/>
              </a:rPr>
              <a:t>за </a:t>
            </a:r>
            <a:r>
              <a:rPr lang="ru-RU" dirty="0">
                <a:solidFill>
                  <a:srgbClr val="101012"/>
                </a:solidFill>
                <a:latin typeface="verdana" panose="020B0604030504040204" pitchFamily="34" charset="0"/>
              </a:rPr>
              <a:t>работу над оперой</a:t>
            </a:r>
            <a:r>
              <a:rPr lang="ru-RU" dirty="0" smtClean="0">
                <a:solidFill>
                  <a:srgbClr val="101012"/>
                </a:solidFill>
                <a:latin typeface="verdana" panose="020B0604030504040204" pitchFamily="34" charset="0"/>
              </a:rPr>
              <a:t>.</a:t>
            </a:r>
            <a:r>
              <a:rPr lang="ru-RU" dirty="0">
                <a:solidFill>
                  <a:srgbClr val="101012"/>
                </a:solidFill>
                <a:latin typeface="verdana" panose="020B0604030504040204" pitchFamily="34" charset="0"/>
              </a:rPr>
              <a:t> Премьера оперы </a:t>
            </a:r>
            <a:r>
              <a:rPr lang="ru-RU" dirty="0" smtClean="0">
                <a:solidFill>
                  <a:srgbClr val="101012"/>
                </a:solidFill>
                <a:latin typeface="verdana" panose="020B0604030504040204" pitchFamily="34" charset="0"/>
              </a:rPr>
              <a:t>состоялось </a:t>
            </a:r>
            <a:r>
              <a:rPr lang="ru-RU" dirty="0">
                <a:solidFill>
                  <a:srgbClr val="101012"/>
                </a:solidFill>
                <a:latin typeface="verdana" panose="020B0604030504040204" pitchFamily="34" charset="0"/>
              </a:rPr>
              <a:t>10 февраля 1882 года в Мариинском театре в Санкт-Петербурге.</a:t>
            </a:r>
            <a:endParaRPr lang="ru-RU" dirty="0" smtClean="0">
              <a:solidFill>
                <a:srgbClr val="101012"/>
              </a:solidFill>
              <a:latin typeface="verdana" panose="020B060403050404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7105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Описание главных героев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154954" y="2469388"/>
            <a:ext cx="9634966" cy="398018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Lato"/>
              </a:rPr>
              <a:t>Снегурочка-главный герой произведения. Она готова отдать всё, ради того что бы узнать, что такое любовь и почему все стремятся её найти. </a:t>
            </a:r>
            <a:endParaRPr lang="ru-RU" sz="2000" dirty="0">
              <a:solidFill>
                <a:schemeClr val="tx1"/>
              </a:solidFill>
              <a:latin typeface="Lato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Lato"/>
              </a:rPr>
              <a:t>Мороз-отец снегурочки, грозный и строгий. Хочет уберечь свою дочь от всех бед.</a:t>
            </a:r>
          </a:p>
          <a:p>
            <a:r>
              <a:rPr lang="ru-RU" sz="2000" dirty="0">
                <a:solidFill>
                  <a:schemeClr val="tx1"/>
                </a:solidFill>
                <a:latin typeface="Lato"/>
              </a:rPr>
              <a:t>Весна-Красна — мать </a:t>
            </a:r>
            <a:r>
              <a:rPr lang="ru-RU" sz="2000" dirty="0" smtClean="0">
                <a:solidFill>
                  <a:schemeClr val="tx1"/>
                </a:solidFill>
                <a:latin typeface="Lato"/>
              </a:rPr>
              <a:t>девушки, которая наделила её способность-любить.</a:t>
            </a:r>
          </a:p>
          <a:p>
            <a:r>
              <a:rPr lang="ru-RU" sz="2000" dirty="0">
                <a:solidFill>
                  <a:schemeClr val="tx1"/>
                </a:solidFill>
                <a:latin typeface="Lato"/>
              </a:rPr>
              <a:t>Лель — ветреный и весёлый </a:t>
            </a:r>
            <a:r>
              <a:rPr lang="ru-RU" sz="2000" dirty="0" smtClean="0">
                <a:solidFill>
                  <a:schemeClr val="tx1"/>
                </a:solidFill>
                <a:latin typeface="Lato"/>
              </a:rPr>
              <a:t>пастушок, первый герой который  вызвал чувства </a:t>
            </a:r>
            <a:r>
              <a:rPr lang="ru-RU" sz="2000" dirty="0">
                <a:solidFill>
                  <a:schemeClr val="tx1"/>
                </a:solidFill>
                <a:latin typeface="Lato"/>
              </a:rPr>
              <a:t>и эмоции в Снегурочке. </a:t>
            </a:r>
            <a:r>
              <a:rPr lang="ru-RU" sz="2000" dirty="0" smtClean="0">
                <a:solidFill>
                  <a:schemeClr val="tx1"/>
                </a:solidFill>
                <a:latin typeface="Lato"/>
              </a:rPr>
              <a:t> </a:t>
            </a:r>
          </a:p>
          <a:p>
            <a:r>
              <a:rPr lang="ru-RU" sz="1900" dirty="0" smtClean="0">
                <a:solidFill>
                  <a:schemeClr val="tx1"/>
                </a:solidFill>
                <a:latin typeface="Lato"/>
              </a:rPr>
              <a:t>Мизгирь</a:t>
            </a:r>
            <a:r>
              <a:rPr lang="en-US" sz="1900" dirty="0" smtClean="0">
                <a:solidFill>
                  <a:schemeClr val="tx1"/>
                </a:solidFill>
                <a:latin typeface="Lato"/>
              </a:rPr>
              <a:t>-</a:t>
            </a:r>
            <a:r>
              <a:rPr lang="ru-RU" sz="1900" dirty="0" smtClean="0">
                <a:solidFill>
                  <a:schemeClr val="tx1"/>
                </a:solidFill>
                <a:latin typeface="Lato"/>
              </a:rPr>
              <a:t>купец, </a:t>
            </a:r>
            <a:r>
              <a:rPr lang="ru-RU" sz="2000" dirty="0">
                <a:solidFill>
                  <a:schemeClr val="tx1"/>
                </a:solidFill>
                <a:latin typeface="Lato"/>
              </a:rPr>
              <a:t>полюбивший девушку настолько сильно, что не только предложил за неё все свои богатства, но и оставил </a:t>
            </a:r>
            <a:r>
              <a:rPr lang="ru-RU" sz="2000" dirty="0" smtClean="0">
                <a:solidFill>
                  <a:schemeClr val="tx1"/>
                </a:solidFill>
                <a:latin typeface="Lato"/>
              </a:rPr>
              <a:t>Купаву.</a:t>
            </a:r>
            <a:endParaRPr lang="ru-RU" sz="1900" dirty="0">
              <a:solidFill>
                <a:schemeClr val="tx1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050909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/>
                </a:solidFill>
              </a:rPr>
              <a:t>Отношения к этой музыке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608" y="304800"/>
            <a:ext cx="5242560" cy="6553200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139477" y="3043936"/>
            <a:ext cx="2793158" cy="2895599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Мне это произведение очень понравилось своей характерностью, лирикой и задорностью.</a:t>
            </a:r>
          </a:p>
          <a:p>
            <a:r>
              <a:rPr lang="ru-RU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Мне было очень грустно в </a:t>
            </a:r>
            <a:r>
              <a:rPr lang="ru-RU" sz="180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4 части, </a:t>
            </a:r>
            <a:r>
              <a:rPr lang="ru-RU" sz="1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когда была сцена таяния снегурочки.</a:t>
            </a:r>
            <a:endParaRPr lang="ru-RU" sz="18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11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406</TotalTime>
  <Words>121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Arial</vt:lpstr>
      <vt:lpstr>Century Gothic</vt:lpstr>
      <vt:lpstr>Lato</vt:lpstr>
      <vt:lpstr>Times New Roman</vt:lpstr>
      <vt:lpstr>verdana</vt:lpstr>
      <vt:lpstr>Wingdings 3</vt:lpstr>
      <vt:lpstr>Ион (конференц-зал)</vt:lpstr>
      <vt:lpstr>Дистанционная олимпиада по музыке 2 тур 2017-2018г. Выполнил: Тазетдинов Искандер</vt:lpstr>
      <vt:lpstr>История создания музыкального произведения</vt:lpstr>
      <vt:lpstr>Описание главных героев</vt:lpstr>
      <vt:lpstr>Отношения к этой музыке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 2 тур 2017-2018г. Выполнил: Тазетдинов Искандер</dc:title>
  <dc:creator>радик</dc:creator>
  <cp:lastModifiedBy>радик</cp:lastModifiedBy>
  <cp:revision>13</cp:revision>
  <dcterms:created xsi:type="dcterms:W3CDTF">2018-01-14T08:15:22Z</dcterms:created>
  <dcterms:modified xsi:type="dcterms:W3CDTF">2018-01-14T15:02:05Z</dcterms:modified>
</cp:coreProperties>
</file>