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BD5AC-5430-4188-9E21-7FFDB8C12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cene3d>
            <a:camera prst="orthographicFront"/>
            <a:lightRig rig="threePt" dir="t"/>
          </a:scene3d>
          <a:sp3d>
            <a:bevelT prst="relaxedInset"/>
            <a:bevelB w="25400" prst="riblet"/>
          </a:sp3d>
        </p:spPr>
        <p:txBody>
          <a:bodyPr/>
          <a:lstStyle/>
          <a:p>
            <a:pPr algn="ctr"/>
            <a:r>
              <a:rPr lang="ru-RU" i="1" dirty="0">
                <a:solidFill>
                  <a:schemeClr val="tx1">
                    <a:lumMod val="50000"/>
                  </a:schemeClr>
                </a:solidFill>
                <a:uFill>
                  <a:solidFill>
                    <a:schemeClr val="accent3">
                      <a:lumMod val="60000"/>
                      <a:lumOff val="40000"/>
                    </a:schemeClr>
                  </a:solidFill>
                </a:uFill>
              </a:rPr>
              <a:t>«Снегурочка» н.а. Римского-корсакова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15A124-CA68-4D04-87CA-5EB2E52DBA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tx1"/>
                </a:solidFill>
              </a:rPr>
              <a:t>Выполнила: ученица 5 «г» Мобу СОШ №1 им.Мансура Абдуллина с.Киргиз-Мияки</a:t>
            </a:r>
          </a:p>
          <a:p>
            <a:pPr algn="r"/>
            <a:r>
              <a:rPr lang="ru-RU" dirty="0">
                <a:solidFill>
                  <a:schemeClr val="tx1"/>
                </a:solidFill>
              </a:rPr>
              <a:t>Гатауллина Алия хамитовна</a:t>
            </a:r>
          </a:p>
        </p:txBody>
      </p:sp>
    </p:spTree>
    <p:extLst>
      <p:ext uri="{BB962C8B-B14F-4D97-AF65-F5344CB8AC3E}">
        <p14:creationId xmlns:p14="http://schemas.microsoft.com/office/powerpoint/2010/main" val="39970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DE5CB1-8FB6-4258-85B2-5E02E68EF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solidFill>
                  <a:schemeClr val="tx1">
                    <a:lumMod val="50000"/>
                  </a:schemeClr>
                </a:solidFill>
              </a:rPr>
              <a:t>История создания музыкального произведения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DE99B-FBEB-461D-ACC7-ABCDC35AA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68556"/>
            <a:ext cx="9905999" cy="471777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История создания известна по «Летописи моей музыкальной жизни» Н.А. Римского-Корсакова.</a:t>
            </a:r>
          </a:p>
          <a:p>
            <a:pPr marL="0" indent="0" algn="ctr" fontAlgn="base">
              <a:buNone/>
            </a:pPr>
            <a:r>
              <a:rPr lang="ru-RU" dirty="0"/>
              <a:t> Сказка А.Н.Островского «Снегурочка» была первый раз прочитана Римским-Корсаковым около 1874 года, когда она только что появилась в печати. Композитор вспоминал впоследствии, что тогда она ему мало понравилась, а царство берендеев показалось странным. Зимой 1879-1880 годов он снова ее прочитал и, на сей раз «точно прозрел на ее удивительную красоту». У композитора была толстая книга из нотной бумаги, и он стал записывать в нее в виде набросков приходившие в голову музыкальные мысли.</a:t>
            </a:r>
          </a:p>
          <a:p>
            <a:pPr marL="0" indent="0" algn="ctr" fontAlgn="base">
              <a:buNone/>
            </a:pPr>
            <a:r>
              <a:rPr lang="ru-RU" dirty="0"/>
              <a:t>Воодушевленный новым сюжетом, Римский-Корсаков отправился в Москву, чтобы встретиться с Островским и испросить у него разрешения воспользоваться его произведением как либретто с правом внести в драму необходимые при работе над оперой изменения. Драматург принял композитора очень любезно, предоставил право должным образом распоряжаться текстом и даже подарил экземпляр своей сказки.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3DF013-F4B9-43AB-B683-F05D46239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86677"/>
            <a:ext cx="9905999" cy="5234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Лето 1880 года Римский-Корсаков провел в деревне Стелево. Это было его первое лето в настоящей русской деревне. И все — пейзаж, пение птиц, обстановка — необычайно вдохновляли его на эту работу. Он работал целыми днями, «музыкальные мысли и их обработка преследовали меня неотступно, - писал впоследствии композитор. Он зафиксировал ход работы буквально по дням: начало 1 июня (написано вступление к прологу), окончание - 12 августа (заключительный хор). Ни одно произведение не давалось ему с такой легкостью и скоростью, как Снегурочка. О сочинении Снегурочки никто не знал, - писал композитор, - ибо дело это я держал в тайне, и, объявив по приезде в Петербург своим близким. Об окончании эскиза, я тем самым немало их удивил. Еще полгода композитор затратил на инструментовку оперы, и наконец 10 февраля опера была дана на сцене Мариинского театра в Петербурге. С тех пор она остается одним из самых любимых публикой творений композитора.</a:t>
            </a:r>
          </a:p>
        </p:txBody>
      </p:sp>
    </p:spTree>
    <p:extLst>
      <p:ext uri="{BB962C8B-B14F-4D97-AF65-F5344CB8AC3E}">
        <p14:creationId xmlns:p14="http://schemas.microsoft.com/office/powerpoint/2010/main" val="265609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A5D6B-2014-4A68-8384-0E3461759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chemeClr val="tx1">
                    <a:lumMod val="50000"/>
                  </a:schemeClr>
                </a:solidFill>
              </a:rPr>
              <a:t>Образные характеристики главных героев и с помощью каких музыкальных красок они раскрыты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4836A0-74B1-4343-B523-548277A12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878" y="2002700"/>
            <a:ext cx="6321287" cy="2852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/>
              <a:t>Снегурочка</a:t>
            </a:r>
            <a:r>
              <a:rPr lang="ru-RU" sz="1600" dirty="0"/>
              <a:t> соединяет в себе два мира-сказочный и реальный. Она наделена чувствами реальных людей - умеет радоваться и грустить, знает и веселье, и тоску, понимает красоту искусства, красоту народной песни. Не умеет она только любить. С теплом и тоской говорит она о весёлых людских песнях: «Песни Леля дороже мне; и дни и ночи слушать я готова его пастушьи песни; и слушаешь, и таешь…». Снегурочка всей своей холодной душой стремится к людям, к теплу и свету. Отсюда - 2 лейтмотива, которые становятся источником её музыкальной характеристики в опере. Один из них звучит в «холодном», ясном и чистом, искрящемся тембре флейты. В сцене с Мизгирем лейтмотив будет звучать в триольном ритме, с причудливой альтерацией ступеней и совсем по-другому этот лейтмотив звучит в сцене преображения Снегурочки, когда мать Весна надевает ей на голову венок из цветов и наделяет её даром любви. Он звучит лирически-восторженно.</a:t>
            </a:r>
          </a:p>
        </p:txBody>
      </p:sp>
      <p:pic>
        <p:nvPicPr>
          <p:cNvPr id="1026" name="Picture 2" descr="https://avatars.mds.yandex.net/get-pdb/27625/6a04e306-4172-40de-a63c-7b344c2a9392/s800">
            <a:extLst>
              <a:ext uri="{FF2B5EF4-FFF2-40B4-BE49-F238E27FC236}">
                <a16:creationId xmlns:a16="http://schemas.microsoft.com/office/drawing/2014/main" id="{DDA5CFDD-C11C-4806-9765-BC5BB5BCD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399" y="2097088"/>
            <a:ext cx="5191825" cy="392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27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73">
            <a:extLst>
              <a:ext uri="{FF2B5EF4-FFF2-40B4-BE49-F238E27FC236}">
                <a16:creationId xmlns:a16="http://schemas.microsoft.com/office/drawing/2014/main" id="{C2E4E997-8672-4FFD-B8EC-9932A8E471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2" descr="Изображение выглядит как электроника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FE6BA9E6-1D9E-4D30-B528-D49FA1342E4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" descr="https://avatars.mds.yandex.net/get-pdb/27625/bbdd7ce6-d1fd-439a-927d-85ac578a3839/s1200?webp=false">
            <a:extLst>
              <a:ext uri="{FF2B5EF4-FFF2-40B4-BE49-F238E27FC236}">
                <a16:creationId xmlns:a16="http://schemas.microsoft.com/office/drawing/2014/main" id="{949486D6-45EF-4AB0-B5FC-5ADBA3FD3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56780"/>
            <a:ext cx="5456279" cy="4119490"/>
          </a:xfrm>
          <a:prstGeom prst="round2DiagRect">
            <a:avLst>
              <a:gd name="adj1" fmla="val 5608"/>
              <a:gd name="adj2" fmla="val 0"/>
            </a:avLst>
          </a:prstGeom>
          <a:noFill/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9" name="Group 77">
            <a:extLst>
              <a:ext uri="{FF2B5EF4-FFF2-40B4-BE49-F238E27FC236}">
                <a16:creationId xmlns:a16="http://schemas.microsoft.com/office/drawing/2014/main" id="{453E4DEE-E996-40F8-8635-0FF43D7348F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9" name="Rectangle 5">
              <a:extLst>
                <a:ext uri="{FF2B5EF4-FFF2-40B4-BE49-F238E27FC236}">
                  <a16:creationId xmlns:a16="http://schemas.microsoft.com/office/drawing/2014/main" id="{08BD1D3E-43CE-49EB-A424-0738950C6424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E9182037-E3FA-489A-95D5-29E4248420D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E8864E76-AD7F-4BEE-B3F6-A78FA42AEFA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8">
              <a:extLst>
                <a:ext uri="{FF2B5EF4-FFF2-40B4-BE49-F238E27FC236}">
                  <a16:creationId xmlns:a16="http://schemas.microsoft.com/office/drawing/2014/main" id="{8AD071B3-046D-4479-91FE-01E9AD7C8A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91D776F5-E902-4A4D-A75D-A46E063C9F3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EBED8F24-A998-4952-AB68-E2074F0746F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74D7A646-8CDC-49B3-9C44-3EF38DB4264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D4E99D14-E4F4-419B-9AAF-8D1CEAB28A2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377E106C-5445-4A52-9F7E-DA173874429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752BFE96-D378-4BAE-A64B-F851A34C47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B88FFB19-5A5E-4078-B467-9D4ABD21BD9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Line 16">
              <a:extLst>
                <a:ext uri="{FF2B5EF4-FFF2-40B4-BE49-F238E27FC236}">
                  <a16:creationId xmlns:a16="http://schemas.microsoft.com/office/drawing/2014/main" id="{11042975-3D19-4728-BCDA-D3F5CD633EDB}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A28972BD-D2E1-4DCA-A907-2E3B6F60664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1C806824-5C2D-4747-B038-69EE4074B36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3B33F710-16D7-4F48-BFCA-66C9CA2352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6C8C8ED4-90FA-4E97-AAF0-D5D51E6A935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21">
              <a:extLst>
                <a:ext uri="{FF2B5EF4-FFF2-40B4-BE49-F238E27FC236}">
                  <a16:creationId xmlns:a16="http://schemas.microsoft.com/office/drawing/2014/main" id="{6C5EB9C1-B25F-4172-8A96-5950ECC828FC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097E6E8A-9373-4655-882B-21715CCE97E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EB8CC766-1206-4372-ACAF-8230AF4D542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1C8E2511-2489-47B2-9C19-C410910DD9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D7820196-0A47-47EF-832C-A688E8977D6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4982E0BF-34AE-48A3-AD6B-E0F3CD05DB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CD34643B-9DF2-4310-8868-48252C3393F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28">
              <a:extLst>
                <a:ext uri="{FF2B5EF4-FFF2-40B4-BE49-F238E27FC236}">
                  <a16:creationId xmlns:a16="http://schemas.microsoft.com/office/drawing/2014/main" id="{4E020C4E-AF64-44A8-B830-779541D8D54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D97BC3D3-B1B3-4825-9169-BBEF1DBCF05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A750DC4F-1DAF-470E-98C6-6C68DEB9336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2F99594A-5BBD-4E10-A818-8BE52B7D952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060" name="Content Placeholder 2054"/>
          <p:cNvSpPr>
            <a:spLocks noGrp="1"/>
          </p:cNvSpPr>
          <p:nvPr>
            <p:ph idx="1"/>
          </p:nvPr>
        </p:nvSpPr>
        <p:spPr>
          <a:xfrm>
            <a:off x="1141412" y="1125538"/>
            <a:ext cx="4459287" cy="5088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/>
              <a:t>Таким же ярким персонажем представлена </a:t>
            </a:r>
            <a:r>
              <a:rPr lang="ru-RU" sz="2200" b="1" dirty="0"/>
              <a:t>Весна-Красна</a:t>
            </a:r>
            <a:r>
              <a:rPr lang="ru-RU" sz="2200" dirty="0"/>
              <a:t>. Она несёт людям тепло, любовь, она не враждебна по отношению к миру людей. Главное в музыкальных характеристиках Весны – это красочность. Средства музыкальной выразительности ограничиваются диапазоном, близким к обычному, реальному, тембрами виолончелей и валторн</a:t>
            </a:r>
            <a:r>
              <a:rPr lang="ru-RU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705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C2E4E997-8672-4FFD-B8EC-9932A8E471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2">
            <a:extLst>
              <a:ext uri="{FF2B5EF4-FFF2-40B4-BE49-F238E27FC236}">
                <a16:creationId xmlns:a16="http://schemas.microsoft.com/office/drawing/2014/main" id="{FE6BA9E6-1D9E-4D30-B528-D49FA1342E4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2" descr="http://www.lovelegends.ru/image/sneg/sneg1.jpg">
            <a:extLst>
              <a:ext uri="{FF2B5EF4-FFF2-40B4-BE49-F238E27FC236}">
                <a16:creationId xmlns:a16="http://schemas.microsoft.com/office/drawing/2014/main" id="{A483F847-E9A8-496C-9935-99CF4C6B5A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" b="15345"/>
          <a:stretch/>
        </p:blipFill>
        <p:spPr bwMode="auto">
          <a:xfrm>
            <a:off x="6484937" y="1437642"/>
            <a:ext cx="5421314" cy="3429634"/>
          </a:xfrm>
          <a:prstGeom prst="round2DiagRect">
            <a:avLst>
              <a:gd name="adj1" fmla="val 5608"/>
              <a:gd name="adj2" fmla="val 0"/>
            </a:avLst>
          </a:prstGeom>
          <a:noFill/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453E4DEE-E996-40F8-8635-0FF43D7348F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9" name="Rectangle 5">
              <a:extLst>
                <a:ext uri="{FF2B5EF4-FFF2-40B4-BE49-F238E27FC236}">
                  <a16:creationId xmlns:a16="http://schemas.microsoft.com/office/drawing/2014/main" id="{08BD1D3E-43CE-49EB-A424-0738950C6424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E9182037-E3FA-489A-95D5-29E4248420D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E8864E76-AD7F-4BEE-B3F6-A78FA42AEFA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8">
              <a:extLst>
                <a:ext uri="{FF2B5EF4-FFF2-40B4-BE49-F238E27FC236}">
                  <a16:creationId xmlns:a16="http://schemas.microsoft.com/office/drawing/2014/main" id="{8AD071B3-046D-4479-91FE-01E9AD7C8A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91D776F5-E902-4A4D-A75D-A46E063C9F3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EBED8F24-A998-4952-AB68-E2074F0746F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74D7A646-8CDC-49B3-9C44-3EF38DB4264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D4E99D14-E4F4-419B-9AAF-8D1CEAB28A2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377E106C-5445-4A52-9F7E-DA173874429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752BFE96-D378-4BAE-A64B-F851A34C47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B88FFB19-5A5E-4078-B467-9D4ABD21BD9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Line 16">
              <a:extLst>
                <a:ext uri="{FF2B5EF4-FFF2-40B4-BE49-F238E27FC236}">
                  <a16:creationId xmlns:a16="http://schemas.microsoft.com/office/drawing/2014/main" id="{11042975-3D19-4728-BCDA-D3F5CD633EDB}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A28972BD-D2E1-4DCA-A907-2E3B6F60664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1C806824-5C2D-4747-B038-69EE4074B36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3B33F710-16D7-4F48-BFCA-66C9CA2352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6C8C8ED4-90FA-4E97-AAF0-D5D51E6A935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21">
              <a:extLst>
                <a:ext uri="{FF2B5EF4-FFF2-40B4-BE49-F238E27FC236}">
                  <a16:creationId xmlns:a16="http://schemas.microsoft.com/office/drawing/2014/main" id="{6C5EB9C1-B25F-4172-8A96-5950ECC828FC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097E6E8A-9373-4655-882B-21715CCE97E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EB8CC766-1206-4372-ACAF-8230AF4D542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1C8E2511-2489-47B2-9C19-C410910DD9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D7820196-0A47-47EF-832C-A688E8977D6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4982E0BF-34AE-48A3-AD6B-E0F3CD05DB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CD34643B-9DF2-4310-8868-48252C3393F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28">
              <a:extLst>
                <a:ext uri="{FF2B5EF4-FFF2-40B4-BE49-F238E27FC236}">
                  <a16:creationId xmlns:a16="http://schemas.microsoft.com/office/drawing/2014/main" id="{4E020C4E-AF64-44A8-B830-779541D8D54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D97BC3D3-B1B3-4825-9169-BBEF1DBCF05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A750DC4F-1DAF-470E-98C6-6C68DEB9336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2F99594A-5BBD-4E10-A818-8BE52B7D952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3079" name="Content Placeholder 3078"/>
          <p:cNvSpPr>
            <a:spLocks noGrp="1"/>
          </p:cNvSpPr>
          <p:nvPr>
            <p:ph idx="1"/>
          </p:nvPr>
        </p:nvSpPr>
        <p:spPr>
          <a:xfrm>
            <a:off x="1403351" y="1169936"/>
            <a:ext cx="4459287" cy="396504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Леший </a:t>
            </a:r>
            <a:r>
              <a:rPr lang="ru-RU" dirty="0"/>
              <a:t>–фантастический, сказочный персонаж, который любит подурачить людей. Это персонаж злобной фантастики, и соответственно он характеризуется особыми музыкальными средствами, не свойственными реальным персонажам. Главной образной характеристикой Лешего является инструментальная тема – оркестровый лейтмотив.</a:t>
            </a:r>
          </a:p>
          <a:p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410841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C2E4E997-8672-4FFD-B8EC-9932A8E471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2">
            <a:extLst>
              <a:ext uri="{FF2B5EF4-FFF2-40B4-BE49-F238E27FC236}">
                <a16:creationId xmlns:a16="http://schemas.microsoft.com/office/drawing/2014/main" id="{FE6BA9E6-1D9E-4D30-B528-D49FA1342E4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2" descr="http://mul.3dn.ru/4/snegurochka.0-08-42.712.jpg">
            <a:extLst>
              <a:ext uri="{FF2B5EF4-FFF2-40B4-BE49-F238E27FC236}">
                <a16:creationId xmlns:a16="http://schemas.microsoft.com/office/drawing/2014/main" id="{2367BD23-799E-4668-A2C3-6077C9108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56780"/>
            <a:ext cx="5456279" cy="4119490"/>
          </a:xfrm>
          <a:prstGeom prst="round2DiagRect">
            <a:avLst>
              <a:gd name="adj1" fmla="val 5608"/>
              <a:gd name="adj2" fmla="val 0"/>
            </a:avLst>
          </a:prstGeom>
          <a:noFill/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453E4DEE-E996-40F8-8635-0FF43D7348F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9" name="Rectangle 5">
              <a:extLst>
                <a:ext uri="{FF2B5EF4-FFF2-40B4-BE49-F238E27FC236}">
                  <a16:creationId xmlns:a16="http://schemas.microsoft.com/office/drawing/2014/main" id="{08BD1D3E-43CE-49EB-A424-0738950C6424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E9182037-E3FA-489A-95D5-29E4248420D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E8864E76-AD7F-4BEE-B3F6-A78FA42AEFA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8">
              <a:extLst>
                <a:ext uri="{FF2B5EF4-FFF2-40B4-BE49-F238E27FC236}">
                  <a16:creationId xmlns:a16="http://schemas.microsoft.com/office/drawing/2014/main" id="{8AD071B3-046D-4479-91FE-01E9AD7C8A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91D776F5-E902-4A4D-A75D-A46E063C9F3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EBED8F24-A998-4952-AB68-E2074F0746F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74D7A646-8CDC-49B3-9C44-3EF38DB4264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D4E99D14-E4F4-419B-9AAF-8D1CEAB28A2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377E106C-5445-4A52-9F7E-DA173874429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752BFE96-D378-4BAE-A64B-F851A34C47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B88FFB19-5A5E-4078-B467-9D4ABD21BD9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Line 16">
              <a:extLst>
                <a:ext uri="{FF2B5EF4-FFF2-40B4-BE49-F238E27FC236}">
                  <a16:creationId xmlns:a16="http://schemas.microsoft.com/office/drawing/2014/main" id="{11042975-3D19-4728-BCDA-D3F5CD633EDB}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A28972BD-D2E1-4DCA-A907-2E3B6F60664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1C806824-5C2D-4747-B038-69EE4074B36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3B33F710-16D7-4F48-BFCA-66C9CA2352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6C8C8ED4-90FA-4E97-AAF0-D5D51E6A935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21">
              <a:extLst>
                <a:ext uri="{FF2B5EF4-FFF2-40B4-BE49-F238E27FC236}">
                  <a16:creationId xmlns:a16="http://schemas.microsoft.com/office/drawing/2014/main" id="{6C5EB9C1-B25F-4172-8A96-5950ECC828FC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097E6E8A-9373-4655-882B-21715CCE97E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EB8CC766-1206-4372-ACAF-8230AF4D542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1C8E2511-2489-47B2-9C19-C410910DD9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D7820196-0A47-47EF-832C-A688E8977D6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4982E0BF-34AE-48A3-AD6B-E0F3CD05DB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27">
              <a:extLst>
                <a:ext uri="{FF2B5EF4-FFF2-40B4-BE49-F238E27FC236}">
                  <a16:creationId xmlns:a16="http://schemas.microsoft.com/office/drawing/2014/main" id="{CD34643B-9DF2-4310-8868-48252C3393F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28">
              <a:extLst>
                <a:ext uri="{FF2B5EF4-FFF2-40B4-BE49-F238E27FC236}">
                  <a16:creationId xmlns:a16="http://schemas.microsoft.com/office/drawing/2014/main" id="{4E020C4E-AF64-44A8-B830-779541D8D54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D97BC3D3-B1B3-4825-9169-BBEF1DBCF05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A750DC4F-1DAF-470E-98C6-6C68DEB9336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2F99594A-5BBD-4E10-A818-8BE52B7D952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4103" name="Content Placeholder 4102"/>
          <p:cNvSpPr>
            <a:spLocks noGrp="1"/>
          </p:cNvSpPr>
          <p:nvPr>
            <p:ph idx="1"/>
          </p:nvPr>
        </p:nvSpPr>
        <p:spPr>
          <a:xfrm>
            <a:off x="1167607" y="1369639"/>
            <a:ext cx="4459287" cy="3965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Дед-Мороз – сказочный, суровый образ.  Главным средством выразительности в музыке выступает лад. Лейтмотив звучит в низком регистре, в угрюмом, даже угрожающем тембре виолончелей и контрабасов.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6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0" name="Picture 2" descr="http://soundtimes.ru/images/multfilmi/3.jpg">
            <a:extLst>
              <a:ext uri="{FF2B5EF4-FFF2-40B4-BE49-F238E27FC236}">
                <a16:creationId xmlns:a16="http://schemas.microsoft.com/office/drawing/2014/main" id="{E663E783-5E7F-4EF2-8D0E-81F453A6B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89" y="2745356"/>
            <a:ext cx="4689234" cy="3540371"/>
          </a:xfrm>
          <a:prstGeom prst="round2DiagRect">
            <a:avLst>
              <a:gd name="adj1" fmla="val 5608"/>
              <a:gd name="adj2" fmla="val 0"/>
            </a:avLst>
          </a:prstGeom>
          <a:noFill/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58447-D7E6-40F0-A861-89A8DF415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879" y="572273"/>
            <a:ext cx="9905998" cy="324017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chemeClr val="tx1">
                    <a:lumMod val="50000"/>
                  </a:schemeClr>
                </a:solidFill>
              </a:rPr>
              <a:t>Отношение к музыкальному произведению</a:t>
            </a:r>
            <a:endParaRPr lang="ru-RU" dirty="0"/>
          </a:p>
        </p:txBody>
      </p:sp>
      <p:pic>
        <p:nvPicPr>
          <p:cNvPr id="6150" name="Picture 6" descr="http://static.megashara.com/screenshots/1306594__00_28_18.jpg">
            <a:extLst>
              <a:ext uri="{FF2B5EF4-FFF2-40B4-BE49-F238E27FC236}">
                <a16:creationId xmlns:a16="http://schemas.microsoft.com/office/drawing/2014/main" id="{9DA3989E-B6F5-4E1B-8DF5-15DE6EA7CD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878" y="2794988"/>
            <a:ext cx="4710113" cy="353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E66B515-319D-4EB2-A43A-6FE982E3DAF4}"/>
              </a:ext>
            </a:extLst>
          </p:cNvPr>
          <p:cNvSpPr/>
          <p:nvPr/>
        </p:nvSpPr>
        <p:spPr>
          <a:xfrm>
            <a:off x="1041009" y="1136592"/>
            <a:ext cx="100064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музыкальное произведение мне очень понравилось. Оно яркое, с интересным сюжетом, запоминающееся. Все герои и образы интересны по-своему. Особенно мне понравилась Снегурочка. Я не пожалела, что уделила внимание этому произведению.</a:t>
            </a:r>
          </a:p>
        </p:txBody>
      </p:sp>
    </p:spTree>
    <p:extLst>
      <p:ext uri="{BB962C8B-B14F-4D97-AF65-F5344CB8AC3E}">
        <p14:creationId xmlns:p14="http://schemas.microsoft.com/office/powerpoint/2010/main" val="55487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42FE50-F3C4-4EE7-8BA1-B62E299F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pic>
        <p:nvPicPr>
          <p:cNvPr id="7172" name="Picture 4" descr="https://vdp.mycdn.me/getImage?id=49013656142&amp;idx=9&amp;thumbType=32">
            <a:extLst>
              <a:ext uri="{FF2B5EF4-FFF2-40B4-BE49-F238E27FC236}">
                <a16:creationId xmlns:a16="http://schemas.microsoft.com/office/drawing/2014/main" id="{B78E169C-5654-46A7-A484-1E2F3DDE5D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225" y="2249488"/>
            <a:ext cx="6296376" cy="354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442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121</TotalTime>
  <Words>482</Words>
  <Application>Microsoft Office PowerPoint</Application>
  <PresentationFormat>Широкоэкранный</PresentationFormat>
  <Paragraphs>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Tw Cen MT</vt:lpstr>
      <vt:lpstr>Контур</vt:lpstr>
      <vt:lpstr>«Снегурочка» н.а. Римского-корсакова </vt:lpstr>
      <vt:lpstr>История создания музыкального произведения</vt:lpstr>
      <vt:lpstr>Презентация PowerPoint</vt:lpstr>
      <vt:lpstr>Образные характеристики главных героев и с помощью каких музыкальных красок они раскрыты </vt:lpstr>
      <vt:lpstr>Презентация PowerPoint</vt:lpstr>
      <vt:lpstr>Презентация PowerPoint</vt:lpstr>
      <vt:lpstr>Презентация PowerPoint</vt:lpstr>
      <vt:lpstr>Отношение к музыкальному произведению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«Снегурочка» н.а. Римского-корсакова</dc:title>
  <dc:creator>Алсу Гатауллина</dc:creator>
  <cp:lastModifiedBy>Алсу Гатауллина</cp:lastModifiedBy>
  <cp:revision>13</cp:revision>
  <dcterms:created xsi:type="dcterms:W3CDTF">2018-01-08T14:56:36Z</dcterms:created>
  <dcterms:modified xsi:type="dcterms:W3CDTF">2018-01-08T16:58:03Z</dcterms:modified>
</cp:coreProperties>
</file>