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35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17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88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94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478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415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30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479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520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72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840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887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1%D0%B8%D0%BC%D1%84%D0%BE%D0%BD%D0%B8%D1%8F" TargetMode="External"/><Relationship Id="rId13" Type="http://schemas.openxmlformats.org/officeDocument/2006/relationships/hyperlink" Target="https://ru.wikipedia.org/wiki/%D0%9D%D0%BE%D0%B2%D0%B3%D0%BE%D1%80%D0%BE%D0%B4%D1%81%D0%BA%D0%B0%D1%8F_%D0%B3%D1%83%D0%B1%D0%B5%D1%80%D0%BD%D0%B8%D1%8F" TargetMode="External"/><Relationship Id="rId18" Type="http://schemas.openxmlformats.org/officeDocument/2006/relationships/hyperlink" Target="https://ru.wikipedia.org/wiki/%D0%92%D0%BE%D0%BB%D1%8B%D0%BD%D1%81%D0%BA%D0%B0%D1%8F_%D0%B3%D1%83%D0%B1%D0%B5%D1%80%D0%BD%D0%B8%D1%8F" TargetMode="External"/><Relationship Id="rId3" Type="http://schemas.openxmlformats.org/officeDocument/2006/relationships/hyperlink" Target="https://ru.wikipedia.org/wiki/%D0%9F%D0%B5%D0%B4%D0%B0%D0%B3%D0%BE%D0%B3" TargetMode="External"/><Relationship Id="rId21" Type="http://schemas.openxmlformats.org/officeDocument/2006/relationships/hyperlink" Target="https://ru.wikipedia.org/wiki/%D0%A1%D0%BA%D0%B0%D1%80%D1%8F%D1%82%D0%B8%D0%BD,_%D0%AF%D0%BA%D0%BE%D0%B2_%D0%A4%D1%91%D0%B4%D0%BE%D1%80%D0%BE%D0%B2%D0%B8%D1%87" TargetMode="External"/><Relationship Id="rId7" Type="http://schemas.openxmlformats.org/officeDocument/2006/relationships/hyperlink" Target="https://ru.wikipedia.org/wiki/%D0%9E%D0%BF%D0%B5%D1%80%D0%B0" TargetMode="External"/><Relationship Id="rId12" Type="http://schemas.openxmlformats.org/officeDocument/2006/relationships/hyperlink" Target="https://ru.wikipedia.org/wiki/%D0%A2%D0%B8%D1%85%D0%B2%D0%B8%D0%BD" TargetMode="External"/><Relationship Id="rId17" Type="http://schemas.openxmlformats.org/officeDocument/2006/relationships/hyperlink" Target="https://ru.wikipedia.org/wiki/%D0%A0%D0%B8%D0%BC%D1%81%D0%BA%D0%B8%D0%B9-%D0%9A%D0%BE%D1%80%D1%81%D0%B0%D0%BA%D0%BE%D0%B2,_%D0%90%D0%BD%D0%B4%D1%80%D0%B5%D0%B9_%D0%9F%D0%B5%D1%82%D1%80%D0%BE%D0%B2%D0%B8%D1%87" TargetMode="External"/><Relationship Id="rId2" Type="http://schemas.openxmlformats.org/officeDocument/2006/relationships/hyperlink" Target="https://ru.wikipedia.org/wiki/%D0%9A%D0%BE%D0%BC%D0%BF%D0%BE%D0%B7%D0%B8%D1%82%D0%BE%D1%80" TargetMode="External"/><Relationship Id="rId16" Type="http://schemas.openxmlformats.org/officeDocument/2006/relationships/hyperlink" Target="https://ru.wikipedia.org/wiki/%D0%A2%D0%B8%D1%85%D0%B2%D0%B8%D0%BD%D1%81%D0%BA%D0%B8%D0%B9_%D0%91%D0%BE%D0%B3%D0%BE%D1%80%D0%BE%D0%B4%D0%B8%D1%87%D0%BD%D1%8B%D0%B9_%D0%A3%D1%81%D0%BF%D0%B5%D0%BD%D1%81%D0%BA%D0%B8%D0%B9_%D0%BC%D0%BE%D0%BD%D0%B0%D1%81%D1%82%D1%8B%D1%80%D1%8C" TargetMode="External"/><Relationship Id="rId20" Type="http://schemas.openxmlformats.org/officeDocument/2006/relationships/hyperlink" Target="https://ru.wikipedia.org/wiki/%D0%A1%D0%BA%D0%B0%D1%80%D1%8F%D1%82%D0%B8%D0%BD%D1%8B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u.wikipedia.org/wiki/%D0%9C%D0%BE%D0%B3%D1%83%D1%87%D0%B0%D1%8F_%D0%BA%D1%83%D1%87%D0%BA%D0%B0" TargetMode="External"/><Relationship Id="rId11" Type="http://schemas.openxmlformats.org/officeDocument/2006/relationships/hyperlink" Target="https://ru.wikipedia.org/wiki/%D0%9A%D0%B0%D0%BD%D1%82%D0%B0%D1%82%D0%B0" TargetMode="External"/><Relationship Id="rId5" Type="http://schemas.openxmlformats.org/officeDocument/2006/relationships/hyperlink" Target="https://ru.wikipedia.org/wiki/%D0%9C%D1%83%D0%B7%D1%8B%D0%BA%D0%B0%D0%BB%D1%8C%D0%BD%D0%B0%D1%8F_%D0%BA%D1%80%D0%B8%D1%82%D0%B8%D0%BA%D0%B0" TargetMode="External"/><Relationship Id="rId15" Type="http://schemas.openxmlformats.org/officeDocument/2006/relationships/hyperlink" Target="https://ru.wikipedia.org/wiki/%D0%A2%D0%B8%D1%85%D0%B2%D0%B8%D0%BD%D0%BA%D0%B0_(%D1%80%D0%B5%D0%BA%D0%B0)" TargetMode="External"/><Relationship Id="rId10" Type="http://schemas.openxmlformats.org/officeDocument/2006/relationships/hyperlink" Target="https://ru.wikipedia.org/wiki/%D0%9A%D0%BE%D0%BD%D1%86%D0%B5%D1%80%D1%82_(%D0%BF%D1%80%D0%BE%D0%B8%D0%B7%D0%B2%D0%B5%D0%B4%D0%B5%D0%BD%D0%B8%D0%B5)" TargetMode="External"/><Relationship Id="rId19" Type="http://schemas.openxmlformats.org/officeDocument/2006/relationships/hyperlink" Target="https://ru.wikipedia.org/wiki/%D0%9A%D1%80%D0%B5%D0%BF%D0%BE%D1%81%D1%82%D0%BD%D0%BE%D0%B5_%D0%BF%D1%80%D0%B0%D0%B2%D0%BE" TargetMode="External"/><Relationship Id="rId4" Type="http://schemas.openxmlformats.org/officeDocument/2006/relationships/hyperlink" Target="https://ru.wikipedia.org/wiki/%D0%94%D0%B8%D1%80%D0%B8%D0%B6%D1%91%D1%80" TargetMode="External"/><Relationship Id="rId9" Type="http://schemas.openxmlformats.org/officeDocument/2006/relationships/hyperlink" Target="https://ru.wikipedia.org/wiki/%D0%9E%D1%80%D0%BA%D0%B5%D1%81%D1%82%D1%80" TargetMode="External"/><Relationship Id="rId14" Type="http://schemas.openxmlformats.org/officeDocument/2006/relationships/hyperlink" Target="https://ru.wikipedia.org/wiki/%D0%A0%D0%B8%D0%BC%D1%81%D0%BA%D0%B8%D0%B5-%D0%9A%D0%BE%D1%80%D1%81%D0%B0%D0%BA%D0%BE%D0%B2%D1%8B" TargetMode="External"/><Relationship Id="rId22" Type="http://schemas.openxmlformats.org/officeDocument/2006/relationships/hyperlink" Target="https://ru.wikipedia.org/wiki/%D0%A0%D0%B8%D0%BC%D1%81%D0%BA%D0%B8%D0%B9-%D0%9A%D0%BE%D1%80%D1%81%D0%B0%D0%BA%D0%BE%D0%B2,_%D0%92%D0%BE%D0%B8%D0%BD_%D0%90%D0%BD%D0%B4%D1%80%D0%B5%D0%B5%D0%B2%D0%B8%D1%87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fb.ru/article/175093/proizvedeniya-ostrovskogo-spisok-luchshih-pervoe-proizvedenie-ostrovskogo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fb.ru/article/103785/kratkoe-soderjanie-otello-v-chem-sostoit-tragediya-proizvedeniya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7772400" cy="4104455"/>
          </a:xfrm>
        </p:spPr>
        <p:txBody>
          <a:bodyPr>
            <a:normAutofit/>
          </a:bodyPr>
          <a:lstStyle/>
          <a:p>
            <a:r>
              <a:rPr lang="ru-RU" dirty="0" err="1" smtClean="0"/>
              <a:t>Акмуллинская</a:t>
            </a:r>
            <a:r>
              <a:rPr lang="ru-RU" dirty="0" smtClean="0"/>
              <a:t> олимпиада по музыке 2 тур. мультфильм </a:t>
            </a:r>
            <a:r>
              <a:rPr lang="ru-RU" dirty="0"/>
              <a:t>«Снегурочка» на музыку Н.А. Римского-Корсакова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869160"/>
            <a:ext cx="8352928" cy="158417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9026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6632"/>
            <a:ext cx="7772400" cy="819472"/>
          </a:xfrm>
        </p:spPr>
        <p:txBody>
          <a:bodyPr>
            <a:normAutofit/>
          </a:bodyPr>
          <a:lstStyle/>
          <a:p>
            <a:r>
              <a:rPr lang="ru-RU" dirty="0" err="1" smtClean="0"/>
              <a:t>Н.А.Римский</a:t>
            </a:r>
            <a:r>
              <a:rPr lang="ru-RU" dirty="0" smtClean="0"/>
              <a:t>-Корсаков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124744"/>
            <a:ext cx="8712968" cy="5328592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dirty="0" err="1">
                <a:solidFill>
                  <a:schemeClr val="tx1"/>
                </a:solidFill>
              </a:rPr>
              <a:t>Никола́й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Андре́евич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Ри́мский-Ко́рсаков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-</a:t>
            </a:r>
            <a:r>
              <a:rPr lang="ru-RU" sz="2400" dirty="0">
                <a:solidFill>
                  <a:schemeClr val="tx1"/>
                </a:solidFill>
              </a:rPr>
              <a:t>русский </a:t>
            </a:r>
            <a:r>
              <a:rPr lang="ru-RU" sz="2400" dirty="0">
                <a:solidFill>
                  <a:schemeClr val="tx1"/>
                </a:solidFill>
                <a:hlinkClick r:id="rId2" tooltip="Композитор"/>
              </a:rPr>
              <a:t>композитор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>
                <a:solidFill>
                  <a:schemeClr val="tx1"/>
                </a:solidFill>
                <a:hlinkClick r:id="rId3" tooltip="Педагог"/>
              </a:rPr>
              <a:t>педагог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>
                <a:solidFill>
                  <a:schemeClr val="tx1"/>
                </a:solidFill>
                <a:hlinkClick r:id="rId4" tooltip="Дирижёр"/>
              </a:rPr>
              <a:t>дирижёр</a:t>
            </a:r>
            <a:r>
              <a:rPr lang="ru-RU" sz="2400" dirty="0">
                <a:solidFill>
                  <a:schemeClr val="tx1"/>
                </a:solidFill>
              </a:rPr>
              <a:t>, общественный деятель, </a:t>
            </a:r>
            <a:r>
              <a:rPr lang="ru-RU" sz="2400" dirty="0">
                <a:solidFill>
                  <a:schemeClr val="tx1"/>
                </a:solidFill>
                <a:hlinkClick r:id="rId5" tooltip="Музыкальная критика"/>
              </a:rPr>
              <a:t>музыкальный критик</a:t>
            </a:r>
            <a:r>
              <a:rPr lang="ru-RU" sz="2400" dirty="0">
                <a:solidFill>
                  <a:schemeClr val="tx1"/>
                </a:solidFill>
              </a:rPr>
              <a:t>; участник «</a:t>
            </a:r>
            <a:r>
              <a:rPr lang="ru-RU" sz="2400" dirty="0">
                <a:solidFill>
                  <a:schemeClr val="tx1"/>
                </a:solidFill>
                <a:hlinkClick r:id="rId6" tooltip="Могучая кучка"/>
              </a:rPr>
              <a:t>Могучей кучки</a:t>
            </a:r>
            <a:r>
              <a:rPr lang="ru-RU" sz="2400" dirty="0">
                <a:solidFill>
                  <a:schemeClr val="tx1"/>
                </a:solidFill>
              </a:rPr>
              <a:t>». Среди его сочинений — 15 </a:t>
            </a:r>
            <a:r>
              <a:rPr lang="ru-RU" sz="2400" dirty="0">
                <a:solidFill>
                  <a:schemeClr val="tx1"/>
                </a:solidFill>
                <a:hlinkClick r:id="rId7" tooltip="Опера"/>
              </a:rPr>
              <a:t>опер</a:t>
            </a:r>
            <a:r>
              <a:rPr lang="ru-RU" sz="2400" dirty="0">
                <a:solidFill>
                  <a:schemeClr val="tx1"/>
                </a:solidFill>
              </a:rPr>
              <a:t>, 3 </a:t>
            </a:r>
            <a:r>
              <a:rPr lang="ru-RU" sz="2400" dirty="0">
                <a:solidFill>
                  <a:schemeClr val="tx1"/>
                </a:solidFill>
                <a:hlinkClick r:id="rId8" tooltip="Симфония"/>
              </a:rPr>
              <a:t>симфонии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>
                <a:solidFill>
                  <a:schemeClr val="tx1"/>
                </a:solidFill>
                <a:hlinkClick r:id="rId9" tooltip="Оркестр"/>
              </a:rPr>
              <a:t>симфонические</a:t>
            </a:r>
            <a:r>
              <a:rPr lang="ru-RU" sz="2400" dirty="0">
                <a:solidFill>
                  <a:schemeClr val="tx1"/>
                </a:solidFill>
              </a:rPr>
              <a:t> произведения, инструментальные </a:t>
            </a:r>
            <a:r>
              <a:rPr lang="ru-RU" sz="2400" dirty="0">
                <a:solidFill>
                  <a:schemeClr val="tx1"/>
                </a:solidFill>
                <a:hlinkClick r:id="rId10" tooltip="Концерт (произведение)"/>
              </a:rPr>
              <a:t>концерты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>
                <a:solidFill>
                  <a:schemeClr val="tx1"/>
                </a:solidFill>
                <a:hlinkClick r:id="rId11" tooltip="Кантата"/>
              </a:rPr>
              <a:t>кантаты</a:t>
            </a:r>
            <a:r>
              <a:rPr lang="ru-RU" sz="2400" dirty="0">
                <a:solidFill>
                  <a:schemeClr val="tx1"/>
                </a:solidFill>
              </a:rPr>
              <a:t>, камерно-инструментальная, вокальная и духовная музыка.</a:t>
            </a:r>
          </a:p>
          <a:p>
            <a:r>
              <a:rPr lang="ru-RU" sz="2300" dirty="0">
                <a:solidFill>
                  <a:schemeClr val="tx1"/>
                </a:solidFill>
              </a:rPr>
              <a:t>Родился в городе </a:t>
            </a:r>
            <a:r>
              <a:rPr lang="ru-RU" sz="2300" dirty="0">
                <a:solidFill>
                  <a:schemeClr val="tx1"/>
                </a:solidFill>
                <a:hlinkClick r:id="rId12" tooltip="Тихвин"/>
              </a:rPr>
              <a:t>Тихвин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>
                <a:solidFill>
                  <a:schemeClr val="tx1"/>
                </a:solidFill>
                <a:hlinkClick r:id="rId13" tooltip="Новгородская губерния"/>
              </a:rPr>
              <a:t>Новгородской губернии</a:t>
            </a:r>
            <a:r>
              <a:rPr lang="ru-RU" sz="2300" dirty="0">
                <a:solidFill>
                  <a:schemeClr val="tx1"/>
                </a:solidFill>
              </a:rPr>
              <a:t> в дворянской семье </a:t>
            </a:r>
            <a:r>
              <a:rPr lang="ru-RU" sz="2300" dirty="0">
                <a:solidFill>
                  <a:schemeClr val="tx1"/>
                </a:solidFill>
                <a:hlinkClick r:id="rId14" tooltip="Римские-Корсаковы"/>
              </a:rPr>
              <a:t>Римских-Корсаковых</a:t>
            </a:r>
            <a:r>
              <a:rPr lang="ru-RU" sz="2300" dirty="0">
                <a:solidFill>
                  <a:schemeClr val="tx1"/>
                </a:solidFill>
              </a:rPr>
              <a:t>, известной своими традициями службы на флоте. Семейный дом находился на берегу реки </a:t>
            </a:r>
            <a:r>
              <a:rPr lang="ru-RU" sz="2300" dirty="0" err="1">
                <a:solidFill>
                  <a:schemeClr val="tx1"/>
                </a:solidFill>
                <a:hlinkClick r:id="rId15" tooltip="Тихвинка (река)"/>
              </a:rPr>
              <a:t>Тихвинки</a:t>
            </a:r>
            <a:r>
              <a:rPr lang="ru-RU" sz="2300" dirty="0">
                <a:solidFill>
                  <a:schemeClr val="tx1"/>
                </a:solidFill>
              </a:rPr>
              <a:t>, напротив </a:t>
            </a:r>
            <a:r>
              <a:rPr lang="ru-RU" sz="2300" dirty="0">
                <a:solidFill>
                  <a:schemeClr val="tx1"/>
                </a:solidFill>
                <a:hlinkClick r:id="rId16" tooltip="Тихвинский Богородичный Успенский монастырь"/>
              </a:rPr>
              <a:t>Богородичного Успенского монастыря</a:t>
            </a:r>
            <a:r>
              <a:rPr lang="ru-RU" sz="2300" dirty="0">
                <a:solidFill>
                  <a:schemeClr val="tx1"/>
                </a:solidFill>
              </a:rPr>
              <a:t>. Отец композитора, </a:t>
            </a:r>
            <a:r>
              <a:rPr lang="ru-RU" sz="2300" dirty="0">
                <a:solidFill>
                  <a:schemeClr val="tx1"/>
                </a:solidFill>
                <a:hlinkClick r:id="rId17" tooltip="Римский-Корсаков, Андрей Петрович"/>
              </a:rPr>
              <a:t>Андрей Петрович Римский-Корсаков</a:t>
            </a:r>
            <a:r>
              <a:rPr lang="ru-RU" sz="2300" dirty="0">
                <a:solidFill>
                  <a:schemeClr val="tx1"/>
                </a:solidFill>
              </a:rPr>
              <a:t> (1784—1862), служил некоторое время новгородским вице-губернатором, а затем — </a:t>
            </a:r>
            <a:r>
              <a:rPr lang="ru-RU" sz="2300" dirty="0">
                <a:solidFill>
                  <a:schemeClr val="tx1"/>
                </a:solidFill>
                <a:hlinkClick r:id="rId18" tooltip="Волынская губерния"/>
              </a:rPr>
              <a:t>волынским</a:t>
            </a:r>
            <a:r>
              <a:rPr lang="ru-RU" sz="2300" dirty="0">
                <a:solidFill>
                  <a:schemeClr val="tx1"/>
                </a:solidFill>
              </a:rPr>
              <a:t> гражданским губернатором; мать, Софья Васильевна, была дочерью </a:t>
            </a:r>
            <a:r>
              <a:rPr lang="ru-RU" sz="2300" dirty="0">
                <a:solidFill>
                  <a:schemeClr val="tx1"/>
                </a:solidFill>
                <a:hlinkClick r:id="rId19" tooltip="Крепостное право"/>
              </a:rPr>
              <a:t>крепостной крестьянки</a:t>
            </a:r>
            <a:r>
              <a:rPr lang="ru-RU" sz="2300" dirty="0">
                <a:solidFill>
                  <a:schemeClr val="tx1"/>
                </a:solidFill>
              </a:rPr>
              <a:t> и богатого помещика Василия Фёдоровича </a:t>
            </a:r>
            <a:r>
              <a:rPr lang="ru-RU" sz="2300" dirty="0" err="1">
                <a:solidFill>
                  <a:schemeClr val="tx1"/>
                </a:solidFill>
                <a:hlinkClick r:id="rId20" tooltip="Скарятины"/>
              </a:rPr>
              <a:t>Скарятина</a:t>
            </a:r>
            <a:r>
              <a:rPr lang="ru-RU" sz="2300" dirty="0">
                <a:solidFill>
                  <a:schemeClr val="tx1"/>
                </a:solidFill>
              </a:rPr>
              <a:t> (брат </a:t>
            </a:r>
            <a:r>
              <a:rPr lang="ru-RU" sz="2300" dirty="0">
                <a:solidFill>
                  <a:schemeClr val="tx1"/>
                </a:solidFill>
                <a:hlinkClick r:id="rId21" tooltip="Скарятин, Яков Фёдорович"/>
              </a:rPr>
              <a:t>Я. Ф. </a:t>
            </a:r>
            <a:r>
              <a:rPr lang="ru-RU" sz="2300" dirty="0" err="1">
                <a:solidFill>
                  <a:schemeClr val="tx1"/>
                </a:solidFill>
                <a:hlinkClick r:id="rId21" tooltip="Скарятин, Яков Фёдорович"/>
              </a:rPr>
              <a:t>Скарятина</a:t>
            </a:r>
            <a:r>
              <a:rPr lang="ru-RU" sz="2300" dirty="0">
                <a:solidFill>
                  <a:schemeClr val="tx1"/>
                </a:solidFill>
              </a:rPr>
              <a:t>). Сильное влияние на будущего композитора оказал его старший брат, </a:t>
            </a:r>
            <a:r>
              <a:rPr lang="ru-RU" sz="2300" dirty="0">
                <a:solidFill>
                  <a:schemeClr val="tx1"/>
                </a:solidFill>
                <a:hlinkClick r:id="rId22" tooltip="Римский-Корсаков, Воин Андреевич"/>
              </a:rPr>
              <a:t>Воин Андреевич</a:t>
            </a:r>
            <a:r>
              <a:rPr lang="ru-RU" sz="2300" dirty="0">
                <a:solidFill>
                  <a:schemeClr val="tx1"/>
                </a:solidFill>
              </a:rPr>
              <a:t>, морской офицер и будущий контр-адмирал.</a:t>
            </a:r>
          </a:p>
        </p:txBody>
      </p:sp>
    </p:spTree>
    <p:extLst>
      <p:ext uri="{BB962C8B-B14F-4D97-AF65-F5344CB8AC3E}">
        <p14:creationId xmlns:p14="http://schemas.microsoft.com/office/powerpoint/2010/main" val="2256685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Как создавалась опера "Снегурочка"?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496944" cy="5040560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Римский-Корсаков впервые познакомился с </a:t>
            </a:r>
            <a:r>
              <a:rPr lang="ru-RU" dirty="0">
                <a:solidFill>
                  <a:schemeClr val="tx1"/>
                </a:solidFill>
                <a:hlinkClick r:id="rId2"/>
              </a:rPr>
              <a:t>произведением Островского</a:t>
            </a:r>
            <a:r>
              <a:rPr lang="ru-RU" dirty="0">
                <a:solidFill>
                  <a:schemeClr val="tx1"/>
                </a:solidFill>
              </a:rPr>
              <a:t> в начале семидесятых годов 19-го века. Надо сказать, что тогда сказка не произвела на композитора особого впечатления. В конце семидесятых годов Римский-Корсаков перечитал ее снова. И тогда, как говорит сам композитор, "словно прозрел на удивительную ее поэтическую красоту". Летом 1880-го он приступил к сочинению оперы. Впоследствии композитор вспоминал, что ни одно произведение не было написано им с такой легкостью и быстротой, как опера "Снегурочка". К следующему, 1881-му году, работа была завершена. В 1882-м состоялась первая премьера в Мариинском театре. Прошла она с большим успехом. Восторженно принял постановку и сам Островский. Он говорил о том, что музыка к его сказке была настолько удивительна, что он и представить не мог ничего более подходящего и исключительно живо выражающего всю поэтичность языческого русского культа.</a:t>
            </a:r>
          </a:p>
        </p:txBody>
      </p:sp>
    </p:spTree>
    <p:extLst>
      <p:ext uri="{BB962C8B-B14F-4D97-AF65-F5344CB8AC3E}">
        <p14:creationId xmlns:p14="http://schemas.microsoft.com/office/powerpoint/2010/main" val="2874249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1"/>
            <a:ext cx="7772400" cy="108012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Как создавалась опера "Снегурочка"?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568952" cy="4968552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Опера была написана на едином дыхании, в течение лета 1880 года, когда вся семья Римских-Корсаковых отдыхала в усадьбе </a:t>
            </a:r>
            <a:r>
              <a:rPr lang="ru-RU" sz="2400" dirty="0" err="1">
                <a:solidFill>
                  <a:schemeClr val="tx1"/>
                </a:solidFill>
              </a:rPr>
              <a:t>Стелёво</a:t>
            </a:r>
            <a:r>
              <a:rPr lang="ru-RU" sz="2400" dirty="0">
                <a:solidFill>
                  <a:schemeClr val="tx1"/>
                </a:solidFill>
              </a:rPr>
              <a:t> под Лугой, среди первозданно-прекрасной русской природы. Рощи, поля и бездорожье, озеро, сад с дивным пением птиц -- всё приводило в восторг Николая Андреевича. Это восхищение красотою природы делало его способным проникать в её таинственную жизнь, улавливать и претворять в музыке её звучание и дыхание, те едва слышимые «тайники и истоки жизни, о которых слово... должно невольно молчать». И все это -- пейзаж, пение птиц, обстановка - необычайно вдохновляли композитора на работу с партитурой.</a:t>
            </a:r>
          </a:p>
        </p:txBody>
      </p:sp>
    </p:spTree>
    <p:extLst>
      <p:ext uri="{BB962C8B-B14F-4D97-AF65-F5344CB8AC3E}">
        <p14:creationId xmlns:p14="http://schemas.microsoft.com/office/powerpoint/2010/main" val="2744995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792087"/>
          </a:xfrm>
        </p:spPr>
        <p:txBody>
          <a:bodyPr>
            <a:normAutofit/>
          </a:bodyPr>
          <a:lstStyle/>
          <a:p>
            <a:r>
              <a:rPr lang="ru-RU" b="1" dirty="0"/>
              <a:t>Либретто оперы "Снегурочка"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57400"/>
            <a:ext cx="8568952" cy="5400600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Постановка по мотивам сказки Островского являет собой прославление животворных могущественных природных сил, которые несут людям счастье. Идея произведения уходит корнями в народную поэзию. В постановке, кроме того, воплощена мысль о величии силы искусства. В постановке реальный мир противопоставлен фантастическому, олицетворяющему, как говорил сам композитор, "периодически выступающие, вечные силы природы". Пастух Лель, Снегурочка, Берендей являются персонажами </a:t>
            </a:r>
            <a:r>
              <a:rPr lang="ru-RU" dirty="0" err="1">
                <a:solidFill>
                  <a:schemeClr val="tx1"/>
                </a:solidFill>
              </a:rPr>
              <a:t>полуреальными</a:t>
            </a:r>
            <a:r>
              <a:rPr lang="ru-RU" dirty="0">
                <a:solidFill>
                  <a:schemeClr val="tx1"/>
                </a:solidFill>
              </a:rPr>
              <a:t>, полуфантастическими. "Творческому началу, зарождающему в людях и природе жизнь" противопоставлен суровый Мороз. Дочь Весны и Мороза – Снегурочка – тянется всей душой к солнцу, людям. Композитор правдиво, очень художественно показывает торжество тепла и любви, приводя девушку к гибели. Такова идея и </a:t>
            </a:r>
            <a:r>
              <a:rPr lang="ru-RU" dirty="0">
                <a:solidFill>
                  <a:schemeClr val="tx1"/>
                </a:solidFill>
                <a:hlinkClick r:id="rId2"/>
              </a:rPr>
              <a:t>краткое содержание оперы</a:t>
            </a:r>
            <a:r>
              <a:rPr lang="ru-RU" dirty="0">
                <a:solidFill>
                  <a:schemeClr val="tx1"/>
                </a:solidFill>
              </a:rPr>
              <a:t> "Снегурочка". Далее следует рассказать более подробно о самом повествовании. </a:t>
            </a:r>
          </a:p>
        </p:txBody>
      </p:sp>
    </p:spTree>
    <p:extLst>
      <p:ext uri="{BB962C8B-B14F-4D97-AF65-F5344CB8AC3E}">
        <p14:creationId xmlns:p14="http://schemas.microsoft.com/office/powerpoint/2010/main" val="1563579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6632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Образ Снегурочки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764704"/>
            <a:ext cx="8424936" cy="5760640"/>
          </a:xfrm>
        </p:spPr>
        <p:txBody>
          <a:bodyPr>
            <a:normAutofit fontScale="40000" lnSpcReduction="20000"/>
          </a:bodyPr>
          <a:lstStyle/>
          <a:p>
            <a:r>
              <a:rPr lang="ru-RU" sz="3500" dirty="0" smtClean="0">
                <a:solidFill>
                  <a:schemeClr val="tx1"/>
                </a:solidFill>
              </a:rPr>
              <a:t>Образ </a:t>
            </a:r>
            <a:r>
              <a:rPr lang="ru-RU" sz="3500" dirty="0">
                <a:solidFill>
                  <a:schemeClr val="tx1"/>
                </a:solidFill>
              </a:rPr>
              <a:t>Снегурочки, дочери деда Мороза и Весны сочетает в себе реальные девичьи черты с фантастическими, сказочными. Она - дитя Природы и тесно связана с ней! Её образ не остаётся неизменным: вначале это образ прекрасного, но молодого существа, лишенного человеческой теплоты, хотя и стремящегося к людям (звучание флейты передаёт холодноватый оттенок). Звучание флейты из оперы: - Диалог Матери-Весны и Снегурочки (Ах, бедная Снегурочка...) - Из леса выбегает дочь деда Мороза и Весны – Снегурочка! Родители разрешили ей пожить среди людей в Слободке у Бобыля и Бобылихи. Радуется Снегурочка, что вырвется из холодного леса, в котором прожила всю жизнь, вдали от людей, что может теперь слушать чудесные песни пастушка Леля, ходить с подружками в лес по ягоды. В начале ария Снегурочки звучит легко и шаловливо, затем музыка становится более напевной, напоминающей русскую народную песню: Звучит фрагмент: “С подружками... ”Учитель: -Снегурочка беззаботно живет у Бобыля и Бобылихи, она </a:t>
            </a:r>
            <a:r>
              <a:rPr lang="ru-RU" sz="3500" dirty="0" err="1">
                <a:solidFill>
                  <a:schemeClr val="tx1"/>
                </a:solidFill>
              </a:rPr>
              <a:t>подружлась</a:t>
            </a:r>
            <a:r>
              <a:rPr lang="ru-RU" sz="3500" dirty="0">
                <a:solidFill>
                  <a:schemeClr val="tx1"/>
                </a:solidFill>
              </a:rPr>
              <a:t> с Купавой, которая часто рассказывает ей о своём женихе - Мизгире. Радуется Снегурочка чужому счастью, сама не ведая чувства любви. В Слободке оживление - пришёл </a:t>
            </a:r>
            <a:r>
              <a:rPr lang="ru-RU" sz="3500" dirty="0" err="1">
                <a:solidFill>
                  <a:schemeClr val="tx1"/>
                </a:solidFill>
              </a:rPr>
              <a:t>Мзигирь</a:t>
            </a:r>
            <a:r>
              <a:rPr lang="ru-RU" sz="3500" dirty="0">
                <a:solidFill>
                  <a:schemeClr val="tx1"/>
                </a:solidFill>
              </a:rPr>
              <a:t>. Он был поражён красотой Снегурочки и забыл о своей Купаве. Просит её полюбить его и стать женой. Красота Снегурочки трогает и царя Берендея. Звучит фрагмент арии Берендея “Полна, полна чудес... ”- Решение царя Берендея: “Пусть сама Снегурочка, в канун праздника Солнца, выберет себе жениха! ”На празднике звучит песня Леля. В награду за это, царь Берендей предлагает ему выбрать девушку. Лель выбирает Купаву. Огорченная Снегурочка убегает в лес, зовёт мать-Весну, моля наделить её чувством любви: “Хочу любить, а слов любви не знаю! И чувства нет! ”. Весна надевает на голову Снегурочки волшебный венок из душистых цветов, и в тот же миг для Снегурочки преображается весь мир! Весна предостерегает Снегурочку от </a:t>
            </a:r>
            <a:r>
              <a:rPr lang="ru-RU" sz="3500" dirty="0" err="1">
                <a:solidFill>
                  <a:schemeClr val="tx1"/>
                </a:solidFill>
              </a:rPr>
              <a:t>Ярилы</a:t>
            </a:r>
            <a:r>
              <a:rPr lang="ru-RU" sz="3500" dirty="0">
                <a:solidFill>
                  <a:schemeClr val="tx1"/>
                </a:solidFill>
              </a:rPr>
              <a:t>-Солнца... Звучит фрагмент арии Снегурочки: “Мать-Весна, благодарю тебя за дар любви! ”Появился Мизгирь, шедший за Снегурочкой по лесу. Его преданные слова любви в этот момент “трогают” сердце Снегурочки. После праздника царь Берендей благословляет молодые пары. Вот и Мизгирь подводит свою невесту - Снегурочку. Берендей её ласково спрашивает, охотно ли она отдаёт своё сердце Мизгирю? “Великий царь! Спроси меня сто раз, сто раз отвечу, что я </a:t>
            </a:r>
            <a:r>
              <a:rPr lang="ru-RU" sz="3500" dirty="0" err="1">
                <a:solidFill>
                  <a:schemeClr val="tx1"/>
                </a:solidFill>
              </a:rPr>
              <a:t>люлю</a:t>
            </a:r>
            <a:r>
              <a:rPr lang="ru-RU" sz="3500" dirty="0">
                <a:solidFill>
                  <a:schemeClr val="tx1"/>
                </a:solidFill>
              </a:rPr>
              <a:t> его! ” - отвечает Снегурочка. И в этот миг яркий луч солнца падает на неё. Снегурочка начинает таять! В своей последней арии она воспевает великую силу человеческой любви. Её трогательное прощание с жизнью, и одновременно восхищение этой жизнью. И нежное звучание арфы (как весенний ручеёк остался от Снегурочки) - эти фрагменты относятся к числу самых вдохновенных страниц музыки Римского-Корсакова. Звучит фрагмент арии Снегурочки: “Люблю и таю... ”Музыка оперы проникнута любовью к людям, природе, верой в красоту человека и высокое призвание искусства, пробуждающего всё лучшее в человеке.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846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05273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Моё отношение </a:t>
            </a:r>
            <a:r>
              <a:rPr lang="ru-RU" dirty="0"/>
              <a:t>к прослушанной музыке.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772816"/>
            <a:ext cx="8568952" cy="4824536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Мне очень понравился этот мультфильм «Снегурочка» на музыку Римского-</a:t>
            </a:r>
            <a:r>
              <a:rPr lang="ru-RU" dirty="0" err="1" smtClean="0">
                <a:solidFill>
                  <a:schemeClr val="tx1"/>
                </a:solidFill>
              </a:rPr>
              <a:t>Корсакого</a:t>
            </a:r>
            <a:r>
              <a:rPr lang="ru-RU" dirty="0" smtClean="0">
                <a:solidFill>
                  <a:schemeClr val="tx1"/>
                </a:solidFill>
              </a:rPr>
              <a:t>. Он очень интересный, полон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smtClean="0">
                <a:solidFill>
                  <a:schemeClr val="tx1"/>
                </a:solidFill>
              </a:rPr>
              <a:t>разнообразием.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5782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1012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Акмуллинская олимпиада по музыке 2 тур. мультфильм «Снегурочка» на музыку Н.А. Римского-Корсакова</vt:lpstr>
      <vt:lpstr>Н.А.Римский-Корсаков</vt:lpstr>
      <vt:lpstr>Как создавалась опера "Снегурочка"?</vt:lpstr>
      <vt:lpstr>Как создавалась опера "Снегурочка"?</vt:lpstr>
      <vt:lpstr>Либретто оперы "Снегурочка"</vt:lpstr>
      <vt:lpstr>Образ Снегурочки</vt:lpstr>
      <vt:lpstr>Моё отношение к прослушанной музыке.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Акмуллинская олимпиада по музыке 2 турмультфильм «Снегурочка» на музыку Н.А. Римского-Корсакова</dc:title>
  <dc:creator>Elena Mingazova</dc:creator>
  <cp:lastModifiedBy>Учитель</cp:lastModifiedBy>
  <cp:revision>6</cp:revision>
  <dcterms:created xsi:type="dcterms:W3CDTF">2018-01-05T11:45:56Z</dcterms:created>
  <dcterms:modified xsi:type="dcterms:W3CDTF">2018-01-06T15:08:52Z</dcterms:modified>
</cp:coreProperties>
</file>