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1" r:id="rId2"/>
    <p:sldId id="257" r:id="rId3"/>
    <p:sldId id="258" r:id="rId4"/>
    <p:sldId id="262" r:id="rId5"/>
    <p:sldId id="259" r:id="rId6"/>
    <p:sldId id="260"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717" autoAdjust="0"/>
  </p:normalViewPr>
  <p:slideViewPr>
    <p:cSldViewPr>
      <p:cViewPr varScale="1">
        <p:scale>
          <a:sx n="103" d="100"/>
          <a:sy n="103" d="100"/>
        </p:scale>
        <p:origin x="-20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016"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25895E-7F90-4C29-8A78-3FF542C1DA91}" type="datetimeFigureOut">
              <a:rPr lang="ru-RU" smtClean="0"/>
              <a:pPr/>
              <a:t>05.01.2018</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9B6ABF-08D4-43DE-97D5-DBF66FE377A7}" type="slidenum">
              <a:rPr lang="ru-RU" smtClean="0"/>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11EE2A-4120-435B-B691-3CBD5690A264}" type="datetimeFigureOut">
              <a:rPr lang="ru-RU" smtClean="0"/>
              <a:pPr/>
              <a:t>05.01.2018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EE7281-D795-441A-847F-59C8B7FB423A}"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AEE7281-D795-441A-847F-59C8B7FB423A}" type="slidenum">
              <a:rPr lang="ru-RU" smtClean="0"/>
              <a:pPr/>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46B2BCF-F5DE-4323-B6D7-BDB03FA0FEAD}" type="datetimeFigureOut">
              <a:rPr lang="ru-RU" smtClean="0"/>
              <a:pPr/>
              <a:t>05.01.2018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5E1E34-283A-4089-828F-0E393FF205E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46B2BCF-F5DE-4323-B6D7-BDB03FA0FEAD}" type="datetimeFigureOut">
              <a:rPr lang="ru-RU" smtClean="0"/>
              <a:pPr/>
              <a:t>05.01.2018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5E1E34-283A-4089-828F-0E393FF205E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46B2BCF-F5DE-4323-B6D7-BDB03FA0FEAD}" type="datetimeFigureOut">
              <a:rPr lang="ru-RU" smtClean="0"/>
              <a:pPr/>
              <a:t>05.01.2018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5E1E34-283A-4089-828F-0E393FF205E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46B2BCF-F5DE-4323-B6D7-BDB03FA0FEAD}" type="datetimeFigureOut">
              <a:rPr lang="ru-RU" smtClean="0"/>
              <a:pPr/>
              <a:t>05.01.2018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5E1E34-283A-4089-828F-0E393FF205E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46B2BCF-F5DE-4323-B6D7-BDB03FA0FEAD}" type="datetimeFigureOut">
              <a:rPr lang="ru-RU" smtClean="0"/>
              <a:pPr/>
              <a:t>05.01.2018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5E1E34-283A-4089-828F-0E393FF205E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46B2BCF-F5DE-4323-B6D7-BDB03FA0FEAD}" type="datetimeFigureOut">
              <a:rPr lang="ru-RU" smtClean="0"/>
              <a:pPr/>
              <a:t>05.01.2018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5E1E34-283A-4089-828F-0E393FF205E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46B2BCF-F5DE-4323-B6D7-BDB03FA0FEAD}" type="datetimeFigureOut">
              <a:rPr lang="ru-RU" smtClean="0"/>
              <a:pPr/>
              <a:t>05.01.2018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75E1E34-283A-4089-828F-0E393FF205E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46B2BCF-F5DE-4323-B6D7-BDB03FA0FEAD}" type="datetimeFigureOut">
              <a:rPr lang="ru-RU" smtClean="0"/>
              <a:pPr/>
              <a:t>05.01.2018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75E1E34-283A-4089-828F-0E393FF205E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46B2BCF-F5DE-4323-B6D7-BDB03FA0FEAD}" type="datetimeFigureOut">
              <a:rPr lang="ru-RU" smtClean="0"/>
              <a:pPr/>
              <a:t>05.01.2018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75E1E34-283A-4089-828F-0E393FF205E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46B2BCF-F5DE-4323-B6D7-BDB03FA0FEAD}" type="datetimeFigureOut">
              <a:rPr lang="ru-RU" smtClean="0"/>
              <a:pPr/>
              <a:t>05.01.2018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5E1E34-283A-4089-828F-0E393FF205E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46B2BCF-F5DE-4323-B6D7-BDB03FA0FEAD}" type="datetimeFigureOut">
              <a:rPr lang="ru-RU" smtClean="0"/>
              <a:pPr/>
              <a:t>05.01.2018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5E1E34-283A-4089-828F-0E393FF205E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6B2BCF-F5DE-4323-B6D7-BDB03FA0FEAD}" type="datetimeFigureOut">
              <a:rPr lang="ru-RU" smtClean="0"/>
              <a:pPr/>
              <a:t>05.01.2018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5E1E34-283A-4089-828F-0E393FF205E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Мультфильм «Снегурочка»  музыка Н.А. Римского-Корсакова </a:t>
            </a:r>
            <a:endParaRPr lang="ru-RU" dirty="0"/>
          </a:p>
        </p:txBody>
      </p:sp>
      <p:sp>
        <p:nvSpPr>
          <p:cNvPr id="3" name="Содержимое 2"/>
          <p:cNvSpPr>
            <a:spLocks noGrp="1"/>
          </p:cNvSpPr>
          <p:nvPr>
            <p:ph idx="1"/>
          </p:nvPr>
        </p:nvSpPr>
        <p:spPr/>
        <p:txBody>
          <a:bodyPr/>
          <a:lstStyle/>
          <a:p>
            <a:endParaRPr lang="ru-RU" dirty="0" smtClean="0"/>
          </a:p>
          <a:p>
            <a:endParaRPr lang="ru-RU" dirty="0"/>
          </a:p>
          <a:p>
            <a:endParaRPr lang="ru-RU" dirty="0"/>
          </a:p>
        </p:txBody>
      </p:sp>
      <p:pic>
        <p:nvPicPr>
          <p:cNvPr id="5" name="Рисунок 4" descr="музыка ГУЛЬНАЗ 6 КЛАСС.jpg"/>
          <p:cNvPicPr>
            <a:picLocks noChangeAspect="1"/>
          </p:cNvPicPr>
          <p:nvPr/>
        </p:nvPicPr>
        <p:blipFill>
          <a:blip r:embed="rId2"/>
          <a:stretch>
            <a:fillRect/>
          </a:stretch>
        </p:blipFill>
        <p:spPr>
          <a:xfrm>
            <a:off x="2857488" y="1428736"/>
            <a:ext cx="3000396" cy="50292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511288"/>
          </a:xfrm>
        </p:spPr>
        <p:txBody>
          <a:bodyPr>
            <a:normAutofit fontScale="90000"/>
          </a:bodyPr>
          <a:lstStyle/>
          <a:p>
            <a:pPr lvl="0"/>
            <a:r>
              <a:rPr lang="ru-RU" smtClean="0"/>
              <a:t>История создания музыкального произведения.</a:t>
            </a:r>
            <a:br>
              <a:rPr lang="ru-RU" smtClean="0"/>
            </a:br>
            <a:endParaRPr lang="ru-RU" dirty="0"/>
          </a:p>
        </p:txBody>
      </p:sp>
      <p:sp>
        <p:nvSpPr>
          <p:cNvPr id="3" name="Содержимое 2"/>
          <p:cNvSpPr>
            <a:spLocks noGrp="1"/>
          </p:cNvSpPr>
          <p:nvPr>
            <p:ph idx="1"/>
          </p:nvPr>
        </p:nvSpPr>
        <p:spPr/>
        <p:txBody>
          <a:bodyPr>
            <a:normAutofit fontScale="92500" lnSpcReduction="20000"/>
          </a:bodyPr>
          <a:lstStyle/>
          <a:p>
            <a:pPr algn="just">
              <a:buNone/>
            </a:pPr>
            <a:r>
              <a:rPr lang="ru-RU" smtClean="0"/>
              <a:t>В 1950-х годах студия «Союзмультфильм» выпускает известные фильмы «классического» направления — детские, часто основанные на применении «эклера» В этот период сняты такие знаменитые ленты, как «Сказка о рыбаке и рыбке» (1950) и «Каштанка» (1952) М. М. Цехановского, «Снегурочка» (1952) И. П. Иванова-Вано и др. В фильме «Снегурочка» был использован предложенный В. А. Никитиным новаторский художественный приём — применение ярких красок</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Образные </a:t>
            </a:r>
            <a:r>
              <a:rPr lang="ru-RU" dirty="0"/>
              <a:t>характеристики главных героев</a:t>
            </a:r>
          </a:p>
        </p:txBody>
      </p:sp>
      <p:sp>
        <p:nvSpPr>
          <p:cNvPr id="3" name="Содержимое 2"/>
          <p:cNvSpPr>
            <a:spLocks noGrp="1"/>
          </p:cNvSpPr>
          <p:nvPr>
            <p:ph idx="1"/>
          </p:nvPr>
        </p:nvSpPr>
        <p:spPr>
          <a:xfrm>
            <a:off x="714348" y="1600200"/>
            <a:ext cx="7972452" cy="5043510"/>
          </a:xfrm>
        </p:spPr>
        <p:txBody>
          <a:bodyPr>
            <a:noAutofit/>
          </a:bodyPr>
          <a:lstStyle/>
          <a:p>
            <a:pPr algn="just" fontAlgn="base"/>
            <a:r>
              <a:rPr lang="ru-RU" sz="1700" dirty="0"/>
              <a:t>В одном доме в деревне живут дедушка с бабушкой. У всех вокруг есть дети, а у них никого нет. Бабушка очень переживает из-за этого. За окном зима, и дед предлагает бабушке пойти слепить снежную бабу, чтобы хоть как-то приободриться.</a:t>
            </a:r>
          </a:p>
          <a:p>
            <a:pPr algn="just" fontAlgn="base"/>
            <a:r>
              <a:rPr lang="ru-RU" sz="1700" dirty="0"/>
              <a:t>Бабушка соглашается, только говорит, что лепить они будут не снежную бабу, а дочку Снегурочку. Вышли они во двор и слепили Снегурочку. Увидел Дед Мороз Снегурочку, и очень ему понравилось, как ее слепили.</a:t>
            </a:r>
          </a:p>
          <a:p>
            <a:pPr algn="just" fontAlgn="base"/>
            <a:r>
              <a:rPr lang="ru-RU" sz="1700" dirty="0"/>
              <a:t>Зайчик и медвежонок, которые видели, как Снегурочку лепили, рассказали все Деду Морозу. Тот решил оживить ее, только попросил зверей присматривать за ней и беречь от огня и жары. Ожила Снегурочка, и старики счастливо зажили с ней.</a:t>
            </a:r>
          </a:p>
          <a:p>
            <a:pPr algn="just" fontAlgn="base"/>
            <a:r>
              <a:rPr lang="ru-RU" sz="1700" dirty="0"/>
              <a:t>Но вот пришла весна, и Снегурочка стала грустной. А за весной и лето пришло. Тут Снегурочка совсем стала горевать. Ребята зовут ее гулять, а ей бы только тень найти, чтобы от солнца спрятаться.</a:t>
            </a:r>
          </a:p>
          <a:p>
            <a:pPr algn="just" fontAlgn="base"/>
            <a:r>
              <a:rPr lang="ru-RU" sz="1700" dirty="0"/>
              <a:t>И вот как-то вечером встретила она друзей на улице, и те зазвали ее через костер прыгать. Прыгнула Снегурочка и превратилась в облачко. Но пройдет лето, а за ним и осень, а там и зима вернется. А с зимой вернется и Снегурочка.</a:t>
            </a:r>
          </a:p>
          <a:p>
            <a:pPr algn="just"/>
            <a:endParaRPr lang="ru-RU" sz="17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Картинки по запросу мультфильм снегурочка все герои вместе"/>
          <p:cNvPicPr>
            <a:picLocks noChangeAspect="1" noChangeArrowheads="1"/>
          </p:cNvPicPr>
          <p:nvPr/>
        </p:nvPicPr>
        <p:blipFill>
          <a:blip r:embed="rId2"/>
          <a:srcRect/>
          <a:stretch>
            <a:fillRect/>
          </a:stretch>
        </p:blipFill>
        <p:spPr bwMode="auto">
          <a:xfrm>
            <a:off x="142844" y="142852"/>
            <a:ext cx="4822064" cy="3643338"/>
          </a:xfrm>
          <a:prstGeom prst="rect">
            <a:avLst/>
          </a:prstGeom>
          <a:noFill/>
        </p:spPr>
      </p:pic>
      <p:pic>
        <p:nvPicPr>
          <p:cNvPr id="2052" name="Picture 4" descr="Картинки по запросу снегурочка мультфильм 1952"/>
          <p:cNvPicPr>
            <a:picLocks noChangeAspect="1" noChangeArrowheads="1"/>
          </p:cNvPicPr>
          <p:nvPr/>
        </p:nvPicPr>
        <p:blipFill>
          <a:blip r:embed="rId3"/>
          <a:srcRect/>
          <a:stretch>
            <a:fillRect/>
          </a:stretch>
        </p:blipFill>
        <p:spPr bwMode="auto">
          <a:xfrm>
            <a:off x="285720" y="3786190"/>
            <a:ext cx="4143404" cy="3019020"/>
          </a:xfrm>
          <a:prstGeom prst="rect">
            <a:avLst/>
          </a:prstGeom>
          <a:noFill/>
        </p:spPr>
      </p:pic>
      <p:pic>
        <p:nvPicPr>
          <p:cNvPr id="2054" name="Picture 6" descr="Картинки по запросу мультфильм снегурочка 1952"/>
          <p:cNvPicPr>
            <a:picLocks noChangeAspect="1" noChangeArrowheads="1"/>
          </p:cNvPicPr>
          <p:nvPr/>
        </p:nvPicPr>
        <p:blipFill>
          <a:blip r:embed="rId4"/>
          <a:srcRect/>
          <a:stretch>
            <a:fillRect/>
          </a:stretch>
        </p:blipFill>
        <p:spPr bwMode="auto">
          <a:xfrm>
            <a:off x="4429124" y="3571876"/>
            <a:ext cx="4160180" cy="3143248"/>
          </a:xfrm>
          <a:prstGeom prst="rect">
            <a:avLst/>
          </a:prstGeom>
          <a:noFill/>
        </p:spPr>
      </p:pic>
      <p:pic>
        <p:nvPicPr>
          <p:cNvPr id="2056" name="Picture 8" descr="Картинки по запросу мультфильм снегурочка 1952"/>
          <p:cNvPicPr>
            <a:picLocks noChangeAspect="1" noChangeArrowheads="1"/>
          </p:cNvPicPr>
          <p:nvPr/>
        </p:nvPicPr>
        <p:blipFill>
          <a:blip r:embed="rId5"/>
          <a:srcRect/>
          <a:stretch>
            <a:fillRect/>
          </a:stretch>
        </p:blipFill>
        <p:spPr bwMode="auto">
          <a:xfrm>
            <a:off x="4643438" y="428604"/>
            <a:ext cx="4158139" cy="314327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Музыкальное содержание </a:t>
            </a:r>
            <a:endParaRPr lang="ru-RU" dirty="0"/>
          </a:p>
        </p:txBody>
      </p:sp>
      <p:sp>
        <p:nvSpPr>
          <p:cNvPr id="3" name="Содержимое 2"/>
          <p:cNvSpPr>
            <a:spLocks noGrp="1"/>
          </p:cNvSpPr>
          <p:nvPr>
            <p:ph idx="1"/>
          </p:nvPr>
        </p:nvSpPr>
        <p:spPr>
          <a:xfrm>
            <a:off x="457200" y="1600200"/>
            <a:ext cx="8229600" cy="5043510"/>
          </a:xfrm>
        </p:spPr>
        <p:txBody>
          <a:bodyPr>
            <a:noAutofit/>
          </a:bodyPr>
          <a:lstStyle/>
          <a:p>
            <a:r>
              <a:rPr lang="ru-RU" sz="1850" dirty="0"/>
              <a:t>Музыкальное содержание проявляет себя в музыкальных образах, в их возникновении, развитии и взаимодействии.</a:t>
            </a:r>
          </a:p>
          <a:p>
            <a:r>
              <a:rPr lang="ru-RU" sz="1850" dirty="0"/>
              <a:t>Каким бы единым по настроению ни было музыкальное произведение, в нём всегда угадываются всевозможные перемены, сдвиги, контрасты. Появление новой мелодии, изменение ритмического или фактурного рисунка, смена раздела почти всегда означают возникновение нового образа, иногда близкого по содержанию, иногда - прямо противоположного.</a:t>
            </a:r>
          </a:p>
          <a:p>
            <a:r>
              <a:rPr lang="ru-RU" sz="1850" dirty="0"/>
              <a:t>Как в развитии жизненных событий, явлений природы или движений человеческой души редко бывает только одна линия, одно настроение, так и в музыке развитие основано на образном богатстве, вплетении различных мотивов, состояний и переживаний.</a:t>
            </a:r>
          </a:p>
          <a:p>
            <a:r>
              <a:rPr lang="ru-RU" sz="1850" dirty="0"/>
              <a:t>Каждый такой мотив, каждое состояние либо вносит новый образ, либо дополняет и обобщает основной.</a:t>
            </a:r>
          </a:p>
          <a:p>
            <a:r>
              <a:rPr lang="ru-RU" sz="1850" dirty="0"/>
              <a:t>Вообще в музыке редко встречаются произведения, основанные на одном-единственном образе. Только маленькую пьесу или небольшой фрагмент можно считать единым по образному содержанию.</a:t>
            </a:r>
          </a:p>
          <a:p>
            <a:endParaRPr lang="ru-RU" sz="185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Отношение к произведению </a:t>
            </a:r>
            <a:endParaRPr lang="ru-RU" dirty="0"/>
          </a:p>
        </p:txBody>
      </p:sp>
      <p:sp>
        <p:nvSpPr>
          <p:cNvPr id="3" name="Содержимое 2"/>
          <p:cNvSpPr>
            <a:spLocks noGrp="1"/>
          </p:cNvSpPr>
          <p:nvPr>
            <p:ph idx="1"/>
          </p:nvPr>
        </p:nvSpPr>
        <p:spPr>
          <a:xfrm>
            <a:off x="457200" y="1600200"/>
            <a:ext cx="8229600" cy="5114948"/>
          </a:xfrm>
        </p:spPr>
        <p:txBody>
          <a:bodyPr>
            <a:noAutofit/>
          </a:bodyPr>
          <a:lstStyle/>
          <a:p>
            <a:r>
              <a:rPr lang="ru-RU" sz="1400" dirty="0" smtClean="0"/>
              <a:t>Произведение “Снегурочка” — это удивительная сказка, в которой показана красота окружающего мира, любви, природы, молодости. В “Снегурочке” главное место занимают человеческие отношения. Действие происходит в сказочном месте — царстве Берендея. В царстве Берендея люди живут по законам совести и чести, стараются не вызвать гнев богов. Здесь очень большое значение придается красоте. Ценится красота окружающего мира, красота девушек, цветов, песен. Не случайно певец любви Лель оказывается столь популярен. Он как бы олицетворяет молодость, пылкость, горячность. </a:t>
            </a:r>
            <a:br>
              <a:rPr lang="ru-RU" sz="1400" dirty="0" smtClean="0"/>
            </a:br>
            <a:r>
              <a:rPr lang="ru-RU" sz="1400" dirty="0" smtClean="0"/>
              <a:t>Сам царь Берендей символизирует народную мудрость. Он прожил на свете немало, поэтому знает очень многое. Его не беспокоят деньги и власть. Он заботится о сердцах и душах своих подданных. Рисуя царя именно таким, Островский желает показать идеальную картинку сказочного общества. Только в сказке люди могут быть так добры, благородны и честны. </a:t>
            </a:r>
            <a:br>
              <a:rPr lang="ru-RU" sz="1400" dirty="0" smtClean="0"/>
            </a:br>
            <a:r>
              <a:rPr lang="ru-RU" sz="1400" dirty="0" smtClean="0"/>
              <a:t>Снегурочка совершенно не похожа на всех вокруг. Снегурочка — сказочный персонаж. Она является дочерью Мороза и Весны. Именно поэтому Снегурочка — существо очень противоречивое. В ее сердце холод — это наследие </a:t>
            </a:r>
            <a:r>
              <a:rPr lang="ru-RU" sz="1400" dirty="0"/>
              <a:t>ее отца, сурового и угрюмого Мороза. Долгое время Снегурочка живет в глуши лесной, а ее терем старательно охраняет суровый отец. Но, как оказалось, Снегурочка похожа не только на своего отца, но и на мать, прекрасную и добрую Весну. Именно поэтому она устала жить в одиночестве, взаперти. Ей хочется увидеть настоящую человеческую жизнь, познать всю ее красоту, принять участие в девичьих забавах, послушать чудесные песни пастуха Леля. “Без песен жизнь не в радость”. </a:t>
            </a:r>
            <a:r>
              <a:rPr lang="ru-RU" sz="1400" dirty="0" smtClean="0"/>
              <a:t/>
            </a:r>
            <a:br>
              <a:rPr lang="ru-RU" sz="1400" dirty="0" smtClean="0"/>
            </a:br>
            <a:r>
              <a:rPr lang="ru-RU" sz="1400" dirty="0"/>
              <a:t>Снегурочка поражает людей своей красотой. Семья, в которой оказалась Снегурочка, желает воспользоваться красотой девушки для своего личного </a:t>
            </a:r>
            <a:r>
              <a:rPr lang="ru-RU" sz="1400" dirty="0" smtClean="0"/>
              <a:t>обогащения</a:t>
            </a:r>
            <a:r>
              <a:rPr lang="ru-RU" sz="1400" dirty="0" smtClean="0"/>
              <a:t>. </a:t>
            </a:r>
          </a:p>
          <a:p>
            <a:r>
              <a:rPr lang="ru-RU" sz="1400" dirty="0" smtClean="0"/>
              <a:t> </a:t>
            </a:r>
            <a:r>
              <a:rPr lang="ru-RU" sz="1400" dirty="0" smtClean="0"/>
              <a:t>Ну, в целом мультфильм очень мне понравился! Он удивительно волшебный…. </a:t>
            </a:r>
            <a:endParaRPr lang="ru-RU"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498</Words>
  <Application>Microsoft Office PowerPoint</Application>
  <PresentationFormat>Экран (4:3)</PresentationFormat>
  <Paragraphs>20</Paragraphs>
  <Slides>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Мультфильм «Снегурочка»  музыка Н.А. Римского-Корсакова </vt:lpstr>
      <vt:lpstr>История создания музыкального произведения. </vt:lpstr>
      <vt:lpstr>Образные характеристики главных героев</vt:lpstr>
      <vt:lpstr>Слайд 4</vt:lpstr>
      <vt:lpstr>Музыкальное содержание </vt:lpstr>
      <vt:lpstr>Отношение к произведению </vt:lpstr>
    </vt:vector>
  </TitlesOfParts>
  <Company>USN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Мультфильм «Снегурочка»  музыка Н.А. Римского-Корсакова</dc:title>
  <dc:creator>USN Team</dc:creator>
  <cp:lastModifiedBy>USN Team</cp:lastModifiedBy>
  <cp:revision>11</cp:revision>
  <dcterms:created xsi:type="dcterms:W3CDTF">2018-01-03T13:31:16Z</dcterms:created>
  <dcterms:modified xsi:type="dcterms:W3CDTF">2018-01-05T13:59:46Z</dcterms:modified>
</cp:coreProperties>
</file>