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5" r:id="rId2"/>
  </p:sldMasterIdLst>
  <p:notesMasterIdLst>
    <p:notesMasterId r:id="rId28"/>
  </p:notesMasterIdLst>
  <p:sldIdLst>
    <p:sldId id="256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6" r:id="rId21"/>
    <p:sldId id="285" r:id="rId22"/>
    <p:sldId id="283" r:id="rId23"/>
    <p:sldId id="279" r:id="rId24"/>
    <p:sldId id="287" r:id="rId25"/>
    <p:sldId id="280" r:id="rId26"/>
    <p:sldId id="286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usala H-P" initials="VH" lastIdx="1" clrIdx="0">
    <p:extLst>
      <p:ext uri="{19B8F6BF-5375-455C-9EA6-DF929625EA0E}">
        <p15:presenceInfo xmlns:p15="http://schemas.microsoft.com/office/powerpoint/2012/main" userId="d73037dabae8c1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DA1"/>
    <a:srgbClr val="EBABC6"/>
    <a:srgbClr val="F79FED"/>
    <a:srgbClr val="F6A0EC"/>
    <a:srgbClr val="D38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576" y="1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007CBA-4679-4787-8FDE-FC4771FAC6B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9E29CE-79B6-47F3-AFC0-21B168ABC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B3D334-8824-43A2-A313-33DBD0EEC214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333A-87AC-43EB-8229-C5B61DC85B4A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2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1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1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CB55-315A-46D0-8B19-904A02F032B9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55FE-ABC1-4CA8-B363-62E043E6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>
            <a:lvl1pPr marL="0" indent="0" algn="ctr" fontAlgn="auto">
              <a:buFont typeface="Arial"/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B1CC-845E-41D8-8BB9-6240A10067EE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0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5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2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1.xml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A2221DC-77B7-4FAC-9AA8-AA53B86D0A44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F33196E-94D4-480E-B65E-04E863CAF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53675" y="0"/>
            <a:ext cx="1828709" cy="15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175" y="5568027"/>
            <a:ext cx="3364575" cy="12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107738" y="6396038"/>
            <a:ext cx="107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D87DA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Vikusik46 </a:t>
            </a:r>
            <a:endParaRPr lang="ru-RU" sz="2400" dirty="0" smtClean="0">
              <a:solidFill>
                <a:srgbClr val="D87DA1"/>
              </a:solidFill>
              <a:cs typeface="AngsanaUPC" panose="02020603050405020304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160B-675B-4075-8C1C-71AFCF6D692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54119-C169-4528-AA43-1EF8CF6A8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37160" y="269761"/>
            <a:ext cx="11008098" cy="1514475"/>
          </a:xfrm>
        </p:spPr>
        <p:txBody>
          <a:bodyPr/>
          <a:lstStyle/>
          <a:p>
            <a:r>
              <a:rPr lang="ru-RU" sz="8000" b="1" dirty="0">
                <a:ln>
                  <a:noFill/>
                </a:ln>
                <a:solidFill>
                  <a:srgbClr val="D87DA1"/>
                </a:solidFill>
              </a:rPr>
              <a:t>«Крылатые качели» </a:t>
            </a:r>
            <a:endParaRPr lang="ru-RU" sz="8000" b="1" dirty="0" smtClean="0">
              <a:ln>
                <a:noFill/>
              </a:ln>
              <a:solidFill>
                <a:srgbClr val="D87DA1"/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46929"/>
            <a:ext cx="7039911" cy="143510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err="1" smtClean="0"/>
              <a:t>Пирмамедова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Назлы</a:t>
            </a:r>
            <a:endParaRPr lang="ru-RU" sz="4000" b="1" i="1" dirty="0" smtClean="0"/>
          </a:p>
          <a:p>
            <a:pPr eaLnBrk="1" hangingPunct="1"/>
            <a:r>
              <a:rPr lang="ru-RU" sz="2000" b="1" dirty="0" smtClean="0"/>
              <a:t>Ученица 3 в класса МБОУ СОШ №8 г. Туймазы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47" y="1920593"/>
            <a:ext cx="4652131" cy="429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0"/>
            <a:ext cx="11833412" cy="470645"/>
          </a:xfrm>
        </p:spPr>
        <p:txBody>
          <a:bodyPr/>
          <a:lstStyle/>
          <a:p>
            <a:r>
              <a:rPr lang="ru-RU" sz="4000" b="1" dirty="0"/>
              <a:t>Композитором </a:t>
            </a:r>
            <a:r>
              <a:rPr lang="ru-RU" sz="4000" b="1" dirty="0" smtClean="0"/>
              <a:t>фильма стал Евгений </a:t>
            </a:r>
            <a:r>
              <a:rPr lang="ru-RU" sz="4000" b="1" dirty="0" err="1" smtClean="0"/>
              <a:t>Крылатов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8787" y="688322"/>
            <a:ext cx="5661213" cy="495944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Трудно найти в нашей стране человека, не знакомого с песнями Евгения </a:t>
            </a:r>
            <a:r>
              <a:rPr lang="ru-RU" b="1" dirty="0" err="1" smtClean="0"/>
              <a:t>Крылатова</a:t>
            </a:r>
            <a:r>
              <a:rPr lang="ru-RU" b="1" dirty="0" smtClean="0"/>
              <a:t>. </a:t>
            </a:r>
            <a:r>
              <a:rPr lang="ru-RU" b="1" dirty="0"/>
              <a:t>«Крылатые качели», «Колыбельная медведицы», </a:t>
            </a:r>
            <a:r>
              <a:rPr lang="ru-RU" b="1" dirty="0" smtClean="0"/>
              <a:t>«</a:t>
            </a:r>
            <a:r>
              <a:rPr lang="ru-RU" b="1" dirty="0"/>
              <a:t>Прекрасное далёко», «Лесной олень» и многие другие звучат в эфире и сопровождают </a:t>
            </a:r>
            <a:r>
              <a:rPr lang="ru-RU" b="1" dirty="0" smtClean="0"/>
              <a:t>любимые </a:t>
            </a:r>
            <a:r>
              <a:rPr lang="ru-RU" b="1" dirty="0"/>
              <a:t>нами мультфильмы и </a:t>
            </a:r>
            <a:r>
              <a:rPr lang="ru-RU" b="1" dirty="0" smtClean="0"/>
              <a:t>кинофильмы.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Будущий композитор родился в простой рабочей семье в Пермской области, но родители музыку любили - мама, например, прекрасно пела народные песни, а отец научился играть на скрипке, когда уже был взрослым человеком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8" y="1769549"/>
            <a:ext cx="5173819" cy="30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694" y="459722"/>
            <a:ext cx="10905565" cy="210866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Тяга к музыке у Евгения проявилась рано. Ребенком он любил слушать </a:t>
            </a:r>
            <a:r>
              <a:rPr lang="ru-RU" b="1" dirty="0" smtClean="0"/>
              <a:t>патефон. </a:t>
            </a:r>
            <a:r>
              <a:rPr lang="ru-RU" b="1" dirty="0"/>
              <a:t>В 8 лет сам попросил родителей записать его в Дом пионеров в фортепианный кружок. Поскольку дома не было инструмента, он вырезал из самоучителя схему клавиатуры и мог часами «играть» на ней. Тогда же он начал сочинять свои первые музыкальные пьески. Только в 14 лет у Евгения </a:t>
            </a:r>
            <a:r>
              <a:rPr lang="ru-RU" b="1" dirty="0" err="1"/>
              <a:t>Крылатова</a:t>
            </a:r>
            <a:r>
              <a:rPr lang="ru-RU" b="1" dirty="0"/>
              <a:t> дома появился первый инструмент – рояль «</a:t>
            </a:r>
            <a:r>
              <a:rPr lang="ru-RU" b="1" dirty="0" err="1"/>
              <a:t>прямострунка</a:t>
            </a:r>
            <a:r>
              <a:rPr lang="ru-RU" b="1" dirty="0" smtClean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5" y="2804762"/>
            <a:ext cx="5190564" cy="3327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224" y="2804762"/>
            <a:ext cx="5634317" cy="2800767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/>
              <a:t>Крылатов</a:t>
            </a:r>
            <a:r>
              <a:rPr lang="ru-RU" sz="2200" b="1" dirty="0"/>
              <a:t> создал много всего хорошего: симфоническую, камерную, эстрадную музыку, музыку для драматического театра, радио и телевидения. Но всё же по-настоящему прославил его кинематограф. Именно музыка Евгения Павловича в кино позволяет чувствовать себя летящим на «крылатых качелях».</a:t>
            </a:r>
          </a:p>
        </p:txBody>
      </p:sp>
    </p:spTree>
    <p:extLst>
      <p:ext uri="{BB962C8B-B14F-4D97-AF65-F5344CB8AC3E}">
        <p14:creationId xmlns:p14="http://schemas.microsoft.com/office/powerpoint/2010/main" val="1383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8089"/>
            <a:ext cx="12048565" cy="632011"/>
          </a:xfrm>
        </p:spPr>
        <p:txBody>
          <a:bodyPr/>
          <a:lstStyle/>
          <a:p>
            <a:r>
              <a:rPr lang="ru-RU" sz="3600" b="1" dirty="0" smtClean="0"/>
              <a:t>Автором </a:t>
            </a:r>
            <a:r>
              <a:rPr lang="ru-RU" sz="3600" b="1" dirty="0"/>
              <a:t>слов песен </a:t>
            </a:r>
            <a:r>
              <a:rPr lang="ru-RU" sz="3600" b="1" dirty="0" smtClean="0"/>
              <a:t>из фильма стал Юрий </a:t>
            </a:r>
            <a:r>
              <a:rPr lang="ru-RU" sz="3600" b="1" dirty="0" err="1"/>
              <a:t>Энтин</a:t>
            </a:r>
            <a:r>
              <a:rPr lang="ru-RU" sz="3600" b="1" dirty="0"/>
              <a:t>.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7902"/>
            <a:ext cx="12048565" cy="86061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/>
              <a:t>Энтин</a:t>
            </a:r>
            <a:r>
              <a:rPr lang="ru-RU" b="1" dirty="0"/>
              <a:t> Юрий </a:t>
            </a:r>
            <a:r>
              <a:rPr lang="ru-RU" b="1" dirty="0" smtClean="0"/>
              <a:t>Сергеевич </a:t>
            </a:r>
            <a:r>
              <a:rPr lang="ru-RU" b="1" dirty="0"/>
              <a:t>– поэт (член Союза писателей), сценарист (член Союза кинематографистов), драматург (член Союза </a:t>
            </a:r>
            <a:r>
              <a:rPr lang="ru-RU" b="1" dirty="0" smtClean="0"/>
              <a:t>театральных </a:t>
            </a:r>
            <a:r>
              <a:rPr lang="ru-RU" b="1" dirty="0"/>
              <a:t>деятелей</a:t>
            </a:r>
            <a:r>
              <a:rPr lang="ru-RU" b="1" dirty="0" smtClean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7565" y="3842490"/>
            <a:ext cx="7543798" cy="2446824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 smtClean="0"/>
              <a:t>Наиболее </a:t>
            </a:r>
            <a:r>
              <a:rPr lang="ru-RU" sz="1700" b="1" dirty="0"/>
              <a:t>известные театральные работы:</a:t>
            </a:r>
          </a:p>
          <a:p>
            <a:r>
              <a:rPr lang="ru-RU" sz="1700" b="1" dirty="0"/>
              <a:t>«Трубадур и его друзья» (</a:t>
            </a:r>
            <a:r>
              <a:rPr lang="ru-RU" sz="1700" b="1" dirty="0" smtClean="0"/>
              <a:t>московский </a:t>
            </a:r>
            <a:r>
              <a:rPr lang="ru-RU" sz="1700" b="1" dirty="0"/>
              <a:t>театр «Ленком», 1974 год);</a:t>
            </a:r>
          </a:p>
          <a:p>
            <a:r>
              <a:rPr lang="ru-RU" sz="1700" b="1" dirty="0"/>
              <a:t>«Хоттабыч!» </a:t>
            </a:r>
            <a:r>
              <a:rPr lang="ru-RU" sz="1700" b="1" dirty="0" smtClean="0"/>
              <a:t>(Московский </a:t>
            </a:r>
            <a:r>
              <a:rPr lang="ru-RU" sz="1700" b="1" dirty="0"/>
              <a:t>Академический театр оперетты, 1977 год);</a:t>
            </a:r>
          </a:p>
          <a:p>
            <a:r>
              <a:rPr lang="ru-RU" sz="1700" b="1" dirty="0"/>
              <a:t>«Багдадский вор» </a:t>
            </a:r>
            <a:r>
              <a:rPr lang="ru-RU" sz="1700" b="1" dirty="0" smtClean="0"/>
              <a:t>(Московский </a:t>
            </a:r>
            <a:r>
              <a:rPr lang="ru-RU" sz="1700" b="1" dirty="0"/>
              <a:t>театр «</a:t>
            </a:r>
            <a:r>
              <a:rPr lang="ru-RU" sz="1700" b="1" dirty="0" err="1"/>
              <a:t>Сатирикон</a:t>
            </a:r>
            <a:r>
              <a:rPr lang="ru-RU" sz="1700" b="1" dirty="0"/>
              <a:t>», 1990 год);</a:t>
            </a:r>
          </a:p>
          <a:p>
            <a:r>
              <a:rPr lang="ru-RU" sz="1700" b="1" dirty="0"/>
              <a:t>«Шиворот-навыворот»  </a:t>
            </a:r>
            <a:r>
              <a:rPr lang="ru-RU" sz="1700" b="1" dirty="0" smtClean="0"/>
              <a:t>(Московский </a:t>
            </a:r>
            <a:r>
              <a:rPr lang="ru-RU" sz="1700" b="1" dirty="0"/>
              <a:t>Академический театр им. Моссовета, 1995 год);</a:t>
            </a:r>
          </a:p>
          <a:p>
            <a:r>
              <a:rPr lang="ru-RU" sz="1700" b="1" dirty="0"/>
              <a:t>«СКАЗКА.RU» </a:t>
            </a:r>
            <a:r>
              <a:rPr lang="ru-RU" sz="1700" b="1" dirty="0" smtClean="0"/>
              <a:t>(Государственный </a:t>
            </a:r>
            <a:r>
              <a:rPr lang="ru-RU" sz="1700" b="1" dirty="0"/>
              <a:t>Кремлевский Дворец, 2002 год).</a:t>
            </a:r>
          </a:p>
          <a:p>
            <a:r>
              <a:rPr lang="ru-RU" sz="1700" b="1" dirty="0"/>
              <a:t>«Летучий корабль» </a:t>
            </a:r>
            <a:r>
              <a:rPr lang="ru-RU" sz="1700" b="1" dirty="0" smtClean="0"/>
              <a:t>(Ледовый </a:t>
            </a:r>
            <a:r>
              <a:rPr lang="ru-RU" sz="1700" b="1" dirty="0"/>
              <a:t>Дворец ЦСКА, 2012 год);</a:t>
            </a:r>
          </a:p>
          <a:p>
            <a:r>
              <a:rPr lang="ru-RU" sz="1700" b="1" dirty="0"/>
              <a:t>«</a:t>
            </a:r>
            <a:r>
              <a:rPr lang="ru-RU" sz="1700" b="1" dirty="0" err="1"/>
              <a:t>Бу</a:t>
            </a:r>
            <a:r>
              <a:rPr lang="ru-RU" sz="1700" b="1" dirty="0"/>
              <a:t>-</a:t>
            </a:r>
            <a:r>
              <a:rPr lang="ru-RU" sz="1700" b="1" dirty="0" err="1"/>
              <a:t>ра</a:t>
            </a:r>
            <a:r>
              <a:rPr lang="ru-RU" sz="1700" b="1" dirty="0"/>
              <a:t>-</a:t>
            </a:r>
            <a:r>
              <a:rPr lang="ru-RU" sz="1700" b="1" dirty="0" err="1"/>
              <a:t>ти</a:t>
            </a:r>
            <a:r>
              <a:rPr lang="ru-RU" sz="1700" b="1" dirty="0"/>
              <a:t>-но!» </a:t>
            </a:r>
            <a:r>
              <a:rPr lang="ru-RU" sz="1700" b="1" dirty="0" smtClean="0"/>
              <a:t>(</a:t>
            </a:r>
            <a:r>
              <a:rPr lang="ru-RU" sz="1700" b="1" dirty="0" err="1" smtClean="0"/>
              <a:t>Театриум</a:t>
            </a:r>
            <a:r>
              <a:rPr lang="ru-RU" sz="1700" b="1" dirty="0" smtClean="0"/>
              <a:t> </a:t>
            </a:r>
            <a:r>
              <a:rPr lang="ru-RU" sz="1700" b="1" dirty="0"/>
              <a:t>на </a:t>
            </a:r>
            <a:r>
              <a:rPr lang="ru-RU" sz="1700" b="1" dirty="0" err="1"/>
              <a:t>Серпуховке</a:t>
            </a:r>
            <a:r>
              <a:rPr lang="ru-RU" sz="1700" b="1" dirty="0"/>
              <a:t> п/р Терезы Дуровой, 2014 год).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810" y="1338514"/>
            <a:ext cx="3384178" cy="4247317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К сегодняшнему дню им написано более 600 песен. Например, такие:</a:t>
            </a:r>
          </a:p>
          <a:p>
            <a:r>
              <a:rPr lang="ru-RU" b="1" dirty="0"/>
              <a:t>«Ничего на свете лучше нету»</a:t>
            </a:r>
          </a:p>
          <a:p>
            <a:r>
              <a:rPr lang="ru-RU" b="1" dirty="0"/>
              <a:t>«</a:t>
            </a:r>
            <a:r>
              <a:rPr lang="ru-RU" b="1" dirty="0" err="1"/>
              <a:t>Чунга-Чанга</a:t>
            </a:r>
            <a:r>
              <a:rPr lang="ru-RU" b="1" dirty="0"/>
              <a:t>»</a:t>
            </a:r>
          </a:p>
          <a:p>
            <a:r>
              <a:rPr lang="ru-RU" b="1" dirty="0"/>
              <a:t>«Антошка»</a:t>
            </a:r>
          </a:p>
          <a:p>
            <a:r>
              <a:rPr lang="ru-RU" b="1" dirty="0"/>
              <a:t>«Расскажи, Снегурочка, где была!»</a:t>
            </a:r>
          </a:p>
          <a:p>
            <a:r>
              <a:rPr lang="ru-RU" b="1" dirty="0"/>
              <a:t>«Луч солнца золотого»</a:t>
            </a:r>
          </a:p>
          <a:p>
            <a:r>
              <a:rPr lang="ru-RU" b="1" dirty="0"/>
              <a:t>«Крылатые качели»</a:t>
            </a:r>
          </a:p>
          <a:p>
            <a:r>
              <a:rPr lang="ru-RU" b="1" dirty="0"/>
              <a:t>«Прекрасное Далёко»</a:t>
            </a:r>
          </a:p>
          <a:p>
            <a:r>
              <a:rPr lang="ru-RU" b="1" dirty="0"/>
              <a:t>«Лесной олень»</a:t>
            </a:r>
          </a:p>
          <a:p>
            <a:r>
              <a:rPr lang="ru-RU" b="1" dirty="0"/>
              <a:t>«Я – Водяной»</a:t>
            </a:r>
          </a:p>
          <a:p>
            <a:r>
              <a:rPr lang="ru-RU" b="1" dirty="0"/>
              <a:t>«</a:t>
            </a:r>
            <a:r>
              <a:rPr lang="ru-RU" b="1" dirty="0" err="1"/>
              <a:t>Бу</a:t>
            </a:r>
            <a:r>
              <a:rPr lang="ru-RU" b="1" dirty="0"/>
              <a:t>-</a:t>
            </a:r>
            <a:r>
              <a:rPr lang="ru-RU" b="1" dirty="0" err="1"/>
              <a:t>ра</a:t>
            </a:r>
            <a:r>
              <a:rPr lang="ru-RU" b="1" dirty="0"/>
              <a:t>-</a:t>
            </a:r>
            <a:r>
              <a:rPr lang="ru-RU" b="1" dirty="0" err="1"/>
              <a:t>ти</a:t>
            </a:r>
            <a:r>
              <a:rPr lang="ru-RU" b="1" dirty="0"/>
              <a:t>-но!»</a:t>
            </a:r>
          </a:p>
          <a:p>
            <a:r>
              <a:rPr lang="ru-RU" b="1" dirty="0"/>
              <a:t>«</a:t>
            </a:r>
            <a:r>
              <a:rPr lang="ru-RU" b="1" dirty="0" err="1"/>
              <a:t>Уч-кудук</a:t>
            </a:r>
            <a:r>
              <a:rPr lang="ru-RU" b="1" dirty="0"/>
              <a:t> – три колодца».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87" y="1338514"/>
            <a:ext cx="4708153" cy="24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58" y="0"/>
            <a:ext cx="11161059" cy="926820"/>
          </a:xfrm>
        </p:spPr>
        <p:txBody>
          <a:bodyPr/>
          <a:lstStyle/>
          <a:p>
            <a:r>
              <a:rPr lang="ru-RU" sz="3200" b="1" dirty="0" smtClean="0"/>
              <a:t>Евгением </a:t>
            </a:r>
            <a:r>
              <a:rPr lang="ru-RU" sz="3200" b="1" dirty="0" err="1" smtClean="0"/>
              <a:t>Крылатовым</a:t>
            </a:r>
            <a:r>
              <a:rPr lang="ru-RU" sz="3200" b="1" dirty="0"/>
              <a:t> и </a:t>
            </a:r>
            <a:r>
              <a:rPr lang="ru-RU" sz="3200" b="1" dirty="0" smtClean="0"/>
              <a:t>Юрием </a:t>
            </a:r>
            <a:r>
              <a:rPr lang="ru-RU" sz="3200" b="1" dirty="0" err="1" smtClean="0"/>
              <a:t>Энтиным</a:t>
            </a:r>
            <a:r>
              <a:rPr lang="ru-RU" sz="3200" b="1" dirty="0" smtClean="0"/>
              <a:t> были созданы все песни к кинофильму: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41" y="807720"/>
            <a:ext cx="11282083" cy="47986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«Песенка </a:t>
            </a:r>
            <a:r>
              <a:rPr lang="ru-RU" sz="2000" b="1" dirty="0" err="1"/>
              <a:t>Урри</a:t>
            </a:r>
            <a:r>
              <a:rPr lang="ru-RU" sz="2000" b="1" dirty="0"/>
              <a:t>» </a:t>
            </a:r>
            <a:r>
              <a:rPr lang="ru-RU" sz="2000" b="1" dirty="0" smtClean="0"/>
              <a:t>в исполнении Николая Караченцова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«Мы маленькие дети» в исполнении </a:t>
            </a:r>
            <a:r>
              <a:rPr lang="ru-RU" sz="2000" b="1" dirty="0" smtClean="0"/>
              <a:t>Елены Камбуровой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«До чего дошёл прогресс…» в исполнении Елены </a:t>
            </a:r>
            <a:r>
              <a:rPr lang="ru-RU" sz="2000" b="1" dirty="0" smtClean="0"/>
              <a:t>Камбуровой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 smtClean="0"/>
              <a:t>«</a:t>
            </a:r>
            <a:r>
              <a:rPr lang="ru-RU" sz="2000" b="1" dirty="0"/>
              <a:t>Крылатые качели» </a:t>
            </a:r>
            <a:r>
              <a:rPr lang="ru-RU" sz="2000" b="1" dirty="0" smtClean="0"/>
              <a:t>в исполнении Детского хора </a:t>
            </a:r>
            <a:r>
              <a:rPr lang="ru-RU" sz="2000" b="1" dirty="0"/>
              <a:t>Государственного Академического большого </a:t>
            </a:r>
            <a:r>
              <a:rPr lang="ru-RU" sz="2000" b="1" dirty="0" smtClean="0"/>
              <a:t>театра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«Грустная песенка </a:t>
            </a:r>
            <a:r>
              <a:rPr lang="ru-RU" sz="2000" b="1" dirty="0" err="1"/>
              <a:t>Сыроежкина</a:t>
            </a:r>
            <a:r>
              <a:rPr lang="ru-RU" sz="2000" b="1" dirty="0"/>
              <a:t>» в исполнении Елены </a:t>
            </a:r>
            <a:r>
              <a:rPr lang="ru-RU" sz="2000" b="1" dirty="0" smtClean="0"/>
              <a:t>Камбуровой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 smtClean="0"/>
              <a:t>«</a:t>
            </a:r>
            <a:r>
              <a:rPr lang="ru-RU" sz="2000" b="1" dirty="0"/>
              <a:t>Песня игрушек» в исполнении Детского хора Государственного Академического большого </a:t>
            </a:r>
            <a:r>
              <a:rPr lang="ru-RU" sz="2000" b="1" dirty="0" smtClean="0"/>
              <a:t>театра п/у </a:t>
            </a:r>
            <a:r>
              <a:rPr lang="ru-RU" sz="2000" b="1" dirty="0"/>
              <a:t>Игоря </a:t>
            </a:r>
            <a:r>
              <a:rPr lang="ru-RU" sz="2000" b="1" dirty="0" err="1" smtClean="0"/>
              <a:t>Агафонникова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«Это что же такое…» в исполнении Елены </a:t>
            </a:r>
            <a:r>
              <a:rPr lang="ru-RU" sz="2000" b="1" dirty="0" smtClean="0"/>
              <a:t>Камбуровой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 smtClean="0"/>
              <a:t>«</a:t>
            </a:r>
            <a:r>
              <a:rPr lang="ru-RU" sz="2000" b="1" dirty="0"/>
              <a:t>Это знает всякий» Детского хора Государственного Академического большого </a:t>
            </a:r>
            <a:r>
              <a:rPr lang="ru-RU" sz="2000" b="1" dirty="0" smtClean="0"/>
              <a:t>театра, солистка </a:t>
            </a:r>
            <a:r>
              <a:rPr lang="ru-RU" sz="2000" b="1" dirty="0"/>
              <a:t>Лена </a:t>
            </a:r>
            <a:r>
              <a:rPr lang="ru-RU" sz="2000" b="1" dirty="0" err="1" smtClean="0"/>
              <a:t>Шуенкова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«Песенка </a:t>
            </a:r>
            <a:r>
              <a:rPr lang="ru-RU" sz="2000" b="1" dirty="0" err="1"/>
              <a:t>Стампа</a:t>
            </a:r>
            <a:r>
              <a:rPr lang="ru-RU" sz="2000" b="1" dirty="0"/>
              <a:t>» </a:t>
            </a:r>
            <a:r>
              <a:rPr lang="ru-RU" sz="2000" b="1" dirty="0" smtClean="0"/>
              <a:t>в исполнении Владимира Басова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/>
              <a:t>«Бьют часы на старой башне» Детского хора Государственного Академического большого театра, солистка Лена </a:t>
            </a:r>
            <a:r>
              <a:rPr lang="ru-RU" sz="2000" b="1" dirty="0" err="1"/>
              <a:t>Шуенкова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sz="2000" b="1" dirty="0" smtClean="0"/>
              <a:t>«</a:t>
            </a:r>
            <a:r>
              <a:rPr lang="ru-RU" sz="2000" b="1" dirty="0"/>
              <a:t>Ты — человек» Детского хора Государственного Академического большого театра, солистка Лена </a:t>
            </a:r>
            <a:r>
              <a:rPr lang="ru-RU" sz="2000" b="1" dirty="0" err="1"/>
              <a:t>Шуенкова</a:t>
            </a:r>
            <a:endParaRPr lang="ru-RU" sz="2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40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484093"/>
            <a:ext cx="11255188" cy="58898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Песня «Крылатые </a:t>
            </a:r>
            <a:r>
              <a:rPr lang="ru-RU" b="1" dirty="0" smtClean="0"/>
              <a:t>качели» отличается </a:t>
            </a:r>
            <a:r>
              <a:rPr lang="ru-RU" b="1" dirty="0"/>
              <a:t>легкостью и проникновенностью звучания. Музыка создает светлое и ласковое настроение. Композитор умело использовал сочетание </a:t>
            </a:r>
            <a:r>
              <a:rPr lang="ru-RU" b="1" dirty="0" smtClean="0"/>
              <a:t>радостного </a:t>
            </a:r>
            <a:r>
              <a:rPr lang="ru-RU" b="1" dirty="0"/>
              <a:t>и грустного в характере сочинения. </a:t>
            </a:r>
            <a:r>
              <a:rPr lang="ru-RU" b="1" dirty="0" smtClean="0"/>
              <a:t>Она представляет </a:t>
            </a:r>
            <a:r>
              <a:rPr lang="ru-RU" b="1" dirty="0"/>
              <a:t>собой настоящую развитую куплетную форму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Темп песни не быстрый, </a:t>
            </a:r>
            <a:r>
              <a:rPr lang="ru-RU" b="1" dirty="0" smtClean="0"/>
              <a:t>размер 4/4. Она написана </a:t>
            </a:r>
            <a:r>
              <a:rPr lang="ru-RU" b="1" dirty="0"/>
              <a:t>в куплетной форме. Запев звучит в тональности d-</a:t>
            </a:r>
            <a:r>
              <a:rPr lang="ru-RU" b="1" dirty="0" err="1"/>
              <a:t>moll</a:t>
            </a:r>
            <a:r>
              <a:rPr lang="ru-RU" b="1" dirty="0"/>
              <a:t>, а припев в D-</a:t>
            </a:r>
            <a:r>
              <a:rPr lang="ru-RU" b="1" dirty="0" err="1"/>
              <a:t>dur</a:t>
            </a:r>
            <a:r>
              <a:rPr lang="ru-RU" b="1" dirty="0"/>
              <a:t>. Средства музыкальной выразительности просты, ярки и образны. Фактура аккомпанемента – гомофонно-гармоническая с волновыми мелодическими фигурациями, что создает в музыке ощущение теплоты и широкой наполненности.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Песня начинается с музыкального вступления, в котором звуки плавно сменяют друг друга без толчков и перерывов- своеобразные волнообразные переливы. Мы наблюдаем предельное </a:t>
            </a:r>
            <a:r>
              <a:rPr lang="ru-RU" b="1" dirty="0" err="1"/>
              <a:t>legato</a:t>
            </a:r>
            <a:r>
              <a:rPr lang="ru-RU" b="1" dirty="0"/>
              <a:t>, которое передается и весь куплет носит такой же характер.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1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392" y="658906"/>
            <a:ext cx="6414247" cy="55401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И </a:t>
            </a:r>
            <a:r>
              <a:rPr lang="ru-RU" b="1" dirty="0" smtClean="0"/>
              <a:t>куплет, </a:t>
            </a:r>
            <a:r>
              <a:rPr lang="ru-RU" b="1" dirty="0"/>
              <a:t>и припев — большие, развитые периоды. Одно только первое предложение запева состоит из пяти разных </a:t>
            </a:r>
            <a:r>
              <a:rPr lang="ru-RU" b="1" dirty="0" smtClean="0"/>
              <a:t>фраз.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Второе предложение начинается так же, как и первое, но развивается совсем по-другому. Мелодия «взбирается» на кульминацию (ре второй октавы) и как будто «не хочет» с неё уходить, повторяет её ещё раз. И второе предложение оказывается расширенным. В припеве мелодия опять никак не «распрощается» с кульминацией. И возникает «лишнее», третье предложение, почти точно повторяющее второе. Мелодии как будто тесно в двухчастной куплетной форме.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7" y="494273"/>
            <a:ext cx="4505325" cy="51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035" y="607641"/>
            <a:ext cx="9601200" cy="20817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Куплет </a:t>
            </a:r>
            <a:r>
              <a:rPr lang="ru-RU" sz="2800" b="1" dirty="0"/>
              <a:t>написан в миноре. </a:t>
            </a:r>
            <a:r>
              <a:rPr lang="ru-RU" sz="2800" b="1" dirty="0" smtClean="0"/>
              <a:t>Это интересный </a:t>
            </a:r>
            <a:r>
              <a:rPr lang="ru-RU" sz="2800" b="1" dirty="0"/>
              <a:t>пример радостного </a:t>
            </a:r>
            <a:r>
              <a:rPr lang="ru-RU" sz="2800" b="1" dirty="0" smtClean="0"/>
              <a:t>минора и он </a:t>
            </a:r>
            <a:r>
              <a:rPr lang="ru-RU" sz="2800" b="1" dirty="0"/>
              <a:t>лучше передаёт душевное </a:t>
            </a:r>
            <a:r>
              <a:rPr lang="ru-RU" sz="2800" b="1" dirty="0" smtClean="0"/>
              <a:t>волнение. В</a:t>
            </a:r>
            <a:r>
              <a:rPr lang="ru-RU" sz="2800" b="1" dirty="0"/>
              <a:t> припеве меняются ключевые знаки. Был ре минор, стал ре мажор! Этот мажор не вспыхнул бы таким ярким солнечным светом, если бы не был оттенён минором.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1" y="2991018"/>
            <a:ext cx="3941183" cy="2412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49" y="2989005"/>
            <a:ext cx="3944471" cy="24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248" y="462479"/>
            <a:ext cx="5916705" cy="5472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Как только минорный характер куплета сменяется на мажорный припева, сразу </a:t>
            </a:r>
            <a:r>
              <a:rPr lang="ru-RU" b="1" dirty="0"/>
              <a:t>меняются оттенки – краски светлеют, появляются активные интонации. </a:t>
            </a:r>
            <a:r>
              <a:rPr lang="ru-RU" b="1" dirty="0" smtClean="0"/>
              <a:t>Поэтому припев </a:t>
            </a:r>
            <a:r>
              <a:rPr lang="ru-RU" b="1" dirty="0"/>
              <a:t>очень отличается </a:t>
            </a:r>
            <a:r>
              <a:rPr lang="ru-RU" b="1" dirty="0" smtClean="0"/>
              <a:t>от куплета. </a:t>
            </a:r>
            <a:r>
              <a:rPr lang="ru-RU" b="1" dirty="0"/>
              <a:t>В </a:t>
            </a:r>
            <a:r>
              <a:rPr lang="ru-RU" b="1" dirty="0" smtClean="0"/>
              <a:t>куплете</a:t>
            </a:r>
            <a:r>
              <a:rPr lang="ru-RU" b="1" dirty="0"/>
              <a:t> — возбуждение, в припеве — спокойствие. В ритме преобладают долгие звуки, плавные, закруглённые фразы. Первое предложение «вливается» во второе, мелодия кажется «бесконечной». Эта «бесконечность» подчёркнута и «добавочным» </a:t>
            </a:r>
            <a:r>
              <a:rPr lang="ru-RU" b="1" dirty="0" smtClean="0"/>
              <a:t>третьим предложением</a:t>
            </a:r>
            <a:r>
              <a:rPr lang="ru-RU" b="1" dirty="0"/>
              <a:t>, почти точно повторяющим второе.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429000"/>
            <a:ext cx="5764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Повторение </a:t>
            </a:r>
            <a:r>
              <a:rPr lang="ru-RU" sz="2400" b="1" dirty="0"/>
              <a:t>усиливает ощущение «свободного полёта». Каждая фраза припева начинается с широкого скачка вверх, и каждый новый скачок всё выше. А в конце второго и третьего предложений мелодия, наоборот, опускается. Как на качелях: вверх, вниз — и дух захватывает!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462479"/>
            <a:ext cx="5463988" cy="29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419381"/>
            <a:ext cx="11295529" cy="33178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b="1" dirty="0"/>
              <a:t>Гармония очень простая и естественная. В запеве это стремительные арпеджио шестнадцатых, подчёркивающие и усиливающие взволнованность мелодических фраз. Фактура очень лёгкая и прозрачная, потому что в ней господствуют средний и верхний регистры, нет глубоких басов. Кроме того, непрерывная «текучесть» аккомпанемента усиливает ощущение того, что все фразы произносятся «на одном дыхании». Перед началом мелодии звучат два такта вступления, в которых арпеджио «бегут» по звукам уменьшённых септаккордов. Это единственное место, где первостепенную выразительность приобретает гармония. Яркая гармоническая краска настраивает на что-то загадочное, волшебное, поэтичное.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В припеве фактура аккомпанемента резко меняется. Вместо «воздушных» арпеджио — энергичная аккордовая пульсация с острыми джазовыми синкопами. Появляются резкие, акцентированные басы. Этот фон выявляет скрытую, внутреннюю энергию широкой и как бы замедленной мелодии.</a:t>
            </a:r>
          </a:p>
        </p:txBody>
      </p:sp>
    </p:spTree>
    <p:extLst>
      <p:ext uri="{BB962C8B-B14F-4D97-AF65-F5344CB8AC3E}">
        <p14:creationId xmlns:p14="http://schemas.microsoft.com/office/powerpoint/2010/main" val="14945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94" y="779928"/>
            <a:ext cx="11147612" cy="473336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 чём же песня? О качелях, о весне, о радости. Какой образ в запеве? Стремительный, «разбегающийся». Как это выражено? М</a:t>
            </a:r>
            <a:r>
              <a:rPr lang="ru-RU" b="1" dirty="0" smtClean="0"/>
              <a:t>елодия </a:t>
            </a:r>
            <a:r>
              <a:rPr lang="ru-RU" b="1" dirty="0"/>
              <a:t>очень ясно делится на короткие фразы. Большинство из них начинаются с длинного звука, а затем переходят в подобие «скороговорки». Такой ритм напоминает взволнованную, возбуждённую речь. Это возбуждение передаётся нам через музыку. В конце первого предложения фразы становятся короче, как бы обрываются: «Начинают… свой разбег…» Музыкальная речь становится всё более порывистой, она словно задыхается от волнения. Во втором предложении мелодия приходит к высшей точке и «застревает» на ней: «только небо, только ветер…» (подчёркнутые слоги звучат на одном звуке, самом высоком — кульминационном). А ритмическое движение становится более крупным: преобладают четверти, а не восьмые. </a:t>
            </a:r>
            <a:r>
              <a:rPr lang="ru-RU" b="1" dirty="0" smtClean="0"/>
              <a:t>Музыка </a:t>
            </a:r>
            <a:r>
              <a:rPr lang="ru-RU" b="1" dirty="0"/>
              <a:t>«улетает» за рамки, которые предлагает форма, и это создаёт ощущение широты и простора.</a:t>
            </a:r>
          </a:p>
        </p:txBody>
      </p:sp>
    </p:spTree>
    <p:extLst>
      <p:ext uri="{BB962C8B-B14F-4D97-AF65-F5344CB8AC3E}">
        <p14:creationId xmlns:p14="http://schemas.microsoft.com/office/powerpoint/2010/main" val="6634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100" y="719078"/>
            <a:ext cx="10721340" cy="2862322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 юном месяце апреле</a:t>
            </a:r>
          </a:p>
          <a:p>
            <a:r>
              <a:rPr lang="ru-RU" b="1" dirty="0"/>
              <a:t>В старом парке тает снег</a:t>
            </a:r>
          </a:p>
          <a:p>
            <a:r>
              <a:rPr lang="ru-RU" b="1" dirty="0"/>
              <a:t>И веселые качели</a:t>
            </a:r>
          </a:p>
          <a:p>
            <a:r>
              <a:rPr lang="ru-RU" b="1" dirty="0"/>
              <a:t>Начинают свой разбег</a:t>
            </a:r>
          </a:p>
          <a:p>
            <a:r>
              <a:rPr lang="ru-RU" b="1" dirty="0"/>
              <a:t>Позабыто все на свете!</a:t>
            </a:r>
          </a:p>
          <a:p>
            <a:r>
              <a:rPr lang="ru-RU" b="1" dirty="0"/>
              <a:t>Сердце замерло в груди!</a:t>
            </a:r>
          </a:p>
          <a:p>
            <a:r>
              <a:rPr lang="ru-RU" b="1" dirty="0"/>
              <a:t>Только небо, только ветер,</a:t>
            </a:r>
          </a:p>
          <a:p>
            <a:r>
              <a:rPr lang="ru-RU" b="1" dirty="0"/>
              <a:t>Только радость впереди.</a:t>
            </a:r>
          </a:p>
          <a:p>
            <a:r>
              <a:rPr lang="ru-RU" b="1" dirty="0"/>
              <a:t>Только небо, только ветер,</a:t>
            </a:r>
          </a:p>
          <a:p>
            <a:r>
              <a:rPr lang="ru-RU" b="1" dirty="0"/>
              <a:t>Только радость впереди.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8090" y="4008120"/>
            <a:ext cx="4655820" cy="1754326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Взмывая выше ели,</a:t>
            </a:r>
          </a:p>
          <a:p>
            <a:pPr algn="ctr"/>
            <a:r>
              <a:rPr lang="ru-RU" b="1" dirty="0"/>
              <a:t>Не ведая преград</a:t>
            </a:r>
          </a:p>
          <a:p>
            <a:pPr algn="ctr"/>
            <a:r>
              <a:rPr lang="ru-RU" b="1" dirty="0"/>
              <a:t>Крылатые качели</a:t>
            </a:r>
          </a:p>
          <a:p>
            <a:pPr algn="ctr"/>
            <a:r>
              <a:rPr lang="ru-RU" b="1" dirty="0"/>
              <a:t>Летят </a:t>
            </a:r>
            <a:r>
              <a:rPr lang="ru-RU" b="1" dirty="0" err="1"/>
              <a:t>летят</a:t>
            </a:r>
            <a:r>
              <a:rPr lang="ru-RU" b="1" dirty="0"/>
              <a:t>, летят.</a:t>
            </a:r>
          </a:p>
          <a:p>
            <a:pPr algn="ctr"/>
            <a:r>
              <a:rPr lang="ru-RU" b="1" dirty="0"/>
              <a:t>Крылатые качели</a:t>
            </a:r>
          </a:p>
          <a:p>
            <a:pPr algn="ctr"/>
            <a:r>
              <a:rPr lang="ru-RU" b="1" dirty="0"/>
              <a:t>Летят </a:t>
            </a:r>
            <a:r>
              <a:rPr lang="ru-RU" b="1" dirty="0" err="1"/>
              <a:t>летят</a:t>
            </a:r>
            <a:r>
              <a:rPr lang="ru-RU" b="1" dirty="0"/>
              <a:t>, летят.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3910" y="825698"/>
            <a:ext cx="3188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Детство кончится когда-то,</a:t>
            </a:r>
          </a:p>
          <a:p>
            <a:r>
              <a:rPr lang="ru-RU" b="1" dirty="0"/>
              <a:t>Ведь оно не навсегда,</a:t>
            </a:r>
          </a:p>
          <a:p>
            <a:r>
              <a:rPr lang="ru-RU" b="1" dirty="0"/>
              <a:t>Станут взрослыми ребята,</a:t>
            </a:r>
          </a:p>
          <a:p>
            <a:r>
              <a:rPr lang="ru-RU" b="1" dirty="0"/>
              <a:t>Разлетятся кто-куда</a:t>
            </a:r>
          </a:p>
          <a:p>
            <a:r>
              <a:rPr lang="ru-RU" b="1" dirty="0"/>
              <a:t>А пока мы только дети,</a:t>
            </a:r>
          </a:p>
          <a:p>
            <a:r>
              <a:rPr lang="ru-RU" b="1" dirty="0"/>
              <a:t>Нам расти еще расти</a:t>
            </a:r>
          </a:p>
          <a:p>
            <a:r>
              <a:rPr lang="ru-RU" b="1" dirty="0"/>
              <a:t>Только небо, только ветер,</a:t>
            </a:r>
          </a:p>
          <a:p>
            <a:r>
              <a:rPr lang="ru-RU" b="1" dirty="0"/>
              <a:t>Только радость впереди.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46720" y="687199"/>
            <a:ext cx="323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Шар земной быстрей кружится</a:t>
            </a:r>
          </a:p>
          <a:p>
            <a:r>
              <a:rPr lang="ru-RU" b="1" dirty="0"/>
              <a:t>От весенней кутерьмы</a:t>
            </a:r>
          </a:p>
          <a:p>
            <a:r>
              <a:rPr lang="ru-RU" b="1" dirty="0"/>
              <a:t>И поют над нами птицы.</a:t>
            </a:r>
          </a:p>
          <a:p>
            <a:r>
              <a:rPr lang="ru-RU" b="1" dirty="0"/>
              <a:t>И поем как птицы мы.</a:t>
            </a:r>
          </a:p>
          <a:p>
            <a:r>
              <a:rPr lang="ru-RU" b="1" dirty="0"/>
              <a:t>Позабыто все на свете,</a:t>
            </a:r>
          </a:p>
          <a:p>
            <a:r>
              <a:rPr lang="ru-RU" b="1" dirty="0"/>
              <a:t>Сердце замерло в груди</a:t>
            </a:r>
          </a:p>
          <a:p>
            <a:r>
              <a:rPr lang="ru-RU" b="1" dirty="0"/>
              <a:t>Только небо, только ветер,</a:t>
            </a:r>
          </a:p>
          <a:p>
            <a:r>
              <a:rPr lang="ru-RU" b="1" dirty="0"/>
              <a:t>Только радость впереди.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12" y="4008120"/>
            <a:ext cx="2623588" cy="2011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008120"/>
            <a:ext cx="262358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795900"/>
            <a:ext cx="9601200" cy="18262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 момента написания, песня «Крылатые качели» была исполнена великое множество раз, а модных аранжировок и </a:t>
            </a:r>
            <a:r>
              <a:rPr lang="ru-RU" b="1" dirty="0" err="1"/>
              <a:t>кавер</a:t>
            </a:r>
            <a:r>
              <a:rPr lang="ru-RU" b="1" dirty="0"/>
              <a:t>-версий на «Крылатые качели» не перечесть даже спустя несколько десятилетий. </a:t>
            </a:r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2392316"/>
            <a:ext cx="3117663" cy="2073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05" y="4218594"/>
            <a:ext cx="3117663" cy="207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25" y="2392316"/>
            <a:ext cx="3132325" cy="2073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64" y="4218594"/>
            <a:ext cx="3091329" cy="2073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19" y="2383702"/>
            <a:ext cx="3091329" cy="20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8322"/>
            <a:ext cx="11159568" cy="27771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Несколько версий исполнения были прослушаны и нами. Наиболее всего мне понравилось исполнение большого детского хора и, конечно же, оригинальная версия из кинофильма</a:t>
            </a:r>
            <a:r>
              <a:rPr lang="ru-RU" b="1" dirty="0"/>
              <a:t>. Сколько </a:t>
            </a:r>
            <a:r>
              <a:rPr lang="ru-RU" b="1" dirty="0" smtClean="0"/>
              <a:t>души и </a:t>
            </a:r>
            <a:r>
              <a:rPr lang="ru-RU" b="1" dirty="0"/>
              <a:t>сколько трепета </a:t>
            </a:r>
            <a:r>
              <a:rPr lang="ru-RU" b="1" dirty="0" smtClean="0"/>
              <a:t>вложено солисткой </a:t>
            </a:r>
            <a:r>
              <a:rPr lang="ru-RU" b="1" dirty="0"/>
              <a:t>в </a:t>
            </a:r>
            <a:r>
              <a:rPr lang="ru-RU" b="1" dirty="0" smtClean="0"/>
              <a:t>песню. Менее </a:t>
            </a:r>
            <a:r>
              <a:rPr lang="ru-RU" b="1" dirty="0" smtClean="0"/>
              <a:t>всех- это исполнение Александра Дудко. На мой взгляд, песня в его исполнении режет слух, его голос слишком звонок для этой песни. Версия группы «Ассорти» тоже очень красивая, но песня исполненная детскими голосами мне ближе.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3751729"/>
            <a:ext cx="2271058" cy="1277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5029199"/>
            <a:ext cx="25146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Александр </a:t>
            </a:r>
            <a:r>
              <a:rPr lang="ru-RU" b="1" dirty="0" smtClean="0"/>
              <a:t>Дудко в проекте «</a:t>
            </a:r>
            <a:r>
              <a:rPr lang="ru-RU" b="1" dirty="0" err="1" smtClean="0"/>
              <a:t>Голос.Дети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90" y="3751729"/>
            <a:ext cx="2271058" cy="1277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56181" y="4955620"/>
            <a:ext cx="2941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Большой Детский </a:t>
            </a:r>
            <a:r>
              <a:rPr lang="ru-RU" b="1" dirty="0" smtClean="0"/>
              <a:t>Хор (солистка Ольга Новикова) на авторском вечере </a:t>
            </a:r>
            <a:r>
              <a:rPr lang="ru-RU" b="1" dirty="0"/>
              <a:t>композитора </a:t>
            </a:r>
            <a:r>
              <a:rPr lang="ru-RU" b="1" dirty="0" err="1" smtClean="0"/>
              <a:t>Е.Крылатова</a:t>
            </a:r>
            <a:r>
              <a:rPr lang="ru-RU" b="1" dirty="0" smtClean="0"/>
              <a:t>, </a:t>
            </a:r>
            <a:r>
              <a:rPr lang="ru-RU" b="1" dirty="0"/>
              <a:t>1987 г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50" y="3777724"/>
            <a:ext cx="2271058" cy="12774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84701" y="5143880"/>
            <a:ext cx="2791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 smtClean="0"/>
              <a:t>Гр.»Ассорти</a:t>
            </a:r>
            <a:r>
              <a:rPr lang="ru-RU" b="1" dirty="0" smtClean="0"/>
              <a:t>»: Казакова О., </a:t>
            </a:r>
            <a:r>
              <a:rPr lang="ru-RU" b="1" dirty="0" err="1" smtClean="0"/>
              <a:t>Паволоцкая</a:t>
            </a:r>
            <a:r>
              <a:rPr lang="ru-RU" b="1" dirty="0" smtClean="0"/>
              <a:t> Н.,  </a:t>
            </a:r>
            <a:r>
              <a:rPr lang="ru-RU" b="1" dirty="0" err="1" smtClean="0"/>
              <a:t>Риц</a:t>
            </a:r>
            <a:r>
              <a:rPr lang="ru-RU" b="1" dirty="0" smtClean="0"/>
              <a:t> А., </a:t>
            </a:r>
            <a:r>
              <a:rPr lang="ru-RU" b="1" dirty="0" err="1"/>
              <a:t>Ватлина</a:t>
            </a:r>
            <a:r>
              <a:rPr lang="ru-RU" b="1" dirty="0"/>
              <a:t> </a:t>
            </a:r>
            <a:r>
              <a:rPr lang="ru-RU" b="1" dirty="0" smtClean="0"/>
              <a:t>О., </a:t>
            </a:r>
            <a:r>
              <a:rPr lang="ru-RU" b="1" dirty="0"/>
              <a:t>Зайцева </a:t>
            </a:r>
            <a:r>
              <a:rPr lang="ru-RU" b="1" dirty="0" smtClean="0"/>
              <a:t>М. и Алина А.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10" y="3794723"/>
            <a:ext cx="2271058" cy="12774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10109" y="5075365"/>
            <a:ext cx="2271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Детский хор </a:t>
            </a:r>
            <a:r>
              <a:rPr lang="ru-RU" b="1" dirty="0"/>
              <a:t>Государственного Академического большого театра</a:t>
            </a:r>
          </a:p>
        </p:txBody>
      </p:sp>
    </p:spTree>
    <p:extLst>
      <p:ext uri="{BB962C8B-B14F-4D97-AF65-F5344CB8AC3E}">
        <p14:creationId xmlns:p14="http://schemas.microsoft.com/office/powerpoint/2010/main" val="88037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498642"/>
            <a:ext cx="7120711" cy="57529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 фильме песня исполняется дважды. В первый раз голосом Электроника стал голос Елены Камбуровой, хоть он </a:t>
            </a:r>
            <a:r>
              <a:rPr lang="ru-RU" b="1" dirty="0" smtClean="0"/>
              <a:t>и «утверждал», </a:t>
            </a:r>
            <a:r>
              <a:rPr lang="ru-RU" b="1" dirty="0" smtClean="0"/>
              <a:t>что это был голос </a:t>
            </a:r>
            <a:r>
              <a:rPr lang="ru-RU" b="1" dirty="0" err="1" smtClean="0"/>
              <a:t>Робертино</a:t>
            </a:r>
            <a:r>
              <a:rPr lang="ru-RU" b="1" dirty="0" smtClean="0"/>
              <a:t> </a:t>
            </a:r>
            <a:r>
              <a:rPr lang="ru-RU" b="1" dirty="0" err="1" smtClean="0"/>
              <a:t>Лоретти</a:t>
            </a:r>
            <a:r>
              <a:rPr lang="ru-RU" b="1" dirty="0"/>
              <a:t>. Говорят, что перед записью певицу попросили представить себя 10-летним хулиганом. Она кивнула и тут же записала всё с первого дубля. В</a:t>
            </a:r>
            <a:r>
              <a:rPr lang="ru-RU" b="1" dirty="0" smtClean="0"/>
              <a:t>о </a:t>
            </a:r>
            <a:r>
              <a:rPr lang="ru-RU" b="1" dirty="0"/>
              <a:t>втором — хоровом исполнении «Качелей</a:t>
            </a:r>
            <a:r>
              <a:rPr lang="ru-RU" b="1" dirty="0" smtClean="0"/>
              <a:t>» участвовал </a:t>
            </a:r>
            <a:r>
              <a:rPr lang="ru-RU" b="1" dirty="0"/>
              <a:t>Большой Детский Хор под руководством Попова</a:t>
            </a:r>
            <a:r>
              <a:rPr lang="ru-RU" b="1" dirty="0" smtClean="0"/>
              <a:t>. </a:t>
            </a: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58" y="498642"/>
            <a:ext cx="3784854" cy="57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1721" y="1302309"/>
            <a:ext cx="6400326" cy="52567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Любопытно, что даже Евгений </a:t>
            </a:r>
            <a:r>
              <a:rPr lang="ru-RU" b="1" dirty="0" err="1"/>
              <a:t>Крылатов</a:t>
            </a:r>
            <a:r>
              <a:rPr lang="ru-RU" b="1" dirty="0"/>
              <a:t> не ожидал, что «Крылатые качели» станут не просто популярными, а заживут отдельной от фильма и долгой жизнью. Ведь изначально песня им действительно задумывалась как фоновая. А вышло так, что она сначала полюбилась всем, а потом стала визитной карточкой песенного творчества самого </a:t>
            </a:r>
            <a:r>
              <a:rPr lang="ru-RU" b="1" dirty="0" smtClean="0"/>
              <a:t>композитора. Когда </a:t>
            </a:r>
            <a:r>
              <a:rPr lang="ru-RU" b="1" dirty="0"/>
              <a:t>«</a:t>
            </a:r>
            <a:r>
              <a:rPr lang="ru-RU" b="1" dirty="0" smtClean="0"/>
              <a:t>Приключения Электроника» </a:t>
            </a:r>
            <a:r>
              <a:rPr lang="ru-RU" b="1" dirty="0"/>
              <a:t>вышли в прокат</a:t>
            </a:r>
            <a:r>
              <a:rPr lang="ru-RU" b="1" dirty="0" smtClean="0"/>
              <a:t>, </a:t>
            </a:r>
            <a:r>
              <a:rPr lang="ru-RU" b="1" dirty="0"/>
              <a:t>музыка и песни из фильма обрели </a:t>
            </a:r>
            <a:r>
              <a:rPr lang="ru-RU" b="1" dirty="0" smtClean="0"/>
              <a:t>огромную популярность.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6" y="983689"/>
            <a:ext cx="4705825" cy="47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7" y="446275"/>
            <a:ext cx="7922482" cy="5578007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И слова и </a:t>
            </a:r>
            <a:r>
              <a:rPr lang="ru-RU" b="1" dirty="0" smtClean="0"/>
              <a:t>мелодия песни </a:t>
            </a:r>
            <a:r>
              <a:rPr lang="ru-RU" b="1" dirty="0"/>
              <a:t>очень </a:t>
            </a:r>
            <a:r>
              <a:rPr lang="ru-RU" b="1" dirty="0" smtClean="0"/>
              <a:t>светлые, добрые, жизнерадостные. </a:t>
            </a:r>
            <a:r>
              <a:rPr lang="ru-RU" b="1" dirty="0" smtClean="0"/>
              <a:t>«Крылатые качели» никого не оставляют равнодушным и навсегда поселяются в сердцах слушателей. Она </a:t>
            </a:r>
            <a:r>
              <a:rPr lang="ru-RU" b="1" dirty="0"/>
              <a:t>поистине стала «крылатой» и </a:t>
            </a:r>
            <a:r>
              <a:rPr lang="ru-RU" b="1" dirty="0" smtClean="0"/>
              <a:t>отправилась</a:t>
            </a:r>
            <a:r>
              <a:rPr lang="ru-RU" b="1" dirty="0" smtClean="0"/>
              <a:t> </a:t>
            </a:r>
            <a:r>
              <a:rPr lang="ru-RU" b="1" dirty="0"/>
              <a:t>из XX века </a:t>
            </a:r>
            <a:r>
              <a:rPr lang="ru-RU" b="1" dirty="0" smtClean="0"/>
              <a:t>к нам в </a:t>
            </a:r>
            <a:r>
              <a:rPr lang="ru-RU" b="1" dirty="0"/>
              <a:t>XXI. В свое время эта песня была </a:t>
            </a:r>
            <a:r>
              <a:rPr lang="ru-RU" b="1" dirty="0" smtClean="0"/>
              <a:t>любимой мелодией наших родителей </a:t>
            </a:r>
            <a:r>
              <a:rPr lang="ru-RU" b="1" dirty="0"/>
              <a:t>и уносила на крыльях детства старшее поколение, а теперь не оставляет равнодушным и </a:t>
            </a:r>
            <a:r>
              <a:rPr lang="ru-RU" b="1" dirty="0" smtClean="0"/>
              <a:t>нас - </a:t>
            </a:r>
            <a:r>
              <a:rPr lang="ru-RU" b="1" dirty="0"/>
              <a:t>детей нового столетия. </a:t>
            </a:r>
            <a:r>
              <a:rPr lang="ru-RU" b="1" dirty="0"/>
              <a:t>Побеседовав с родителями, я узнала, что им эта песня напоминает </a:t>
            </a:r>
            <a:r>
              <a:rPr lang="ru-RU" b="1" dirty="0" smtClean="0"/>
              <a:t>им их беззаботное и безоблачное </a:t>
            </a:r>
            <a:r>
              <a:rPr lang="ru-RU" b="1" dirty="0"/>
              <a:t>детство. А нам она говорит, что в нашей жизни все самое интересное, светлое еще впереди. Каждая строчка напоминает о том, что стремительные качели готовы унести нас в наше светлое будущее!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89" y="1630656"/>
            <a:ext cx="3117551" cy="33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87DA1"/>
                </a:solidFill>
              </a:rPr>
              <a:t>БЛАГОДАРЮ ЗА ВНИМАНИЕ!</a:t>
            </a:r>
            <a:endParaRPr lang="ru-RU" b="1" dirty="0">
              <a:solidFill>
                <a:srgbClr val="D87DA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06" y="2544016"/>
            <a:ext cx="3594364" cy="3317875"/>
          </a:xfrm>
        </p:spPr>
      </p:pic>
    </p:spTree>
    <p:extLst>
      <p:ext uri="{BB962C8B-B14F-4D97-AF65-F5344CB8AC3E}">
        <p14:creationId xmlns:p14="http://schemas.microsoft.com/office/powerpoint/2010/main" val="241133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10988" y="533401"/>
            <a:ext cx="10720893" cy="1569720"/>
          </a:xfrm>
          <a:noFill/>
          <a:ln>
            <a:noFill/>
          </a:ln>
        </p:spPr>
        <p:txBody>
          <a:bodyPr/>
          <a:lstStyle/>
          <a:p>
            <a:r>
              <a:rPr lang="ru-RU" sz="3600" b="1" dirty="0">
                <a:ln>
                  <a:noFill/>
                </a:ln>
                <a:solidFill>
                  <a:srgbClr val="D87DA1"/>
                </a:solidFill>
              </a:rPr>
              <a:t>Песня – небольшое словесно-музыкальное </a:t>
            </a:r>
            <a: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  <a:t>произведение, которое </a:t>
            </a:r>
            <a:r>
              <a:rPr lang="ru-RU" sz="3600" b="1" dirty="0">
                <a:ln>
                  <a:noFill/>
                </a:ln>
                <a:solidFill>
                  <a:srgbClr val="D87DA1"/>
                </a:solidFill>
              </a:rPr>
              <a:t>и</a:t>
            </a:r>
            <a: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  <a:t>сполняется </a:t>
            </a:r>
            <a:r>
              <a:rPr lang="ru-RU" sz="3600" b="1" dirty="0">
                <a:ln>
                  <a:noFill/>
                </a:ln>
                <a:solidFill>
                  <a:srgbClr val="D87DA1"/>
                </a:solidFill>
              </a:rPr>
              <a:t>солистом </a:t>
            </a:r>
            <a: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</a:br>
            <a: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  <a:t>или </a:t>
            </a:r>
            <a:r>
              <a:rPr lang="ru-RU" sz="3600" b="1" dirty="0" smtClean="0">
                <a:ln>
                  <a:noFill/>
                </a:ln>
                <a:solidFill>
                  <a:srgbClr val="D87DA1"/>
                </a:solidFill>
              </a:rPr>
              <a:t>хором</a:t>
            </a:r>
            <a:r>
              <a:rPr lang="ru-RU" b="1" dirty="0">
                <a:ln>
                  <a:noFill/>
                </a:ln>
                <a:solidFill>
                  <a:srgbClr val="D87DA1"/>
                </a:solidFill>
              </a:rPr>
              <a:t>.</a:t>
            </a:r>
            <a:endParaRPr lang="ru-RU" b="1" dirty="0" smtClean="0">
              <a:ln>
                <a:noFill/>
              </a:ln>
              <a:solidFill>
                <a:srgbClr val="D87DA1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754380" y="2270761"/>
            <a:ext cx="10683240" cy="3169919"/>
          </a:xfrm>
          <a:solidFill>
            <a:srgbClr val="EBABC6"/>
          </a:solidFill>
          <a:ln w="28575">
            <a:solidFill>
              <a:srgbClr val="D87DA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Песня - самый распространенный вид вокальной музыки. Стихи и мелодия в ней взаимосвязаны. </a:t>
            </a:r>
            <a:r>
              <a:rPr lang="ru-RU" sz="2800" b="1" dirty="0"/>
              <a:t>Песни </a:t>
            </a:r>
            <a:r>
              <a:rPr lang="ru-RU" sz="2800" b="1" dirty="0" smtClean="0"/>
              <a:t>бывают разные</a:t>
            </a:r>
            <a:r>
              <a:rPr lang="ru-RU" sz="2800" b="1" dirty="0" smtClean="0"/>
              <a:t> </a:t>
            </a:r>
            <a:r>
              <a:rPr lang="ru-RU" sz="2800" b="1" dirty="0"/>
              <a:t>по жанру, складу, форме исполнения. Но объединяет их главное: в них живет народная душа. </a:t>
            </a:r>
            <a:r>
              <a:rPr lang="ru-RU" sz="2800" b="1" dirty="0" smtClean="0"/>
              <a:t>В песне </a:t>
            </a:r>
            <a:r>
              <a:rPr lang="ru-RU" sz="2800" b="1" dirty="0"/>
              <a:t>между музыкой и словами существует особая связь. Мелодия песни отражает образное содержание текста в целом. Мелодия и текст песни состоят из строф или куплетов (часто с припевом).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76" y="553298"/>
            <a:ext cx="3695178" cy="48829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Песня</a:t>
            </a:r>
            <a:r>
              <a:rPr lang="ru-RU" sz="2800" b="1" dirty="0"/>
              <a:t>, как музыкальный жанр, зародилась в глубокой древности. В эпоху средневековья не было разделения на поэзию и музыку. Существовало только песенное искусство. Например, песни трубадуров.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08" y="1052186"/>
            <a:ext cx="5956823" cy="41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093" y="540773"/>
            <a:ext cx="11082054" cy="22775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Песни бывают народные и авторские (профессиональные). Они тесно между собой взаимодействуют. Композиторы в своих произведениях используют народные мелодии. А некоторые авторские песни со временем приобретают такую популярность, что народ их считает своими</a:t>
            </a:r>
            <a:r>
              <a:rPr lang="ru-RU" b="1" dirty="0" smtClean="0"/>
              <a:t>. Одной из таких песен является саундтрек «Крылатые качели»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к кинофильму «Приключения Электроника»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97" y="2818357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7" y="3645074"/>
            <a:ext cx="3022599" cy="1700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48" y="3532340"/>
            <a:ext cx="3022599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865" y="472439"/>
            <a:ext cx="10393680" cy="33349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b="1" dirty="0"/>
              <a:t>«Приключения Электроника» — культовый детский фильм, впервые вышедший на экраны </a:t>
            </a:r>
            <a:r>
              <a:rPr lang="ru-RU" sz="2600" b="1" dirty="0" smtClean="0"/>
              <a:t>23 марта </a:t>
            </a:r>
            <a:r>
              <a:rPr lang="ru-RU" sz="2600" b="1" dirty="0"/>
              <a:t>1980 </a:t>
            </a:r>
            <a:r>
              <a:rPr lang="ru-RU" sz="2600" b="1" dirty="0" smtClean="0"/>
              <a:t>года. </a:t>
            </a:r>
            <a:r>
              <a:rPr lang="ru-RU" sz="2600" b="1" dirty="0"/>
              <a:t>Удостоенная Государственной премии СССР </a:t>
            </a:r>
            <a:r>
              <a:rPr lang="ru-RU" sz="2600" b="1" dirty="0" err="1" smtClean="0"/>
              <a:t>трёхсерийная</a:t>
            </a:r>
            <a:r>
              <a:rPr lang="ru-RU" sz="2600" b="1" dirty="0" smtClean="0"/>
              <a:t> </a:t>
            </a:r>
            <a:r>
              <a:rPr lang="ru-RU" sz="2600" b="1" dirty="0"/>
              <a:t>картина снята режиссером Константином </a:t>
            </a:r>
            <a:r>
              <a:rPr lang="ru-RU" sz="2600" b="1" dirty="0" err="1"/>
              <a:t>Бромбергом</a:t>
            </a:r>
            <a:r>
              <a:rPr lang="ru-RU" sz="2600" b="1" dirty="0"/>
              <a:t> </a:t>
            </a:r>
            <a:r>
              <a:rPr lang="ru-RU" sz="2600" b="1" dirty="0" smtClean="0"/>
              <a:t>на Одесской киностудии по </a:t>
            </a:r>
            <a:r>
              <a:rPr lang="ru-RU" sz="2600" b="1" dirty="0"/>
              <a:t>мотивам фантастических повестей Евгения Велтистова «Электроник — мальчик из чемодана» и «</a:t>
            </a:r>
            <a:r>
              <a:rPr lang="ru-RU" sz="2600" b="1" dirty="0" err="1"/>
              <a:t>Рэсси</a:t>
            </a:r>
            <a:r>
              <a:rPr lang="ru-RU" sz="2600" b="1" dirty="0"/>
              <a:t> — неуловимый друг». Успех фильма в свое время был так велик, что искусствоведы защитили 12 диссертаций, разгадывая тайну </a:t>
            </a:r>
            <a:r>
              <a:rPr lang="ru-RU" sz="2600" b="1" dirty="0" smtClean="0"/>
              <a:t>популярности </a:t>
            </a:r>
            <a:r>
              <a:rPr lang="ru-RU" sz="2600" b="1" dirty="0"/>
              <a:t>Электроника.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5" y="4229993"/>
            <a:ext cx="3748088" cy="202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08" y="4229993"/>
            <a:ext cx="3748088" cy="20166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1891" y="3818622"/>
            <a:ext cx="2335896" cy="400110"/>
          </a:xfrm>
          <a:prstGeom prst="rect">
            <a:avLst/>
          </a:prstGeom>
          <a:solidFill>
            <a:srgbClr val="EBABC6"/>
          </a:solidFill>
        </p:spPr>
        <p:txBody>
          <a:bodyPr wrap="none">
            <a:spAutoFit/>
          </a:bodyPr>
          <a:lstStyle/>
          <a:p>
            <a:r>
              <a:rPr lang="ru-RU" sz="2000" i="1" dirty="0" smtClean="0"/>
              <a:t>Константин </a:t>
            </a:r>
            <a:r>
              <a:rPr lang="ru-RU" sz="2000" i="1" dirty="0" err="1" smtClean="0"/>
              <a:t>Бромберг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14142" y="3818622"/>
            <a:ext cx="2081019" cy="400110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none">
            <a:spAutoFit/>
          </a:bodyPr>
          <a:lstStyle/>
          <a:p>
            <a:r>
              <a:rPr lang="ru-RU" sz="2000" i="1" dirty="0" smtClean="0"/>
              <a:t>Евгений Велтистов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4967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403412"/>
          </a:xfrm>
        </p:spPr>
        <p:txBody>
          <a:bodyPr/>
          <a:lstStyle/>
          <a:p>
            <a:r>
              <a:rPr lang="ru-RU" b="1" dirty="0" smtClean="0"/>
              <a:t>Сюжет фильма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76" y="540821"/>
            <a:ext cx="11214847" cy="3192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Мальчик-робот, созданный </a:t>
            </a:r>
            <a:r>
              <a:rPr lang="ru-RU" sz="2800" b="1" dirty="0" smtClean="0"/>
              <a:t>профессором Громовым, похож как </a:t>
            </a:r>
            <a:r>
              <a:rPr lang="ru-RU" sz="2800" b="1" dirty="0"/>
              <a:t>две капли воды на мальчишку Сережу </a:t>
            </a:r>
            <a:r>
              <a:rPr lang="ru-RU" sz="2800" b="1" dirty="0" err="1" smtClean="0"/>
              <a:t>Сыроежкина</a:t>
            </a:r>
            <a:r>
              <a:rPr lang="ru-RU" sz="2800" b="1" dirty="0" smtClean="0"/>
              <a:t>. Он сбегает </a:t>
            </a:r>
            <a:r>
              <a:rPr lang="ru-RU" sz="2800" b="1" dirty="0"/>
              <a:t>от своего создателя и встречает своего двойника. Робот Электроник очень хочет стать человеком, и поэтому начинает во всем заменять Сережу и в школе и дома. Сначала </a:t>
            </a:r>
            <a:r>
              <a:rPr lang="ru-RU" sz="2800" b="1" dirty="0" smtClean="0"/>
              <a:t>мальчика </a:t>
            </a:r>
            <a:r>
              <a:rPr lang="ru-RU" sz="2800" b="1" dirty="0"/>
              <a:t>все устраивает, но потом он понимает, что "теряет" и друзей и родных и открывает всю правду своим одноклассникам. А параллельно с этим за роботом охотятся бандиты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20" y="3978582"/>
            <a:ext cx="4410635" cy="2393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4553" y="4086158"/>
            <a:ext cx="4433042" cy="1938992"/>
          </a:xfrm>
          <a:prstGeom prst="rect">
            <a:avLst/>
          </a:prstGeom>
          <a:solidFill>
            <a:srgbClr val="EBABC6"/>
          </a:solidFill>
          <a:ln>
            <a:solidFill>
              <a:srgbClr val="D87D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Фильм </a:t>
            </a:r>
            <a:r>
              <a:rPr lang="ru-RU" sz="2000" b="1" dirty="0" smtClean="0"/>
              <a:t>заставляет </a:t>
            </a:r>
            <a:r>
              <a:rPr lang="ru-RU" sz="2000" b="1" dirty="0"/>
              <a:t>задуматься об очень серьезных </a:t>
            </a:r>
            <a:r>
              <a:rPr lang="ru-RU" sz="2000" b="1" dirty="0" smtClean="0"/>
              <a:t>вещах и главным стоит вопрос: «</a:t>
            </a:r>
            <a:r>
              <a:rPr lang="ru-RU" sz="2000" b="1" dirty="0"/>
              <a:t>Что значит быть, стать и остаться человеком</a:t>
            </a:r>
            <a:r>
              <a:rPr lang="ru-RU" sz="2000" b="1" dirty="0" smtClean="0"/>
              <a:t>?». Именно на этот вопрос пытаются найти ответ </a:t>
            </a:r>
            <a:r>
              <a:rPr lang="ru-RU" sz="2000" b="1" dirty="0"/>
              <a:t>и дети, и взрослые. </a:t>
            </a:r>
          </a:p>
        </p:txBody>
      </p:sp>
    </p:spTree>
    <p:extLst>
      <p:ext uri="{BB962C8B-B14F-4D97-AF65-F5344CB8AC3E}">
        <p14:creationId xmlns:p14="http://schemas.microsoft.com/office/powerpoint/2010/main" val="26795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607640"/>
            <a:ext cx="10919012" cy="33178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 фильме задействованы великолепные актеры: неповторимый </a:t>
            </a:r>
            <a:r>
              <a:rPr lang="ru-RU" b="1" dirty="0"/>
              <a:t>Евгений </a:t>
            </a:r>
            <a:r>
              <a:rPr lang="ru-RU" b="1" dirty="0" err="1"/>
              <a:t>Весник</a:t>
            </a:r>
            <a:r>
              <a:rPr lang="ru-RU" b="1" dirty="0"/>
              <a:t> в роли школьного учителя </a:t>
            </a:r>
            <a:r>
              <a:rPr lang="ru-RU" b="1" dirty="0" err="1"/>
              <a:t>Таратара</a:t>
            </a:r>
            <a:r>
              <a:rPr lang="ru-RU" b="1" dirty="0" smtClean="0"/>
              <a:t>, </a:t>
            </a:r>
            <a:r>
              <a:rPr lang="ru-RU" b="1" dirty="0"/>
              <a:t>всегда открытый </a:t>
            </a:r>
            <a:r>
              <a:rPr lang="ru-RU" b="1" dirty="0" smtClean="0"/>
              <a:t>и душевный </a:t>
            </a:r>
            <a:r>
              <a:rPr lang="ru-RU" b="1" dirty="0"/>
              <a:t>Николай Гринько в роли профессора Громова, обаятельный и простоватый, </a:t>
            </a:r>
            <a:r>
              <a:rPr lang="ru-RU" b="1" dirty="0" smtClean="0"/>
              <a:t>но </a:t>
            </a:r>
            <a:r>
              <a:rPr lang="ru-RU" b="1" dirty="0"/>
              <a:t>далеко не глупый </a:t>
            </a:r>
            <a:r>
              <a:rPr lang="ru-RU" b="1" dirty="0" smtClean="0"/>
              <a:t> и позитивный </a:t>
            </a:r>
            <a:r>
              <a:rPr lang="ru-RU" b="1" dirty="0"/>
              <a:t>бандит </a:t>
            </a:r>
            <a:r>
              <a:rPr lang="ru-RU" b="1" dirty="0" err="1"/>
              <a:t>Урри</a:t>
            </a:r>
            <a:r>
              <a:rPr lang="ru-RU" b="1" dirty="0"/>
              <a:t> в исполнении Николая Караченцова, </a:t>
            </a:r>
            <a:r>
              <a:rPr lang="ru-RU" b="1" dirty="0" smtClean="0"/>
              <a:t>вальяжный главарь </a:t>
            </a:r>
            <a:r>
              <a:rPr lang="ru-RU" b="1" dirty="0"/>
              <a:t>банды Владимир </a:t>
            </a:r>
            <a:r>
              <a:rPr lang="ru-RU" b="1" dirty="0" smtClean="0"/>
              <a:t>Басов</a:t>
            </a:r>
            <a:r>
              <a:rPr lang="ru-RU" b="1" dirty="0"/>
              <a:t>, как обычно виртуозно сыгравший героя второго плана на уровне главного, со своим не менее </a:t>
            </a:r>
            <a:r>
              <a:rPr lang="ru-RU" b="1" dirty="0" err="1"/>
              <a:t>харизматичным</a:t>
            </a:r>
            <a:r>
              <a:rPr lang="ru-RU" b="1" dirty="0"/>
              <a:t> помощником, блистательно исполненным Львом </a:t>
            </a:r>
            <a:r>
              <a:rPr lang="ru-RU" b="1" dirty="0" err="1"/>
              <a:t>Перфиловым</a:t>
            </a:r>
            <a:r>
              <a:rPr lang="ru-RU" b="1" dirty="0"/>
              <a:t>, и многие другие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7" y="3216227"/>
            <a:ext cx="2211613" cy="2200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0" y="4020669"/>
            <a:ext cx="2211613" cy="2200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41" y="4020669"/>
            <a:ext cx="2211613" cy="2200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6" y="4020669"/>
            <a:ext cx="2191171" cy="2200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02" y="3216227"/>
            <a:ext cx="2191171" cy="22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47" y="95157"/>
            <a:ext cx="11174506" cy="415805"/>
          </a:xfrm>
        </p:spPr>
        <p:txBody>
          <a:bodyPr/>
          <a:lstStyle/>
          <a:p>
            <a:r>
              <a:rPr lang="ru-RU" sz="4000" b="1" dirty="0" smtClean="0"/>
              <a:t>Но настоящая россыпь- это дети-актеры: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47" y="916553"/>
            <a:ext cx="7810639" cy="34021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Юрий </a:t>
            </a:r>
            <a:r>
              <a:rPr lang="ru-RU" b="1" dirty="0" err="1"/>
              <a:t>Торсуев</a:t>
            </a:r>
            <a:r>
              <a:rPr lang="ru-RU" b="1" dirty="0"/>
              <a:t> — Сергей </a:t>
            </a:r>
            <a:r>
              <a:rPr lang="ru-RU" b="1" dirty="0" err="1"/>
              <a:t>Сыроежкин</a:t>
            </a:r>
            <a:r>
              <a:rPr lang="ru-RU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Владимир </a:t>
            </a:r>
            <a:r>
              <a:rPr lang="ru-RU" b="1" dirty="0" err="1"/>
              <a:t>Торсуев</a:t>
            </a:r>
            <a:r>
              <a:rPr lang="ru-RU" b="1" dirty="0"/>
              <a:t> — Электроник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Василий Скромный — Макар Степанович Гусев («Гусь»)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Максим Калинин — Вова Корольков («Профессор»)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Дмитрий Максимов — Виктор Смирнов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Евгений Лившиц — Чижиков-«Рыжиков»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Оксана Алексеева — Майя Светлова («Майка»)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D87DA1"/>
              </a:buClr>
            </a:pPr>
            <a:r>
              <a:rPr lang="ru-RU" b="1" dirty="0"/>
              <a:t>Валерия </a:t>
            </a:r>
            <a:r>
              <a:rPr lang="ru-RU" b="1" dirty="0" err="1"/>
              <a:t>Солуян</a:t>
            </a:r>
            <a:r>
              <a:rPr lang="ru-RU" b="1" dirty="0"/>
              <a:t> — Зоя Кукушкина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66" y="954741"/>
            <a:ext cx="1874722" cy="1415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95" y="1672480"/>
            <a:ext cx="1879327" cy="140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76" y="2869826"/>
            <a:ext cx="1946572" cy="1448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22" y="3355961"/>
            <a:ext cx="1948071" cy="146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33" y="4818329"/>
            <a:ext cx="1946572" cy="1458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19" y="4422803"/>
            <a:ext cx="2011786" cy="1466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35" y="4919874"/>
            <a:ext cx="1968761" cy="14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0" id="{8C76C5EA-50E0-4D67-8698-752A0E312EBE}" vid="{D135941B-8B48-41E9-B05F-41BF3C7717D0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0" id="{8C76C5EA-50E0-4D67-8698-752A0E312EBE}" vid="{EFB7EB55-A49F-43E1-BD98-B001AA9F81D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 Розовый</Template>
  <TotalTime>1598</TotalTime>
  <Words>1686</Words>
  <Application>Microsoft Office PowerPoint</Application>
  <PresentationFormat>Широкоэкранный</PresentationFormat>
  <Paragraphs>117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AngsanaUPC</vt:lpstr>
      <vt:lpstr>Arial</vt:lpstr>
      <vt:lpstr>Calibri</vt:lpstr>
      <vt:lpstr>Calibri Light</vt:lpstr>
      <vt:lpstr>Garamond</vt:lpstr>
      <vt:lpstr>Натуральные материалы</vt:lpstr>
      <vt:lpstr>Специальное оформление</vt:lpstr>
      <vt:lpstr>«Крылатые качели» </vt:lpstr>
      <vt:lpstr>Презентация PowerPoint</vt:lpstr>
      <vt:lpstr>Песня – небольшое словесно-музыкальное произведение, которое исполняется солистом  или хором.</vt:lpstr>
      <vt:lpstr>Презентация PowerPoint</vt:lpstr>
      <vt:lpstr>Презентация PowerPoint</vt:lpstr>
      <vt:lpstr>Презентация PowerPoint</vt:lpstr>
      <vt:lpstr>Сюжет фильма</vt:lpstr>
      <vt:lpstr>Презентация PowerPoint</vt:lpstr>
      <vt:lpstr>Но настоящая россыпь- это дети-актеры:</vt:lpstr>
      <vt:lpstr>Композитором фильма стал Евгений Крылатов</vt:lpstr>
      <vt:lpstr>Презентация PowerPoint</vt:lpstr>
      <vt:lpstr>Автором слов песен из фильма стал Юрий Энтин. </vt:lpstr>
      <vt:lpstr>Евгением Крылатовым и Юрием Энтиным были созданы все песни к кинофильму: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«Крылатые качели»</dc:title>
  <dc:subject>Музыкальный розовый</dc:subject>
  <dc:creator>Vusala H-P</dc:creator>
  <cp:keywords>пользовательские шаблоны;шаблоны музыка;шаблоны для создания презентации;шаблоны музыкальные</cp:keywords>
  <cp:lastModifiedBy>Vusala H-P</cp:lastModifiedBy>
  <cp:revision>71</cp:revision>
  <dcterms:created xsi:type="dcterms:W3CDTF">2018-01-24T23:31:28Z</dcterms:created>
  <dcterms:modified xsi:type="dcterms:W3CDTF">2018-02-01T00:46:41Z</dcterms:modified>
  <cp:category>Музыка</cp:category>
</cp:coreProperties>
</file>