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7" r:id="rId8"/>
    <p:sldId id="268" r:id="rId9"/>
    <p:sldId id="269" r:id="rId10"/>
    <p:sldId id="270" r:id="rId11"/>
    <p:sldId id="272" r:id="rId12"/>
    <p:sldId id="271" r:id="rId13"/>
    <p:sldId id="273" r:id="rId14"/>
    <p:sldId id="263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F8FD"/>
    <a:srgbClr val="ABF3F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5" d="100"/>
          <a:sy n="75" d="100"/>
        </p:scale>
        <p:origin x="-104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03C3-7EF4-4AC4-9D5B-93196BB8B7D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8A18-C517-430F-9D74-ABBBABEDAC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5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03C3-7EF4-4AC4-9D5B-93196BB8B7D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8A18-C517-430F-9D74-ABBBABEDAC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3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03C3-7EF4-4AC4-9D5B-93196BB8B7D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8A18-C517-430F-9D74-ABBBABEDAC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3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03C3-7EF4-4AC4-9D5B-93196BB8B7D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8A18-C517-430F-9D74-ABBBABEDAC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55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03C3-7EF4-4AC4-9D5B-93196BB8B7D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8A18-C517-430F-9D74-ABBBABEDAC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07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03C3-7EF4-4AC4-9D5B-93196BB8B7D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8A18-C517-430F-9D74-ABBBABEDAC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07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03C3-7EF4-4AC4-9D5B-93196BB8B7D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8A18-C517-430F-9D74-ABBBABEDAC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5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03C3-7EF4-4AC4-9D5B-93196BB8B7D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8A18-C517-430F-9D74-ABBBABEDAC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35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03C3-7EF4-4AC4-9D5B-93196BB8B7D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8A18-C517-430F-9D74-ABBBABEDAC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69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03C3-7EF4-4AC4-9D5B-93196BB8B7D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8A18-C517-430F-9D74-ABBBABEDAC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2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03C3-7EF4-4AC4-9D5B-93196BB8B7D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58A18-C517-430F-9D74-ABBBABEDAC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7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4.wdp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23" Type="http://schemas.microsoft.com/office/2007/relationships/hdphoto" Target="../media/hdphoto5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3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171449" y="185738"/>
            <a:ext cx="8781481" cy="6535738"/>
          </a:xfrm>
          <a:prstGeom prst="round2DiagRect">
            <a:avLst/>
          </a:prstGeom>
          <a:solidFill>
            <a:srgbClr val="CBF8FD">
              <a:alpha val="67059"/>
            </a:srgb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 contourW="114300">
            <a:bevelT w="177800" h="101600" prst="relaxedInset"/>
            <a:bevelB w="177800" h="101600"/>
            <a:contourClr>
              <a:srgbClr val="0070C0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015" y="5815599"/>
            <a:ext cx="2238527" cy="1095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76052" y="51936"/>
            <a:ext cx="3063630" cy="12291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90762" y="5788335"/>
            <a:ext cx="2381238" cy="11274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799239"/>
            <a:ext cx="2252310" cy="11023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13906" y="5799239"/>
            <a:ext cx="2330094" cy="110327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D03C3-7EF4-4AC4-9D5B-93196BB8B7D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58A18-C517-430F-9D74-ABBBABEDAC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0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897928"/>
          </a:xfrm>
        </p:spPr>
        <p:txBody>
          <a:bodyPr>
            <a:normAutofit fontScale="90000"/>
          </a:bodyPr>
          <a:lstStyle/>
          <a:p>
            <a:r>
              <a:rPr lang="ru-RU" sz="7200" i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КРЫЛАТЫЕ КАЧЕЛИ</a:t>
            </a:r>
            <a:endParaRPr lang="ru-RU" sz="7200" i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0200" y="3937000"/>
            <a:ext cx="4203700" cy="16129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Выполнила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Салягатдинова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Аделия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, обучающаяся 3г класса МБОУ лицей г.Янаул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гузелия\Desktop\Krylatye-kache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096861"/>
            <a:ext cx="3078163" cy="308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0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 КРЫЛАТЫЕ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КАЧЕЛИ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46225"/>
            <a:ext cx="8483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Я послушала четыре варианта исполнения песни. </a:t>
            </a:r>
          </a:p>
          <a:p>
            <a:pPr marL="0" indent="0">
              <a:buNone/>
            </a:pPr>
            <a:endParaRPr lang="ru-RU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</a:rPr>
              <a:t>Первое исполнение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– соло, мальчик 9 лет, голос «дискант», спел очень эмоционально, выразительно, глазки так и «горели»! Темп исполнения был быстрее. Мальчик спел только два куплета.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3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800" y="365126"/>
            <a:ext cx="5670550" cy="1325563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КРЫЛАТЫЕ КАЧЕЛИ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700" y="1952625"/>
            <a:ext cx="8305800" cy="4351338"/>
          </a:xfrm>
        </p:spPr>
        <p:txBody>
          <a:bodyPr/>
          <a:lstStyle/>
          <a:p>
            <a:pPr marL="0" indent="0">
              <a:buNone/>
            </a:pPr>
            <a:r>
              <a:rPr lang="ru-RU" u="sng" dirty="0">
                <a:solidFill>
                  <a:schemeClr val="accent4">
                    <a:lumMod val="75000"/>
                  </a:schemeClr>
                </a:solidFill>
              </a:rPr>
              <a:t>Второе исполнение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– детский хор с солистом, темп умеренный. В первом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куплете – соло, припев – хор, во втором куплете –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соло+хор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(вокализ вместо слов), в  третьем куплете – хор, затем вступает солист, припев исполняют все вместе. Темп в третьем куплете становится быстрее, динамика  - крещендо. 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40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800" y="365126"/>
            <a:ext cx="5670550" cy="1325563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КРЫЛАТЫЕ КАЧЕЛИ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700" y="1952625"/>
            <a:ext cx="8305800" cy="4351338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</a:rPr>
              <a:t>Третье </a:t>
            </a:r>
            <a:r>
              <a:rPr lang="ru-RU" u="sng" dirty="0">
                <a:solidFill>
                  <a:schemeClr val="accent4">
                    <a:lumMod val="75000"/>
                  </a:schemeClr>
                </a:solidFill>
              </a:rPr>
              <a:t>исполнение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взрослый ансамбль из шести участников-секстет. Современная аранжировка, эстрадный вокал, припев начинается не с затакта, как во всех вариантах, вообще вся песня исполняется ровно, характер темпа не меняется. В  конце песни мелодия  не поднимается  вверх.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6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800" y="365126"/>
            <a:ext cx="5670550" cy="1325563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КРЫЛАТЫЕ КАЧЕЛИ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9225"/>
            <a:ext cx="84709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</a:rPr>
              <a:t>Четвертое  </a:t>
            </a:r>
            <a:r>
              <a:rPr lang="ru-RU" u="sng" dirty="0">
                <a:solidFill>
                  <a:schemeClr val="accent4">
                    <a:lumMod val="75000"/>
                  </a:schemeClr>
                </a:solidFill>
              </a:rPr>
              <a:t>исполнение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из  фильма «Приключения Электроника». Первый и второй куплеты поются соло (женское сопрано, вместо героя фильма), в припеве после первого куплета поет еще хор в некоторых местах  вокализом, поется только один раз, без повтора.  В третьем куплете темп ускоряется, хор поет каноном, слышны еще и мужские голоса. Проигрыш поется на слоги «Та-па», полностью мелодия куплета и припева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пропевается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, затем в конце мелодия уходит наверх.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8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65126"/>
            <a:ext cx="561975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КРЫЛАТЫЕ КАЧЕЛИ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1" y="1801091"/>
            <a:ext cx="4476750" cy="4253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А больше всего мне понравилась песня в исполнении Большого детского хора и солистки Ольги Новиковой.  Она исполнила эту песню  с таким трепетом, с душой. Такой  у нее звонкий, чистый голос! 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6" name="Picture 2" descr="H:\Users\Дом\Desktop\крылатые качели\hqdefaul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990" y="1721430"/>
            <a:ext cx="3648360" cy="2736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0" y="365126"/>
            <a:ext cx="565785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КРЫЛАТЫЕ КАЧЕЛИ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400" y="1399309"/>
            <a:ext cx="4775200" cy="4777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И у ребят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в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хоре добрые, светлые лица. И кажется, что они бережно относились друг к другу, уважали учителей, стариков, защищали слабых, умели дружить, умели любить! И они искренне верили, что, несмотря на то, что  детство кончится и они скоро станут взрослыми,  их ждет впереди только радость, только доброе и хорошее! 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H:\Users\Дом\Desktop\крылатые качели\imgpreview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436" y="2175165"/>
            <a:ext cx="3449782" cy="2687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8600" y="651163"/>
            <a:ext cx="5746750" cy="12607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КРЫЛАТЫЕ КАЧЕЛИ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250" y="2564245"/>
            <a:ext cx="7886700" cy="3255819"/>
          </a:xfrm>
        </p:spPr>
        <p:txBody>
          <a:bodyPr>
            <a:normAutofit/>
          </a:bodyPr>
          <a:lstStyle/>
          <a:p>
            <a:pPr marL="914400" lvl="2" indent="0" algn="ctr">
              <a:buNone/>
            </a:pPr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</a:rPr>
              <a:t>Благодарю </a:t>
            </a:r>
          </a:p>
          <a:p>
            <a:pPr marL="914400" lvl="2" indent="0" algn="ctr">
              <a:buNone/>
            </a:pPr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</a:rPr>
              <a:t>за внимание!</a:t>
            </a:r>
            <a:endParaRPr lang="ru-RU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365126"/>
            <a:ext cx="577215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КРЫЛАТЫЕ КАЧЕЛИ                   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8585" y="1336798"/>
            <a:ext cx="4630615" cy="44767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        Песню «Крылатые качели» написал в 1979 году композитор Евгений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Крылатов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, когда режиссер Константин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Бромберг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 попросил написать его песню для  фильма «Приключения Электроника». 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         Поначалу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Крылатов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отказывался, его смущало слово «Электроник».  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2" descr="H:\Users\Дом\Desktop\крылатые качели\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0" y="2052260"/>
            <a:ext cx="3366940" cy="2719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800" y="365126"/>
            <a:ext cx="567055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КРЫЛАТЫЕ КАЧЕЛИ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950" y="1508125"/>
            <a:ext cx="476076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«Я не электронный композитор»- оправдывался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Крылатов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, на что режиссер отвечал: « Я не требую обязательно электронной музыки. Пишите, что хотите».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Одним из пожеланий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Бромберга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было создание песни о детстве в духе модного тогда хита Александра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Зацепина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«Куда уходит детство».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H:\Users\Дом\Desktop\крылатые качели\snapshot20170315111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7964" y="2186498"/>
            <a:ext cx="3214254" cy="2357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0" y="365126"/>
            <a:ext cx="572135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КРЫЛАТЫЕ КАЧЕЛИ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214" y="1842655"/>
            <a:ext cx="5314950" cy="4265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С поставленной задачей поэт Юрий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Энтин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 и композитор справились на все  сто процентов. «Крылатые качели» даже своем строением  напоминали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Зацепинскую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песню – тот же переливающийся куплет и взмывающий припев</a:t>
            </a:r>
            <a:r>
              <a:rPr lang="ru-RU" sz="2400" dirty="0"/>
              <a:t>.</a:t>
            </a:r>
          </a:p>
        </p:txBody>
      </p:sp>
      <p:pic>
        <p:nvPicPr>
          <p:cNvPr id="3074" name="Picture 2" descr="H:\Users\Дом\Desktop\крылатые качели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545" y="2341417"/>
            <a:ext cx="2438400" cy="2369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7529" y="0"/>
            <a:ext cx="565785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КРЫЛАТЫЕ КАЧЕЛИ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150" y="1306482"/>
            <a:ext cx="5035549" cy="4389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Сам образ родился у Юрия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Энтина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из детских воспоминаний, когда он ранней весной  тайно проникал в парк аттракционов – когда тот еще не работал.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 descr="H:\Users\Дом\Desktop\крылатые качели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6454" y="1281082"/>
            <a:ext cx="3200399" cy="3002281"/>
          </a:xfrm>
          <a:prstGeom prst="rect">
            <a:avLst/>
          </a:prstGeom>
          <a:noFill/>
        </p:spPr>
      </p:pic>
      <p:pic>
        <p:nvPicPr>
          <p:cNvPr id="1026" name="Picture 2" descr="C:\Users\гузелия\Desktop\атт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283363"/>
            <a:ext cx="4457700" cy="232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800" y="339726"/>
            <a:ext cx="570865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КРЫЛАТЫЕ КАЧЕЛИ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2450" y="1368425"/>
            <a:ext cx="523182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Песня «Крылатые качели» писалась  авторами легко. Никакого суперхита они в ней не видели, тем более режиссеру она не понравилась. Евгений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Крылатов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очень переживал, что этой песней он испортит фильм. К счастью, времени переделывать не было. После телепремьеры «Приключения Электроника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»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в 1980 г. эта песня стала хитом, которая полюбилась и взрослым.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гузелия\Desktop\э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70" y="1397000"/>
            <a:ext cx="312928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200" y="365126"/>
            <a:ext cx="5645150" cy="1325563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КРЫЛАТЫЕ КАЧЕЛИ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550" y="1470025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«Музыкальные краски»</a:t>
            </a:r>
          </a:p>
          <a:p>
            <a:pPr marL="0" indent="0" algn="ctr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гузелия\Desktop\материалы\материал для уроков музыки\цвет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3241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0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0" y="238126"/>
            <a:ext cx="5632450" cy="1325563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КРЫЛАТЫЕ КАЧЕЛИ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700" y="1241424"/>
            <a:ext cx="8051800" cy="4638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4775E7">
                    <a:lumMod val="75000"/>
                  </a:srgbClr>
                </a:solidFill>
                <a:ea typeface="+mj-ea"/>
                <a:cs typeface="+mj-cs"/>
              </a:rPr>
              <a:t>1.Мелодия песни нисходяще-восходящая.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4775E7">
                    <a:lumMod val="75000"/>
                  </a:srgbClr>
                </a:solidFill>
                <a:ea typeface="+mj-ea"/>
                <a:cs typeface="+mj-cs"/>
              </a:rPr>
              <a:t>2.Лад–переменный. Куплет звучит в ре- миноре, припев – в одноименном ре-мажоре.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4775E7">
                    <a:lumMod val="75000"/>
                  </a:srgbClr>
                </a:solidFill>
                <a:ea typeface="+mj-ea"/>
                <a:cs typeface="+mj-cs"/>
              </a:rPr>
              <a:t>3.Регистр–средний.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4775E7">
                    <a:lumMod val="75000"/>
                  </a:srgbClr>
                </a:solidFill>
                <a:ea typeface="+mj-ea"/>
                <a:cs typeface="+mj-cs"/>
              </a:rPr>
              <a:t>4.Штрихи–легато, нон легато.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4775E7">
                    <a:lumMod val="75000"/>
                  </a:srgbClr>
                </a:solidFill>
                <a:ea typeface="+mj-ea"/>
                <a:cs typeface="+mj-cs"/>
              </a:rPr>
              <a:t>5.Темп–не очень быстро, в конце замедление (</a:t>
            </a:r>
            <a:r>
              <a:rPr lang="en-US" sz="2400" dirty="0" err="1" smtClean="0">
                <a:solidFill>
                  <a:srgbClr val="4775E7">
                    <a:lumMod val="75000"/>
                  </a:srgbClr>
                </a:solidFill>
                <a:ea typeface="+mj-ea"/>
                <a:cs typeface="+mj-cs"/>
              </a:rPr>
              <a:t>ritenuto</a:t>
            </a:r>
            <a:r>
              <a:rPr lang="ru-RU" sz="2400" dirty="0" smtClean="0">
                <a:solidFill>
                  <a:srgbClr val="4775E7">
                    <a:lumMod val="75000"/>
                  </a:srgbClr>
                </a:solidFill>
                <a:ea typeface="+mj-ea"/>
                <a:cs typeface="+mj-cs"/>
              </a:rPr>
              <a:t>).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4775E7">
                    <a:lumMod val="75000"/>
                  </a:srgbClr>
                </a:solidFill>
                <a:ea typeface="+mj-ea"/>
                <a:cs typeface="+mj-cs"/>
              </a:rPr>
              <a:t>6.Тембр-голоса исполнителей</a:t>
            </a:r>
            <a:r>
              <a:rPr lang="ru-RU" sz="2400" dirty="0" smtClean="0">
                <a:solidFill>
                  <a:srgbClr val="4775E7">
                    <a:lumMod val="75000"/>
                  </a:srgbClr>
                </a:solidFill>
                <a:ea typeface="+mj-ea"/>
                <a:cs typeface="+mj-cs"/>
              </a:rPr>
              <a:t>, инструменты</a:t>
            </a:r>
            <a:r>
              <a:rPr lang="ru-RU" sz="2400" dirty="0" smtClean="0">
                <a:solidFill>
                  <a:srgbClr val="4775E7">
                    <a:lumMod val="75000"/>
                  </a:srgbClr>
                </a:solidFill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4775E7">
                    <a:lumMod val="75000"/>
                  </a:srgbClr>
                </a:solidFill>
                <a:ea typeface="+mj-ea"/>
                <a:cs typeface="+mj-cs"/>
              </a:rPr>
              <a:t>7.Динамика - </a:t>
            </a:r>
            <a:r>
              <a:rPr lang="en-US" sz="2400" dirty="0" smtClean="0">
                <a:solidFill>
                  <a:srgbClr val="4775E7">
                    <a:lumMod val="75000"/>
                  </a:srgbClr>
                </a:solidFill>
                <a:ea typeface="+mj-ea"/>
                <a:cs typeface="+mj-cs"/>
              </a:rPr>
              <a:t>mf</a:t>
            </a:r>
            <a:r>
              <a:rPr lang="ru-RU" sz="2400" dirty="0" smtClean="0">
                <a:solidFill>
                  <a:srgbClr val="4775E7">
                    <a:lumMod val="75000"/>
                  </a:srgbClr>
                </a:solidFill>
                <a:ea typeface="+mj-ea"/>
                <a:cs typeface="+mj-cs"/>
              </a:rPr>
              <a:t> (не очень громко), но в третьем куплете  звучит уже </a:t>
            </a:r>
            <a:r>
              <a:rPr lang="en-US" sz="2400" dirty="0" smtClean="0">
                <a:solidFill>
                  <a:srgbClr val="4775E7">
                    <a:lumMod val="75000"/>
                  </a:srgbClr>
                </a:solidFill>
                <a:ea typeface="+mj-ea"/>
                <a:cs typeface="+mj-cs"/>
              </a:rPr>
              <a:t>f</a:t>
            </a:r>
            <a:r>
              <a:rPr lang="ru-RU" sz="2400" dirty="0" smtClean="0">
                <a:solidFill>
                  <a:srgbClr val="4775E7">
                    <a:lumMod val="75000"/>
                  </a:srgbClr>
                </a:solidFill>
                <a:ea typeface="+mj-ea"/>
                <a:cs typeface="+mj-cs"/>
              </a:rPr>
              <a:t> (форте).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261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0" y="365127"/>
            <a:ext cx="5657850" cy="95105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КРЫЛАТЫЕ КАЧЕЛИ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4182" y="1163782"/>
            <a:ext cx="5098473" cy="4876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С удовольствием прослушала музыку. И, слушая музыку, я будто  чувствовала весенне-летний ветер, начинающий зной лета, отступающий в парке. Чувствовала, как взлетала выше ели и сердце замирало в груди! Хоть эта песня немного грустная, но все равно  в душе было радостно от этого  чувства  невесомости, от начала лета и что впереди будет только радость!     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170" name="Picture 2" descr="H:\Users\Дом\Desktop\крылатые качели\1271155890kachel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6966">
            <a:off x="5855088" y="1914534"/>
            <a:ext cx="2827738" cy="3115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70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351D8B"/>
      </a:hlink>
      <a:folHlink>
        <a:srgbClr val="AD2751"/>
      </a:folHlink>
    </a:clrScheme>
    <a:fontScheme name="Consolas/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Углубление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</TotalTime>
  <Words>710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КРЫЛАТЫЕ КАЧЕЛИ</vt:lpstr>
      <vt:lpstr>КРЫЛАТЫЕ КАЧЕЛИ                    </vt:lpstr>
      <vt:lpstr>КРЫЛАТЫЕ КАЧЕЛИ</vt:lpstr>
      <vt:lpstr>КРЫЛАТЫЕ КАЧЕЛИ</vt:lpstr>
      <vt:lpstr>КРЫЛАТЫЕ КАЧЕЛИ</vt:lpstr>
      <vt:lpstr>КРЫЛАТЫЕ КАЧЕЛИ</vt:lpstr>
      <vt:lpstr>КРЫЛАТЫЕ КАЧЕЛИ</vt:lpstr>
      <vt:lpstr>КРЫЛАТЫЕ КАЧЕЛИ</vt:lpstr>
      <vt:lpstr>КРЫЛАТЫЕ КАЧЕЛИ</vt:lpstr>
      <vt:lpstr>       КРЫЛАТЫЕ КАЧЕЛИ</vt:lpstr>
      <vt:lpstr>КРЫЛАТЫЕ КАЧЕЛИ</vt:lpstr>
      <vt:lpstr>КРЫЛАТЫЕ КАЧЕЛИ</vt:lpstr>
      <vt:lpstr>КРЫЛАТЫЕ КАЧЕЛИ</vt:lpstr>
      <vt:lpstr>КРЫЛАТЫЕ КАЧЕЛИ</vt:lpstr>
      <vt:lpstr>КРЫЛАТЫЕ КАЧЕЛИ</vt:lpstr>
      <vt:lpstr>КРЫЛАТЫЕ КАЧЕЛИ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гузелия</cp:lastModifiedBy>
  <cp:revision>73</cp:revision>
  <dcterms:created xsi:type="dcterms:W3CDTF">2014-07-11T15:56:53Z</dcterms:created>
  <dcterms:modified xsi:type="dcterms:W3CDTF">2018-01-30T17:55:10Z</dcterms:modified>
</cp:coreProperties>
</file>