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65" autoAdjust="0"/>
  </p:normalViewPr>
  <p:slideViewPr>
    <p:cSldViewPr>
      <p:cViewPr varScale="1">
        <p:scale>
          <a:sx n="61" d="100"/>
          <a:sy n="61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wipe/>
      </p:transition>
    </mc:Choice>
    <mc:Fallback xmlns="">
      <p:transition spd="slow" advTm="3000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:wipe/>
      </p:transition>
    </mc:Choice>
    <mc:Fallback xmlns="">
      <p:transition spd="slow" advTm="30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Tm="3000">
        <p:wipe/>
      </p:transition>
    </mc:Choice>
    <mc:Fallback xmlns="">
      <p:transition spd="slow" advTm="3000"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 b="3603"/>
          <a:stretch/>
        </p:blipFill>
        <p:spPr bwMode="auto">
          <a:xfrm>
            <a:off x="0" y="0"/>
            <a:ext cx="9142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1997" y="519063"/>
            <a:ext cx="7830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>
                  <a:solidFill>
                    <a:srgbClr val="00B0F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КРЫЛАТЫЕ КАЧЕЛИ</a:t>
            </a:r>
            <a:endParaRPr lang="ru-RU" sz="5400" b="1" cap="all" spc="0" dirty="0">
              <a:ln w="0">
                <a:solidFill>
                  <a:srgbClr val="00B0F0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701" y="1614517"/>
            <a:ext cx="839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МУЗЫКА </a:t>
            </a:r>
            <a:r>
              <a:rPr lang="ru-RU" sz="2400" dirty="0" err="1" smtClean="0">
                <a:solidFill>
                  <a:srgbClr val="0070C0"/>
                </a:solidFill>
                <a:latin typeface="Book Antiqua" pitchFamily="18" charset="0"/>
              </a:rPr>
              <a:t>Е.Крылатова</a:t>
            </a:r>
            <a:r>
              <a:rPr lang="ru-RU" sz="2400" dirty="0" smtClean="0">
                <a:solidFill>
                  <a:srgbClr val="0070C0"/>
                </a:solidFill>
                <a:latin typeface="Book Antiqua" pitchFamily="18" charset="0"/>
              </a:rPr>
              <a:t>                           СЛОВА  </a:t>
            </a:r>
            <a:r>
              <a:rPr lang="ru-RU" sz="2400" dirty="0" err="1" smtClean="0">
                <a:solidFill>
                  <a:srgbClr val="0070C0"/>
                </a:solidFill>
                <a:latin typeface="Book Antiqua" pitchFamily="18" charset="0"/>
              </a:rPr>
              <a:t>Ю.Энтина</a:t>
            </a:r>
            <a:endParaRPr lang="ru-RU" sz="24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r="7966"/>
          <a:stretch/>
        </p:blipFill>
        <p:spPr bwMode="auto">
          <a:xfrm>
            <a:off x="2432159" y="2076182"/>
            <a:ext cx="4228073" cy="380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olshoj_Detskij_Hor_krylatye_kacheli_-_Krylatye_kacheli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00" end="142090.7142"/>
                  <p14:fade in="1000" out="9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2360" y="600452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6778" y="5878870"/>
            <a:ext cx="703429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Выполнила </a:t>
            </a:r>
            <a:r>
              <a:rPr lang="ru-RU" sz="2400" b="1" dirty="0" err="1" smtClean="0">
                <a:solidFill>
                  <a:srgbClr val="0070C0"/>
                </a:solidFill>
                <a:latin typeface="Book Antiqua" pitchFamily="18" charset="0"/>
              </a:rPr>
              <a:t>Хайбрахманова</a:t>
            </a:r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  Камилла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Book Antiqua" pitchFamily="18" charset="0"/>
              </a:rPr>
              <a:t>ученица 2 класса МБОУ СОШ № 7 </a:t>
            </a:r>
            <a:r>
              <a:rPr lang="ru-RU" sz="2400" b="1" dirty="0" err="1" smtClean="0">
                <a:solidFill>
                  <a:srgbClr val="0070C0"/>
                </a:solidFill>
                <a:latin typeface="Book Antiqua" pitchFamily="18" charset="0"/>
              </a:rPr>
              <a:t>г.Туймазы</a:t>
            </a:r>
            <a:endParaRPr lang="ru-RU" sz="24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47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wipe/>
      </p:transition>
    </mc:Choice>
    <mc:Fallback xmlns="">
      <p:transition spd="slow" advClick="0" advTm="6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 b="3603"/>
          <a:stretch/>
        </p:blipFill>
        <p:spPr bwMode="auto">
          <a:xfrm>
            <a:off x="0" y="0"/>
            <a:ext cx="9142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90321" y="1628800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Book Antiqua" pitchFamily="18" charset="0"/>
              </a:rPr>
              <a:t>«Крылатые качели» 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— песня композитора Евгения </a:t>
            </a:r>
            <a:r>
              <a:rPr lang="ru-RU" sz="2400" i="1" dirty="0" err="1">
                <a:solidFill>
                  <a:srgbClr val="0070C0"/>
                </a:solidFill>
                <a:latin typeface="Book Antiqua" pitchFamily="18" charset="0"/>
              </a:rPr>
              <a:t>Крылатова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 на слова поэта Юрия </a:t>
            </a:r>
            <a:r>
              <a:rPr lang="ru-RU" sz="2400" i="1" dirty="0" err="1">
                <a:solidFill>
                  <a:srgbClr val="0070C0"/>
                </a:solidFill>
                <a:latin typeface="Book Antiqua" pitchFamily="18" charset="0"/>
              </a:rPr>
              <a:t>Энтина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 из советского телефильма 1979 года «Приключения Электроника</a:t>
            </a:r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».</a:t>
            </a:r>
            <a:endParaRPr lang="ru-RU" sz="2400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5" t="10206" r="53360" b="6404"/>
          <a:stretch/>
        </p:blipFill>
        <p:spPr bwMode="auto">
          <a:xfrm>
            <a:off x="683568" y="569563"/>
            <a:ext cx="3887452" cy="5718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000">
        <p:wipe/>
      </p:transition>
    </mc:Choice>
    <mc:Fallback xmlns="">
      <p:transition spd="slow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 b="3603"/>
          <a:stretch/>
        </p:blipFill>
        <p:spPr bwMode="auto">
          <a:xfrm>
            <a:off x="0" y="0"/>
            <a:ext cx="9142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369" y="83671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Когда </a:t>
            </a:r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К. </a:t>
            </a:r>
            <a:r>
              <a:rPr lang="ru-RU" sz="2400" i="1" dirty="0" err="1" smtClean="0">
                <a:solidFill>
                  <a:srgbClr val="0070C0"/>
                </a:solidFill>
                <a:latin typeface="Book Antiqua" pitchFamily="18" charset="0"/>
              </a:rPr>
              <a:t>Бромберг</a:t>
            </a:r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попросил </a:t>
            </a:r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Е. </a:t>
            </a:r>
            <a:r>
              <a:rPr lang="ru-RU" sz="2400" i="1" dirty="0" err="1" smtClean="0">
                <a:solidFill>
                  <a:srgbClr val="0070C0"/>
                </a:solidFill>
                <a:latin typeface="Book Antiqua" pitchFamily="18" charset="0"/>
              </a:rPr>
              <a:t>Крылатова</a:t>
            </a:r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сочинить песни для фильма, тот поначалу отнекивался. Евгения Павловича слишком смущало слово «Электроник». </a:t>
            </a:r>
            <a:endParaRPr lang="ru-RU" sz="2400" i="1" dirty="0" smtClean="0">
              <a:solidFill>
                <a:srgbClr val="0070C0"/>
              </a:solidFill>
              <a:latin typeface="Book Antiqua" pitchFamily="18" charset="0"/>
            </a:endParaRPr>
          </a:p>
          <a:p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«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Я не электронный композитор» — оправдывался </a:t>
            </a:r>
            <a:r>
              <a:rPr lang="ru-RU" sz="2400" i="1" dirty="0" err="1">
                <a:solidFill>
                  <a:srgbClr val="0070C0"/>
                </a:solidFill>
                <a:latin typeface="Book Antiqua" pitchFamily="18" charset="0"/>
              </a:rPr>
              <a:t>Крылатов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, на что режиссёр парировал: «Я не требую обязательно электронной музыки. Пишите, что хотите</a:t>
            </a:r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».</a:t>
            </a:r>
            <a:endParaRPr lang="ru-RU" sz="2400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369" y="692696"/>
            <a:ext cx="3732751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wipe/>
      </p:transition>
    </mc:Choice>
    <mc:Fallback xmlns=""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 b="3603"/>
          <a:stretch/>
        </p:blipFill>
        <p:spPr bwMode="auto">
          <a:xfrm>
            <a:off x="0" y="0"/>
            <a:ext cx="9142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200" y="3964663"/>
            <a:ext cx="4572000" cy="193899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Сам 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образ родился у </a:t>
            </a:r>
            <a:r>
              <a:rPr lang="ru-RU" sz="2400" i="1" dirty="0" err="1">
                <a:solidFill>
                  <a:srgbClr val="0070C0"/>
                </a:solidFill>
                <a:latin typeface="Book Antiqua" pitchFamily="18" charset="0"/>
              </a:rPr>
              <a:t>Энтина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 из детских воспоминаний о тайных проникновениях в парк аттракционов — ранней весной, когда он ещё не работал</a:t>
            </a:r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.</a:t>
            </a:r>
            <a:endParaRPr lang="ru-RU" sz="2400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r="13741"/>
          <a:stretch/>
        </p:blipFill>
        <p:spPr bwMode="auto">
          <a:xfrm>
            <a:off x="271090" y="413270"/>
            <a:ext cx="3874576" cy="27580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39952" y="425617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solidFill>
                  <a:srgbClr val="0070C0"/>
                </a:solidFill>
                <a:latin typeface="Book Antiqua" pitchFamily="18" charset="0"/>
              </a:rPr>
              <a:t>«Когда я приступил к созданию песни, то мне не хватило строчек на запевы, а припев у </a:t>
            </a:r>
            <a:r>
              <a:rPr lang="ru-RU" sz="2000" i="1" dirty="0" err="1">
                <a:solidFill>
                  <a:srgbClr val="0070C0"/>
                </a:solidFill>
                <a:latin typeface="Book Antiqua" pitchFamily="18" charset="0"/>
              </a:rPr>
              <a:t>Энтина</a:t>
            </a:r>
            <a:r>
              <a:rPr lang="ru-RU" sz="2000" i="1" dirty="0">
                <a:solidFill>
                  <a:srgbClr val="0070C0"/>
                </a:solidFill>
                <a:latin typeface="Book Antiqua" pitchFamily="18" charset="0"/>
              </a:rPr>
              <a:t> был написан очень длинный. Мы доделывали эту песню в последний день и в последний час. Буквально в считанные минуты перед записью песни в студии </a:t>
            </a:r>
            <a:r>
              <a:rPr lang="ru-RU" sz="2000" i="1" dirty="0" err="1">
                <a:solidFill>
                  <a:srgbClr val="0070C0"/>
                </a:solidFill>
                <a:latin typeface="Book Antiqua" pitchFamily="18" charset="0"/>
              </a:rPr>
              <a:t>Энтин</a:t>
            </a:r>
            <a:r>
              <a:rPr lang="ru-RU" sz="2000" i="1" dirty="0">
                <a:solidFill>
                  <a:srgbClr val="0070C0"/>
                </a:solidFill>
                <a:latin typeface="Book Antiqua" pitchFamily="18" charset="0"/>
              </a:rPr>
              <a:t> придумал этот поэтический образ для припева про крылатые качели».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36" y="3267284"/>
            <a:ext cx="3476625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wipe/>
      </p:transition>
    </mc:Choice>
    <mc:Fallback xmlns=""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 b="3603"/>
          <a:stretch/>
        </p:blipFill>
        <p:spPr bwMode="auto">
          <a:xfrm>
            <a:off x="0" y="0"/>
            <a:ext cx="9142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3995" y="62068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Мажорная 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музыка </a:t>
            </a:r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песни создает светлое, ясное, радостное настроение,  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а </a:t>
            </a:r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минорный лад  показывает  мечту.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 </a:t>
            </a:r>
          </a:p>
          <a:p>
            <a:pPr algn="just"/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Паузы помогают  осмыслению 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слов песни</a:t>
            </a:r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, представить всю ситуацию, 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которая </a:t>
            </a:r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описывается 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в тексте </a:t>
            </a:r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песни.</a:t>
            </a:r>
            <a:endParaRPr lang="ru-RU" sz="2400" i="1" dirty="0">
              <a:solidFill>
                <a:srgbClr val="0070C0"/>
              </a:solidFill>
              <a:latin typeface="Book Antiqua" pitchFamily="18" charset="0"/>
            </a:endParaRPr>
          </a:p>
          <a:p>
            <a:pPr algn="just"/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Слова 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и мелодия </a:t>
            </a:r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песни  светлые, в 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них </a:t>
            </a:r>
            <a:r>
              <a:rPr lang="ru-RU" sz="2400" i="1" dirty="0" smtClean="0">
                <a:solidFill>
                  <a:srgbClr val="0070C0"/>
                </a:solidFill>
                <a:latin typeface="Book Antiqua" pitchFamily="18" charset="0"/>
              </a:rPr>
              <a:t>выражается </a:t>
            </a:r>
            <a:r>
              <a:rPr lang="ru-RU" sz="2400" i="1" dirty="0">
                <a:solidFill>
                  <a:srgbClr val="0070C0"/>
                </a:solidFill>
                <a:latin typeface="Book Antiqua" pitchFamily="18" charset="0"/>
              </a:rPr>
              <a:t>стремительное движение вперед!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566" y="3298344"/>
            <a:ext cx="5715000" cy="3219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wipe/>
      </p:transition>
    </mc:Choice>
    <mc:Fallback xmlns=""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 b="3603"/>
          <a:stretch/>
        </p:blipFill>
        <p:spPr bwMode="auto">
          <a:xfrm>
            <a:off x="-20752" y="0"/>
            <a:ext cx="9142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68382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800" i="1" dirty="0">
                <a:solidFill>
                  <a:srgbClr val="0070C0"/>
                </a:solidFill>
                <a:latin typeface="Book Antiqua" pitchFamily="18" charset="0"/>
              </a:rPr>
              <a:t>Волшебная музыка звуков </a:t>
            </a:r>
            <a:r>
              <a:rPr lang="ru-RU" sz="2800" i="1" dirty="0" smtClean="0">
                <a:solidFill>
                  <a:srgbClr val="0070C0"/>
                </a:solidFill>
                <a:latin typeface="Book Antiqua" pitchFamily="18" charset="0"/>
              </a:rPr>
              <a:t>песни звонкая</a:t>
            </a:r>
            <a:r>
              <a:rPr lang="ru-RU" sz="2800" i="1" dirty="0">
                <a:solidFill>
                  <a:srgbClr val="0070C0"/>
                </a:solidFill>
                <a:latin typeface="Book Antiqua" pitchFamily="18" charset="0"/>
              </a:rPr>
              <a:t>, чистая, крылатая, так и кажется, что появятся сейчас крылья и у </a:t>
            </a:r>
            <a:r>
              <a:rPr lang="ru-RU" sz="2800" i="1" dirty="0" smtClean="0">
                <a:solidFill>
                  <a:srgbClr val="0070C0"/>
                </a:solidFill>
                <a:latin typeface="Book Antiqua" pitchFamily="18" charset="0"/>
              </a:rPr>
              <a:t>качелей,  </a:t>
            </a:r>
            <a:r>
              <a:rPr lang="ru-RU" sz="2800" i="1" dirty="0">
                <a:solidFill>
                  <a:srgbClr val="0070C0"/>
                </a:solidFill>
                <a:latin typeface="Book Antiqua" pitchFamily="18" charset="0"/>
              </a:rPr>
              <a:t>и они улетят вместе </a:t>
            </a:r>
            <a:r>
              <a:rPr lang="ru-RU" sz="2800" i="1" dirty="0" smtClean="0">
                <a:solidFill>
                  <a:srgbClr val="0070C0"/>
                </a:solidFill>
                <a:latin typeface="Book Antiqua" pitchFamily="18" charset="0"/>
              </a:rPr>
              <a:t>с нами.</a:t>
            </a:r>
            <a:r>
              <a:rPr lang="ru-RU" sz="2800" i="1" dirty="0">
                <a:solidFill>
                  <a:srgbClr val="0070C0"/>
                </a:solidFill>
                <a:latin typeface="Book Antiqua" pitchFamily="18" charset="0"/>
              </a:rPr>
              <a:t> </a:t>
            </a:r>
            <a:r>
              <a:rPr lang="ru-RU" sz="2800" i="1" dirty="0" smtClean="0">
                <a:solidFill>
                  <a:srgbClr val="0070C0"/>
                </a:solidFill>
                <a:latin typeface="Book Antiqua" pitchFamily="18" charset="0"/>
              </a:rPr>
              <a:t> </a:t>
            </a:r>
          </a:p>
          <a:p>
            <a:pPr algn="r"/>
            <a:r>
              <a:rPr lang="ru-RU" sz="2800" i="1" dirty="0" smtClean="0">
                <a:solidFill>
                  <a:srgbClr val="0070C0"/>
                </a:solidFill>
                <a:latin typeface="Book Antiqua" pitchFamily="18" charset="0"/>
              </a:rPr>
              <a:t>Простые </a:t>
            </a:r>
            <a:r>
              <a:rPr lang="ru-RU" sz="2800" i="1" dirty="0">
                <a:solidFill>
                  <a:srgbClr val="0070C0"/>
                </a:solidFill>
                <a:latin typeface="Book Antiqua" pitchFamily="18" charset="0"/>
              </a:rPr>
              <a:t>понятные </a:t>
            </a:r>
            <a:r>
              <a:rPr lang="ru-RU" sz="2800" i="1" dirty="0" smtClean="0">
                <a:solidFill>
                  <a:srgbClr val="0070C0"/>
                </a:solidFill>
                <a:latin typeface="Book Antiqua" pitchFamily="18" charset="0"/>
              </a:rPr>
              <a:t>слова с наполняют </a:t>
            </a:r>
            <a:r>
              <a:rPr lang="ru-RU" sz="2800" i="1" dirty="0">
                <a:solidFill>
                  <a:srgbClr val="0070C0"/>
                </a:solidFill>
                <a:latin typeface="Book Antiqua" pitchFamily="18" charset="0"/>
              </a:rPr>
              <a:t>душу </a:t>
            </a:r>
            <a:r>
              <a:rPr lang="ru-RU" sz="2800" i="1" dirty="0" smtClean="0">
                <a:solidFill>
                  <a:srgbClr val="0070C0"/>
                </a:solidFill>
                <a:latin typeface="Book Antiqua" pitchFamily="18" charset="0"/>
              </a:rPr>
              <a:t>добротой.</a:t>
            </a:r>
            <a:endParaRPr lang="ru-RU" sz="2800" i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4082724" cy="4082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:wipe/>
      </p:transition>
    </mc:Choice>
    <mc:Fallback xmlns="">
      <p:transition spd="slow" advClick="0" advTm="6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" b="3603"/>
          <a:stretch/>
        </p:blipFill>
        <p:spPr bwMode="auto">
          <a:xfrm>
            <a:off x="0" y="0"/>
            <a:ext cx="914204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13262" y="1700808"/>
            <a:ext cx="690766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СПАСИБО ЗА </a:t>
            </a:r>
          </a:p>
          <a:p>
            <a:pPr algn="ctr"/>
            <a:r>
              <a:rPr lang="ru-RU" sz="7200" b="1" cap="all" spc="0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ВНИМАНИЕ!</a:t>
            </a:r>
            <a:endParaRPr lang="ru-RU" sz="7200" b="1" cap="all" spc="0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9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>
        <p:wipe/>
      </p:transition>
    </mc:Choice>
    <mc:Fallback xmlns="">
      <p:transition spd="slow" advClick="0" advTm="10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232</Words>
  <Application>Microsoft Office PowerPoint</Application>
  <PresentationFormat>Экран (4:3)</PresentationFormat>
  <Paragraphs>16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2018-01-29T05:54:12Z</dcterms:created>
  <dcterms:modified xsi:type="dcterms:W3CDTF">2018-01-29T11:54:39Z</dcterms:modified>
</cp:coreProperties>
</file>