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custShowLst>
    <p:custShow name="презентация по муз.олимпиаде 2 тур.Хасанова Эльвина." id="0">
      <p:sldLst>
        <p:sld r:id="rId2"/>
        <p:sld r:id="rId3"/>
        <p:sld r:id="rId4"/>
        <p:sld r:id="rId5"/>
        <p:sld r:id="rId6"/>
        <p:sld r:id="rId7"/>
      </p:sldLst>
    </p:custShow>
  </p:custShow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615"/>
    <a:srgbClr val="C6BD0C"/>
    <a:srgbClr val="025602"/>
    <a:srgbClr val="5BC2C5"/>
    <a:srgbClr val="438C0C"/>
    <a:srgbClr val="009900"/>
    <a:srgbClr val="42462C"/>
    <a:srgbClr val="15EF68"/>
    <a:srgbClr val="1D352A"/>
    <a:srgbClr val="0C6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74287-5CD8-4A07-85A5-A8A937C341D2}" type="datetimeFigureOut">
              <a:rPr lang="ru-RU" smtClean="0"/>
              <a:t>28.01.2018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66CBF-5D70-4594-B58E-C33F9F22A687}" type="slidenum">
              <a:rPr lang="ru-RU" smtClean="0"/>
              <a:t>‹#›</a:t>
            </a:fld>
            <a:endParaRPr lang="ru-RU"/>
          </a:p>
        </p:txBody>
      </p:sp>
    </p:spTree>
    <p:extLst>
      <p:ext uri="{BB962C8B-B14F-4D97-AF65-F5344CB8AC3E}">
        <p14:creationId xmlns:p14="http://schemas.microsoft.com/office/powerpoint/2010/main" val="350394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8BF8CA-9463-4E88-9FF7-38CDD5BE94DC}" type="datetimeFigureOut">
              <a:rPr lang="ru-RU" smtClean="0"/>
              <a:t>28.01.2018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3658049596"/>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8BF8CA-9463-4E88-9FF7-38CDD5BE94DC}" type="datetimeFigureOut">
              <a:rPr lang="ru-RU" smtClean="0"/>
              <a:t>28.01.2018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4289592658"/>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8BF8CA-9463-4E88-9FF7-38CDD5BE94DC}" type="datetimeFigureOut">
              <a:rPr lang="ru-RU" smtClean="0"/>
              <a:t>28.01.2018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1941371873"/>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8BF8CA-9463-4E88-9FF7-38CDD5BE94DC}" type="datetimeFigureOut">
              <a:rPr lang="ru-RU" smtClean="0"/>
              <a:t>28.01.2018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360462676"/>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8BF8CA-9463-4E88-9FF7-38CDD5BE94DC}" type="datetimeFigureOut">
              <a:rPr lang="ru-RU" smtClean="0"/>
              <a:t>28.01.2018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631590831"/>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8BF8CA-9463-4E88-9FF7-38CDD5BE94DC}" type="datetimeFigureOut">
              <a:rPr lang="ru-RU" smtClean="0"/>
              <a:t>28.01.2018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2810696983"/>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8BF8CA-9463-4E88-9FF7-38CDD5BE94DC}" type="datetimeFigureOut">
              <a:rPr lang="ru-RU" smtClean="0"/>
              <a:t>28.01.2018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1744016042"/>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8BF8CA-9463-4E88-9FF7-38CDD5BE94DC}" type="datetimeFigureOut">
              <a:rPr lang="ru-RU" smtClean="0"/>
              <a:t>28.01.2018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4095459956"/>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8BF8CA-9463-4E88-9FF7-38CDD5BE94DC}" type="datetimeFigureOut">
              <a:rPr lang="ru-RU" smtClean="0"/>
              <a:t>28.01.2018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492416347"/>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88BF8CA-9463-4E88-9FF7-38CDD5BE94DC}" type="datetimeFigureOut">
              <a:rPr lang="ru-RU" smtClean="0"/>
              <a:t>28.01.2018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3918656886"/>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88BF8CA-9463-4E88-9FF7-38CDD5BE94DC}" type="datetimeFigureOut">
              <a:rPr lang="ru-RU" smtClean="0"/>
              <a:t>28.01.2018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E9242F-FAF5-40AE-930E-7C01B8ABE585}" type="slidenum">
              <a:rPr lang="ru-RU" smtClean="0"/>
              <a:t>‹#›</a:t>
            </a:fld>
            <a:endParaRPr lang="ru-RU"/>
          </a:p>
        </p:txBody>
      </p:sp>
    </p:spTree>
    <p:extLst>
      <p:ext uri="{BB962C8B-B14F-4D97-AF65-F5344CB8AC3E}">
        <p14:creationId xmlns:p14="http://schemas.microsoft.com/office/powerpoint/2010/main" val="2516259200"/>
      </p:ext>
    </p:extLst>
  </p:cSld>
  <p:clrMapOvr>
    <a:masterClrMapping/>
  </p:clrMapOvr>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BF8CA-9463-4E88-9FF7-38CDD5BE94DC}" type="datetimeFigureOut">
              <a:rPr lang="ru-RU" smtClean="0"/>
              <a:t>28.01.2018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9242F-FAF5-40AE-930E-7C01B8ABE585}" type="slidenum">
              <a:rPr lang="ru-RU" smtClean="0"/>
              <a:t>‹#›</a:t>
            </a:fld>
            <a:endParaRPr lang="ru-RU"/>
          </a:p>
        </p:txBody>
      </p:sp>
    </p:spTree>
    <p:extLst>
      <p:ext uri="{BB962C8B-B14F-4D97-AF65-F5344CB8AC3E}">
        <p14:creationId xmlns:p14="http://schemas.microsoft.com/office/powerpoint/2010/main" val="14521825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120000">
        <p14:ferris dir="l"/>
      </p:transition>
    </mc:Choice>
    <mc:Fallback xmlns="">
      <p:transition spd="slow" advTm="12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6000">
              <a:srgbClr val="0C6592">
                <a:alpha val="38000"/>
                <a:lumMod val="37000"/>
              </a:srgbClr>
            </a:gs>
            <a:gs pos="66000">
              <a:srgbClr val="0C6592">
                <a:alpha val="38000"/>
                <a:lumMod val="37000"/>
              </a:srgbClr>
            </a:gs>
            <a:gs pos="26000">
              <a:srgbClr val="15EF68">
                <a:lumMod val="75000"/>
              </a:srgbClr>
            </a:gs>
            <a:gs pos="39875">
              <a:srgbClr val="23BC86">
                <a:lumMod val="74000"/>
                <a:lumOff val="26000"/>
                <a:alpha val="62000"/>
              </a:srgbClr>
            </a:gs>
            <a:gs pos="63000">
              <a:schemeClr val="accent5">
                <a:lumMod val="92000"/>
              </a:schemeClr>
            </a:gs>
            <a:gs pos="72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3" name="Заголовок 22"/>
          <p:cNvSpPr>
            <a:spLocks noGrp="1"/>
          </p:cNvSpPr>
          <p:nvPr>
            <p:ph type="title"/>
          </p:nvPr>
        </p:nvSpPr>
        <p:spPr>
          <a:xfrm>
            <a:off x="6187155" y="2939753"/>
            <a:ext cx="3458002" cy="2640651"/>
          </a:xfrm>
        </p:spPr>
        <p:txBody>
          <a:bodyPr/>
          <a:lstStyle/>
          <a:p>
            <a:endParaRPr lang="ru-RU" dirty="0"/>
          </a:p>
        </p:txBody>
      </p:sp>
      <p:sp>
        <p:nvSpPr>
          <p:cNvPr id="3" name="Подзаголовок 2"/>
          <p:cNvSpPr>
            <a:spLocks noGrp="1"/>
          </p:cNvSpPr>
          <p:nvPr>
            <p:ph idx="1"/>
          </p:nvPr>
        </p:nvSpPr>
        <p:spPr>
          <a:xfrm>
            <a:off x="4982198" y="521294"/>
            <a:ext cx="6580262" cy="5930781"/>
          </a:xfrm>
        </p:spPr>
        <p:txBody>
          <a:bodyPr>
            <a:normAutofit/>
          </a:bodyPr>
          <a:lstStyle/>
          <a:p>
            <a:pPr marL="0" indent="0" algn="ctr">
              <a:buNone/>
            </a:pPr>
            <a:r>
              <a:rPr lang="ru-RU" dirty="0" smtClean="0">
                <a:solidFill>
                  <a:srgbClr val="002060"/>
                </a:solidFill>
              </a:rPr>
              <a:t>Презентация к музыкальному произведению «Крылатые качели"</a:t>
            </a:r>
            <a:endParaRPr lang="ru-RU" dirty="0">
              <a:solidFill>
                <a:srgbClr val="002060"/>
              </a:solidFill>
            </a:endParaRPr>
          </a:p>
        </p:txBody>
      </p:sp>
      <p:sp>
        <p:nvSpPr>
          <p:cNvPr id="24" name="Текст 23"/>
          <p:cNvSpPr>
            <a:spLocks noGrp="1"/>
          </p:cNvSpPr>
          <p:nvPr>
            <p:ph type="body" sz="half" idx="2"/>
          </p:nvPr>
        </p:nvSpPr>
        <p:spPr/>
        <p:txBody>
          <a:bodyPr/>
          <a:lstStyle/>
          <a:p>
            <a:endParaRPr lang="ru-RU" dirty="0"/>
          </a:p>
        </p:txBody>
      </p:sp>
      <p:pic>
        <p:nvPicPr>
          <p:cNvPr id="25" name="Рисунок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150" y="521294"/>
            <a:ext cx="4662959" cy="5853870"/>
          </a:xfrm>
          <a:prstGeom prst="rect">
            <a:avLst/>
          </a:prstGeom>
          <a:ln>
            <a:noFill/>
          </a:ln>
          <a:effectLst>
            <a:softEdge rad="112500"/>
          </a:effectLst>
        </p:spPr>
      </p:pic>
      <p:pic>
        <p:nvPicPr>
          <p:cNvPr id="26" name="Рисунок 25"/>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42774" y="1538243"/>
            <a:ext cx="3902383" cy="4725824"/>
          </a:xfrm>
          <a:prstGeom prst="rect">
            <a:avLst/>
          </a:prstGeom>
          <a:ln>
            <a:noFill/>
          </a:ln>
          <a:effectLst>
            <a:softEdge rad="112500"/>
          </a:effectLst>
        </p:spPr>
      </p:pic>
      <p:pic>
        <p:nvPicPr>
          <p:cNvPr id="2" name="Aleksandr_Dudko_-_Krylatye_kachel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41764" y="5868988"/>
            <a:ext cx="609600" cy="609600"/>
          </a:xfrm>
          <a:prstGeom prst="rect">
            <a:avLst/>
          </a:prstGeom>
        </p:spPr>
      </p:pic>
    </p:spTree>
    <p:extLst>
      <p:ext uri="{BB962C8B-B14F-4D97-AF65-F5344CB8AC3E}">
        <p14:creationId xmlns:p14="http://schemas.microsoft.com/office/powerpoint/2010/main" val="3645286244"/>
      </p:ext>
    </p:extLst>
  </p:cSld>
  <p:clrMapOvr>
    <a:masterClrMapping/>
  </p:clrMapOvr>
  <mc:AlternateContent xmlns:mc="http://schemas.openxmlformats.org/markup-compatibility/2006" xmlns:p14="http://schemas.microsoft.com/office/powerpoint/2010/main">
    <mc:Choice Requires="p14">
      <p:transition spd="slow" p14:dur="2000" advTm="6674">
        <p14:ferris dir="l"/>
      </p:transition>
    </mc:Choice>
    <mc:Fallback xmlns="">
      <p:transition spd="slow" advTm="66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rgbClr val="438C0C"/>
            </a:gs>
            <a:gs pos="26000">
              <a:schemeClr val="accent1">
                <a:alpha val="73000"/>
              </a:schemeClr>
            </a:gs>
            <a:gs pos="8000">
              <a:srgbClr val="FFFF00">
                <a:alpha val="66000"/>
                <a:lumMod val="72000"/>
                <a:lumOff val="2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02" y="863125"/>
            <a:ext cx="4448175" cy="5153114"/>
          </a:xfrm>
          <a:prstGeom prst="rect">
            <a:avLst/>
          </a:prstGeom>
          <a:ln>
            <a:noFill/>
          </a:ln>
          <a:effectLst>
            <a:reflection blurRad="12700" endPos="0" dist="5000" dir="5400000" sy="-100000" algn="bl" rotWithShape="0"/>
            <a:softEdge rad="50800"/>
          </a:effectLst>
          <a:scene3d>
            <a:camera prst="perspectiveContrastingLeftFacing">
              <a:rot lat="300000" lon="19800000" rev="0"/>
            </a:camera>
            <a:lightRig rig="threePt" dir="t">
              <a:rot lat="0" lon="0" rev="2700000"/>
            </a:lightRig>
          </a:scene3d>
          <a:sp3d>
            <a:bevelT w="63500" h="50800"/>
          </a:sp3d>
        </p:spPr>
      </p:pic>
      <p:sp>
        <p:nvSpPr>
          <p:cNvPr id="5" name="Прямоугольник 4"/>
          <p:cNvSpPr/>
          <p:nvPr/>
        </p:nvSpPr>
        <p:spPr>
          <a:xfrm>
            <a:off x="4315626" y="376015"/>
            <a:ext cx="7477570" cy="6124754"/>
          </a:xfrm>
          <a:prstGeom prst="rect">
            <a:avLst/>
          </a:prstGeom>
        </p:spPr>
        <p:txBody>
          <a:bodyPr wrap="square">
            <a:spAutoFit/>
          </a:bodyPr>
          <a:lstStyle/>
          <a:p>
            <a:r>
              <a:rPr lang="ru-RU" sz="1400" b="1" dirty="0" smtClean="0">
                <a:solidFill>
                  <a:schemeClr val="bg1"/>
                </a:solidFill>
              </a:rPr>
              <a:t>История создания песни "Крылатые качели."</a:t>
            </a:r>
          </a:p>
          <a:p>
            <a:r>
              <a:rPr lang="ru-RU" sz="1400" b="1" dirty="0" smtClean="0">
                <a:solidFill>
                  <a:schemeClr val="bg1"/>
                </a:solidFill>
              </a:rPr>
              <a:t>Евгений </a:t>
            </a:r>
            <a:r>
              <a:rPr lang="ru-RU" sz="1400" b="1" dirty="0" err="1" smtClean="0">
                <a:solidFill>
                  <a:schemeClr val="bg1"/>
                </a:solidFill>
              </a:rPr>
              <a:t>Крылатов</a:t>
            </a:r>
            <a:r>
              <a:rPr lang="ru-RU" sz="1400" b="1" dirty="0" smtClean="0">
                <a:solidFill>
                  <a:schemeClr val="bg1"/>
                </a:solidFill>
              </a:rPr>
              <a:t> пишет песни всегда на уже готовые стихи, так было и в этот раз. У поэта Юрия Энтина, с которым он дружил и с которым больше всего работал, композитор однажды нашёл это стихотворение на рабочем столе. Прочитав, заинтересовался. Энтин же сказал ему в ответ, что стихотворение не закончено, что он его уже показывал и ему его вернули с указанием переделать под уже написанную музыку для одного мультфильма. </a:t>
            </a:r>
            <a:r>
              <a:rPr lang="ru-RU" sz="1400" b="1" dirty="0" err="1" smtClean="0">
                <a:solidFill>
                  <a:schemeClr val="bg1"/>
                </a:solidFill>
              </a:rPr>
              <a:t>Крылатову</a:t>
            </a:r>
            <a:r>
              <a:rPr lang="ru-RU" sz="1400" b="1" dirty="0" smtClean="0">
                <a:solidFill>
                  <a:schemeClr val="bg1"/>
                </a:solidFill>
              </a:rPr>
              <a:t> же стихи настолько понравились, что он начал уговаривать друга, которому было неудобно забирать у другого композитора уже показанные стихи, отдать их ему. </a:t>
            </a:r>
            <a:r>
              <a:rPr lang="ru-RU" sz="1400" b="1" dirty="0" err="1" smtClean="0">
                <a:solidFill>
                  <a:schemeClr val="bg1"/>
                </a:solidFill>
              </a:rPr>
              <a:t>Крылатов</a:t>
            </a:r>
            <a:r>
              <a:rPr lang="ru-RU" sz="1400" b="1" dirty="0" smtClean="0">
                <a:solidFill>
                  <a:schemeClr val="bg1"/>
                </a:solidFill>
              </a:rPr>
              <a:t> говорил </a:t>
            </a:r>
            <a:r>
              <a:rPr lang="ru-RU" sz="1400" b="1" dirty="0" err="1" smtClean="0">
                <a:solidFill>
                  <a:schemeClr val="bg1"/>
                </a:solidFill>
              </a:rPr>
              <a:t>Энтину</a:t>
            </a:r>
            <a:r>
              <a:rPr lang="ru-RU" sz="1400" b="1" dirty="0" smtClean="0">
                <a:solidFill>
                  <a:schemeClr val="bg1"/>
                </a:solidFill>
              </a:rPr>
              <a:t>, что стихи уже сейчас прекрасные, что ничего в них не надо переделывать, что они очень музыкальны и он сам хочет на них написать песню. И убеждал, и спорил с ним месяц, до победного конца. Получив же стихотворение, написал на него музыку немногим более чем за час.</a:t>
            </a:r>
          </a:p>
          <a:p>
            <a:r>
              <a:rPr lang="ru-RU" sz="1400" b="1" dirty="0" smtClean="0">
                <a:solidFill>
                  <a:schemeClr val="bg1"/>
                </a:solidFill>
              </a:rPr>
              <a:t>«Крылатые качели» (из к-ф «Приключения Электроника», 1979) Когда </a:t>
            </a:r>
            <a:r>
              <a:rPr lang="ru-RU" sz="1400" b="1" dirty="0" err="1" smtClean="0">
                <a:solidFill>
                  <a:schemeClr val="bg1"/>
                </a:solidFill>
              </a:rPr>
              <a:t>Бромберг</a:t>
            </a:r>
            <a:r>
              <a:rPr lang="ru-RU" sz="1400" b="1" dirty="0" smtClean="0">
                <a:solidFill>
                  <a:schemeClr val="bg1"/>
                </a:solidFill>
              </a:rPr>
              <a:t> попросил Крылатова сочинить песни для фильма, тот поначалу отнекивался. Евгения Павловича слишком смущало слово «Электроник». «Я не электронный композитор» — оправдывался </a:t>
            </a:r>
            <a:r>
              <a:rPr lang="ru-RU" sz="1400" b="1" dirty="0" err="1" smtClean="0">
                <a:solidFill>
                  <a:schemeClr val="bg1"/>
                </a:solidFill>
              </a:rPr>
              <a:t>Крылатов</a:t>
            </a:r>
            <a:r>
              <a:rPr lang="ru-RU" sz="1400" b="1" dirty="0" smtClean="0">
                <a:solidFill>
                  <a:schemeClr val="bg1"/>
                </a:solidFill>
              </a:rPr>
              <a:t>, на что режиссёр парировал: «Я не требую обязательно электронной музыки. Пишите, что хотите». Одним из пожеланий </a:t>
            </a:r>
            <a:r>
              <a:rPr lang="ru-RU" sz="1400" b="1" dirty="0" err="1" smtClean="0">
                <a:solidFill>
                  <a:schemeClr val="bg1"/>
                </a:solidFill>
              </a:rPr>
              <a:t>Бромберга</a:t>
            </a:r>
            <a:r>
              <a:rPr lang="ru-RU" sz="1400" b="1" dirty="0" smtClean="0">
                <a:solidFill>
                  <a:schemeClr val="bg1"/>
                </a:solidFill>
              </a:rPr>
              <a:t> было создание песни о детстве в духе модного тогда хита Александра </a:t>
            </a:r>
            <a:r>
              <a:rPr lang="ru-RU" sz="1400" b="1" dirty="0" err="1" smtClean="0">
                <a:solidFill>
                  <a:schemeClr val="bg1"/>
                </a:solidFill>
              </a:rPr>
              <a:t>Зацепина</a:t>
            </a:r>
            <a:r>
              <a:rPr lang="ru-RU" sz="1400" b="1" dirty="0" smtClean="0">
                <a:solidFill>
                  <a:schemeClr val="bg1"/>
                </a:solidFill>
              </a:rPr>
              <a:t> «Куда уходит детство» в исполнении Аллы Пугачёвой. И надо сказать, с поставленной задачей поэт и композитор справились на все сто. «Крылатые качели» даже своей внутренней структурой напоминали </a:t>
            </a:r>
            <a:r>
              <a:rPr lang="ru-RU" sz="1400" b="1" dirty="0" err="1" smtClean="0">
                <a:solidFill>
                  <a:schemeClr val="bg1"/>
                </a:solidFill>
              </a:rPr>
              <a:t>Зацепинскую</a:t>
            </a:r>
            <a:r>
              <a:rPr lang="ru-RU" sz="1400" b="1" dirty="0" smtClean="0">
                <a:solidFill>
                  <a:schemeClr val="bg1"/>
                </a:solidFill>
              </a:rPr>
              <a:t> песню — тот же переливающийся куплет и взмывающий припев. Правда, Энтин на свой текст смотрел достаточно скептически, так как по своей старой традиции писать лирику не очень любил. «Это не моё», — говорил он </a:t>
            </a:r>
            <a:r>
              <a:rPr lang="ru-RU" sz="1400" b="1" dirty="0" err="1" smtClean="0">
                <a:solidFill>
                  <a:schemeClr val="bg1"/>
                </a:solidFill>
              </a:rPr>
              <a:t>Крылатову</a:t>
            </a:r>
            <a:r>
              <a:rPr lang="ru-RU" sz="1400" b="1" dirty="0" smtClean="0">
                <a:solidFill>
                  <a:schemeClr val="bg1"/>
                </a:solidFill>
              </a:rPr>
              <a:t>. — «Моё — это «Я с детства был послушным ребёнком золотушным…» («Песенка </a:t>
            </a:r>
            <a:r>
              <a:rPr lang="ru-RU" sz="1400" b="1" dirty="0" err="1" smtClean="0">
                <a:solidFill>
                  <a:schemeClr val="bg1"/>
                </a:solidFill>
              </a:rPr>
              <a:t>Ури</a:t>
            </a:r>
            <a:r>
              <a:rPr lang="ru-RU" sz="1400" b="1" dirty="0" smtClean="0">
                <a:solidFill>
                  <a:schemeClr val="bg1"/>
                </a:solidFill>
              </a:rPr>
              <a:t>»). Но </a:t>
            </a:r>
            <a:r>
              <a:rPr lang="ru-RU" sz="1400" b="1" dirty="0" err="1" smtClean="0">
                <a:solidFill>
                  <a:schemeClr val="bg1"/>
                </a:solidFill>
              </a:rPr>
              <a:t>Крылатов</a:t>
            </a:r>
            <a:r>
              <a:rPr lang="ru-RU" sz="1400" b="1" dirty="0" smtClean="0">
                <a:solidFill>
                  <a:schemeClr val="bg1"/>
                </a:solidFill>
              </a:rPr>
              <a:t> убеждал поэта, что тот себя недооценивает. Е. </a:t>
            </a:r>
            <a:r>
              <a:rPr lang="ru-RU" sz="1400" b="1" dirty="0" err="1" smtClean="0">
                <a:solidFill>
                  <a:schemeClr val="bg1"/>
                </a:solidFill>
              </a:rPr>
              <a:t>Крылатов</a:t>
            </a:r>
            <a:r>
              <a:rPr lang="ru-RU" sz="1400" b="1" dirty="0" smtClean="0">
                <a:solidFill>
                  <a:schemeClr val="bg1"/>
                </a:solidFill>
              </a:rPr>
              <a:t>: «Когда я приступил к созданию песни, то мне не хватило строчек на запевы, а припев у Энтина был написан очень длинный. Мы доделывали эту песню в последний день и в последний час. Буквально в считанные минуты перед записью песни в студии Энтин придумал этот поэтический образ для припева про крылатые качели».</a:t>
            </a:r>
            <a:endParaRPr lang="ru-RU" sz="1400" b="1" dirty="0">
              <a:solidFill>
                <a:schemeClr val="bg1"/>
              </a:solidFill>
            </a:endParaRPr>
          </a:p>
        </p:txBody>
      </p:sp>
    </p:spTree>
    <p:extLst>
      <p:ext uri="{BB962C8B-B14F-4D97-AF65-F5344CB8AC3E}">
        <p14:creationId xmlns:p14="http://schemas.microsoft.com/office/powerpoint/2010/main" val="3863886944"/>
      </p:ext>
    </p:extLst>
  </p:cSld>
  <p:clrMapOvr>
    <a:masterClrMapping/>
  </p:clrMapOvr>
  <mc:AlternateContent xmlns:mc="http://schemas.openxmlformats.org/markup-compatibility/2006" xmlns:p14="http://schemas.microsoft.com/office/powerpoint/2010/main">
    <mc:Choice Requires="p14">
      <p:transition spd="slow" p14:dur="2000" advTm="63487">
        <p14:ferris dir="l"/>
      </p:transition>
    </mc:Choice>
    <mc:Fallback xmlns="">
      <p:transition spd="slow" advTm="6348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lumMod val="53000"/>
                <a:alpha val="52000"/>
              </a:srgbClr>
            </a:gs>
            <a:gs pos="35000">
              <a:srgbClr val="5BC2C5">
                <a:alpha val="97000"/>
              </a:srgbClr>
            </a:gs>
            <a:gs pos="74000">
              <a:srgbClr val="025602">
                <a:alpha val="94000"/>
              </a:srgbClr>
            </a:gs>
            <a:gs pos="0">
              <a:srgbClr val="FFFF00">
                <a:lumMod val="0"/>
                <a:lumOff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2950590" y="117693"/>
            <a:ext cx="9241409" cy="6894195"/>
          </a:xfrm>
          <a:prstGeom prst="rect">
            <a:avLst/>
          </a:prstGeom>
        </p:spPr>
        <p:txBody>
          <a:bodyPr wrap="square">
            <a:spAutoFit/>
          </a:bodyPr>
          <a:lstStyle/>
          <a:p>
            <a:r>
              <a:rPr lang="ru-RU" sz="1300" dirty="0" smtClean="0">
                <a:solidFill>
                  <a:schemeClr val="bg1"/>
                </a:solidFill>
              </a:rPr>
              <a:t>Сам образ родился у Энтина из детских воспоминаний о тайных проникновениях в парк аттракционов — ранней весной, когда он ещё не работал. Интересно, что в фильме братьев-близнецов </a:t>
            </a:r>
            <a:r>
              <a:rPr lang="ru-RU" sz="1300" dirty="0" err="1" smtClean="0">
                <a:solidFill>
                  <a:schemeClr val="bg1"/>
                </a:solidFill>
              </a:rPr>
              <a:t>Торсуевых</a:t>
            </a:r>
            <a:r>
              <a:rPr lang="ru-RU" sz="1300" dirty="0" smtClean="0">
                <a:solidFill>
                  <a:schemeClr val="bg1"/>
                </a:solidFill>
              </a:rPr>
              <a:t> дублировала женщина (от самих актёров, по-моему, остался лишь специфический смех </a:t>
            </a:r>
            <a:r>
              <a:rPr lang="ru-RU" sz="1300" dirty="0" err="1" smtClean="0">
                <a:solidFill>
                  <a:schemeClr val="bg1"/>
                </a:solidFill>
              </a:rPr>
              <a:t>Сыроежкина</a:t>
            </a:r>
            <a:r>
              <a:rPr lang="ru-RU" sz="1300" dirty="0" smtClean="0">
                <a:solidFill>
                  <a:schemeClr val="bg1"/>
                </a:solidFill>
              </a:rPr>
              <a:t>). То же относилась и к песням. По признанию Электроника свои «Крылатые качели» он исполнил «голосом </a:t>
            </a:r>
            <a:r>
              <a:rPr lang="ru-RU" sz="1300" dirty="0" err="1" smtClean="0">
                <a:solidFill>
                  <a:schemeClr val="bg1"/>
                </a:solidFill>
              </a:rPr>
              <a:t>Робертино</a:t>
            </a:r>
            <a:r>
              <a:rPr lang="ru-RU" sz="1300" dirty="0" smtClean="0">
                <a:solidFill>
                  <a:schemeClr val="bg1"/>
                </a:solidFill>
              </a:rPr>
              <a:t> </a:t>
            </a:r>
            <a:r>
              <a:rPr lang="ru-RU" sz="1300" dirty="0" err="1" smtClean="0">
                <a:solidFill>
                  <a:schemeClr val="bg1"/>
                </a:solidFill>
              </a:rPr>
              <a:t>Лоретти</a:t>
            </a:r>
            <a:r>
              <a:rPr lang="ru-RU" sz="1300" dirty="0" smtClean="0">
                <a:solidFill>
                  <a:schemeClr val="bg1"/>
                </a:solidFill>
              </a:rPr>
              <a:t>», но в реальной жизни это был голос Елены Камбуровой. Говорят, что перед записью певицу попросили представить себя 10-летним хулиганом. Она кивнула и тут же записала всё с первого дубля. Ну, а во втором — хоровом исполнении «Качелей», символизирующим в фильме силу коллективизма и взаимопомощи (помните Гусева: «Я тоже петь могу!»), участвовал уже Большой детский хор под руководством Попова. Как вспоминал </a:t>
            </a:r>
            <a:r>
              <a:rPr lang="ru-RU" sz="1300" dirty="0" err="1" smtClean="0">
                <a:solidFill>
                  <a:schemeClr val="bg1"/>
                </a:solidFill>
              </a:rPr>
              <a:t>Крылатов</a:t>
            </a:r>
            <a:r>
              <a:rPr lang="ru-RU" sz="1300" dirty="0" smtClean="0">
                <a:solidFill>
                  <a:schemeClr val="bg1"/>
                </a:solidFill>
              </a:rPr>
              <a:t>, работа над саундтреком к «Электронику» шла довольно легко. Никакого суперхита он в «Крылатых качелях» не видел и не выделял её из прочих песен фильма. А тут ещё ложку дёгтя неожиданно подкинул режиссёр. Послушав окончательную запись «Качелей», он помрачнел и в сердцах брякнул: «А песенка-то — полное де**</a:t>
            </a:r>
            <a:r>
              <a:rPr lang="ru-RU" sz="1300" dirty="0" err="1" smtClean="0">
                <a:solidFill>
                  <a:schemeClr val="bg1"/>
                </a:solidFill>
              </a:rPr>
              <a:t>мо</a:t>
            </a:r>
            <a:r>
              <a:rPr lang="ru-RU" sz="1300" dirty="0" smtClean="0">
                <a:solidFill>
                  <a:schemeClr val="bg1"/>
                </a:solidFill>
              </a:rPr>
              <a:t>! Всего ожидал, но не такой гадости!». Песня показалось ему занудной и — о! это ключевое обвинение в адрес Крылатова — несовременной. К счастью, времени что-то переделать уже не было. Е. </a:t>
            </a:r>
            <a:r>
              <a:rPr lang="ru-RU" sz="1300" dirty="0" err="1" smtClean="0">
                <a:solidFill>
                  <a:schemeClr val="bg1"/>
                </a:solidFill>
              </a:rPr>
              <a:t>Крылатов</a:t>
            </a:r>
            <a:r>
              <a:rPr lang="ru-RU" sz="1300" dirty="0" smtClean="0">
                <a:solidFill>
                  <a:schemeClr val="bg1"/>
                </a:solidFill>
              </a:rPr>
              <a:t>: «В чем сложность работы в кино заключается? Слишком большая ответственность. Если музыка окажется неверно подобранной, картина может разрушиться. Когда режиссер фильма „Приключения Электроника“ раскритиковал мои „Крылатые качели“, я ведь поверил, что фильм пропал. Я сильно переживал из-за того, что, возможно, угробил картину». Теперь-то мы знаем, насколько ошибался режиссёр. После телепремьеры «Приключений Электроника» в 1980 году киностудию просто завалили ворохом писем от поклонников картины. Большая их часть закономерно адресовалась исполнителям главных ролей — братьям </a:t>
            </a:r>
            <a:r>
              <a:rPr lang="ru-RU" sz="1300" dirty="0" err="1" smtClean="0">
                <a:solidFill>
                  <a:schemeClr val="bg1"/>
                </a:solidFill>
              </a:rPr>
              <a:t>Торсуевым</a:t>
            </a:r>
            <a:r>
              <a:rPr lang="ru-RU" sz="1300" dirty="0" smtClean="0">
                <a:solidFill>
                  <a:schemeClr val="bg1"/>
                </a:solidFill>
              </a:rPr>
              <a:t>. А вот второе место занимали восторженные письма к композитору. Надо сказать, что саундтрек фильма был буквально напичкан отличными песнями. Мне, например, безумно нравилась и песня </a:t>
            </a:r>
            <a:r>
              <a:rPr lang="ru-RU" sz="1300" dirty="0" err="1" smtClean="0">
                <a:solidFill>
                  <a:schemeClr val="bg1"/>
                </a:solidFill>
              </a:rPr>
              <a:t>Сыроежкина</a:t>
            </a:r>
            <a:r>
              <a:rPr lang="ru-RU" sz="1300" dirty="0" smtClean="0">
                <a:solidFill>
                  <a:schemeClr val="bg1"/>
                </a:solidFill>
              </a:rPr>
              <a:t> («Мы — маленькие дети, нам хочется гулять»), и песня в магазине игрушек, где характеру каждого персонажа был найден свой голос и мотив. Больше всех не повезло композиции «Ты — человек». Лично я не помню, но пишут, что после первой премьеры фильма во всех последующих показах она обрезалась — вплоть до 1988 года. Мол, её текст о том, что человек не должен быть «послушным стадом», мог вызвать у населения нехорошие ассоциации с протестом против Коммунистической партии. Странно… Я, например, «Ты — человек» слышал, и ассоциации у меня были с точностью до наоборот — ведь это, наверное, самая «пионерская» по звучанию песня в фильме. Но, конечно, главным хитом были и остаются именно «Качели», которые полюбились и взрослым. Е. </a:t>
            </a:r>
            <a:r>
              <a:rPr lang="ru-RU" sz="1300" dirty="0" err="1" smtClean="0">
                <a:solidFill>
                  <a:schemeClr val="bg1"/>
                </a:solidFill>
              </a:rPr>
              <a:t>Крылатов</a:t>
            </a:r>
            <a:r>
              <a:rPr lang="ru-RU" sz="1300" dirty="0" smtClean="0">
                <a:solidFill>
                  <a:schemeClr val="bg1"/>
                </a:solidFill>
              </a:rPr>
              <a:t>: «Есть у меня и чисто детские песни — например, „Песня </a:t>
            </a:r>
            <a:r>
              <a:rPr lang="ru-RU" sz="1300" dirty="0" err="1" smtClean="0">
                <a:solidFill>
                  <a:schemeClr val="bg1"/>
                </a:solidFill>
              </a:rPr>
              <a:t>Сыроежкина</a:t>
            </a:r>
            <a:r>
              <a:rPr lang="ru-RU" sz="1300" dirty="0" smtClean="0">
                <a:solidFill>
                  <a:schemeClr val="bg1"/>
                </a:solidFill>
              </a:rPr>
              <a:t>“, …а песни, которые я считаю главными в своем творчестве — философские. Те же „Крылатые качели“ — философская, ностальгическая песня о детстве». Всенародный успех «Электроника» стал ещё одним поворотным моментом в карьере композитора, надолго связав название «Крылатых качелей» с фамилией </a:t>
            </a:r>
            <a:r>
              <a:rPr lang="ru-RU" sz="1300" dirty="0" err="1" smtClean="0">
                <a:solidFill>
                  <a:schemeClr val="bg1"/>
                </a:solidFill>
              </a:rPr>
              <a:t>Крылатов</a:t>
            </a:r>
            <a:r>
              <a:rPr lang="ru-RU" sz="1300" dirty="0" smtClean="0">
                <a:solidFill>
                  <a:schemeClr val="bg1"/>
                </a:solidFill>
              </a:rPr>
              <a:t>. Вскоре композитору позвонил и режиссёр, признав, что погорячился, и они помирились. Е. </a:t>
            </a:r>
            <a:r>
              <a:rPr lang="ru-RU" sz="1300" dirty="0" err="1" smtClean="0">
                <a:solidFill>
                  <a:schemeClr val="bg1"/>
                </a:solidFill>
              </a:rPr>
              <a:t>Крылатов</a:t>
            </a:r>
            <a:r>
              <a:rPr lang="ru-RU" sz="1300" dirty="0" smtClean="0">
                <a:solidFill>
                  <a:schemeClr val="bg1"/>
                </a:solidFill>
              </a:rPr>
              <a:t>: «</a:t>
            </a:r>
            <a:r>
              <a:rPr lang="ru-RU" sz="1300" dirty="0" err="1" smtClean="0">
                <a:solidFill>
                  <a:schemeClr val="bg1"/>
                </a:solidFill>
              </a:rPr>
              <a:t>Бромберг</a:t>
            </a:r>
            <a:r>
              <a:rPr lang="ru-RU" sz="1300" dirty="0" smtClean="0">
                <a:solidFill>
                  <a:schemeClr val="bg1"/>
                </a:solidFill>
              </a:rPr>
              <a:t> признался, что мечтал о динамичной песне, которую будут петь во всех ресторанах страны. Прошло 20 лет, и теперь я периодически звоню </a:t>
            </a:r>
            <a:r>
              <a:rPr lang="ru-RU" sz="1300" dirty="0" err="1" smtClean="0">
                <a:solidFill>
                  <a:schemeClr val="bg1"/>
                </a:solidFill>
              </a:rPr>
              <a:t>Бромбергу</a:t>
            </a:r>
            <a:r>
              <a:rPr lang="ru-RU" sz="1300" dirty="0" smtClean="0">
                <a:solidFill>
                  <a:schemeClr val="bg1"/>
                </a:solidFill>
              </a:rPr>
              <a:t> то из армянского ресторана, то из грузинского, и даю режиссеру по мобильному, так сказать в режиме «прямого эфира», послушать, как страна поет в ресторанах мои «Крылатые качели».</a:t>
            </a:r>
          </a:p>
          <a:p>
            <a:r>
              <a:rPr lang="ru-RU" sz="1300" dirty="0" smtClean="0">
                <a:solidFill>
                  <a:schemeClr val="bg1"/>
                </a:solidFill>
              </a:rPr>
              <a:t>Автор: Сергей Курий </a:t>
            </a:r>
            <a:endParaRPr lang="ru-RU" sz="1300"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67" y="641022"/>
            <a:ext cx="3348818" cy="5622947"/>
          </a:xfrm>
          <a:prstGeom prst="rect">
            <a:avLst/>
          </a:prstGeom>
          <a:ln>
            <a:noFill/>
          </a:ln>
          <a:effectLst>
            <a:glow>
              <a:schemeClr val="accent1"/>
            </a:glow>
            <a:reflection endPos="0" dir="5400000" sy="-100000" algn="bl" rotWithShape="0"/>
            <a:softEdge rad="825500"/>
          </a:effectLst>
          <a:scene3d>
            <a:camera prst="orthographicFront">
              <a:rot lat="0" lon="21594000" rev="0"/>
            </a:camera>
            <a:lightRig rig="threePt" dir="t"/>
          </a:scene3d>
        </p:spPr>
      </p:pic>
    </p:spTree>
    <p:extLst>
      <p:ext uri="{BB962C8B-B14F-4D97-AF65-F5344CB8AC3E}">
        <p14:creationId xmlns:p14="http://schemas.microsoft.com/office/powerpoint/2010/main" val="922547824"/>
      </p:ext>
    </p:extLst>
  </p:cSld>
  <p:clrMapOvr>
    <a:masterClrMapping/>
  </p:clrMapOvr>
  <mc:AlternateContent xmlns:mc="http://schemas.openxmlformats.org/markup-compatibility/2006" xmlns:p14="http://schemas.microsoft.com/office/powerpoint/2010/main">
    <mc:Choice Requires="p14">
      <p:transition spd="slow" p14:dur="2000" advTm="99992">
        <p14:ferris dir="l"/>
      </p:transition>
    </mc:Choice>
    <mc:Fallback xmlns="">
      <p:transition spd="slow" advTm="99992">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FFC000">
                <a:alpha val="78000"/>
              </a:srgbClr>
            </a:gs>
            <a:gs pos="43000">
              <a:schemeClr val="accent6">
                <a:lumMod val="95000"/>
                <a:lumOff val="5000"/>
              </a:schemeClr>
            </a:gs>
            <a:gs pos="87000">
              <a:schemeClr val="accent1"/>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408496" y="340904"/>
            <a:ext cx="6096000" cy="3970318"/>
          </a:xfrm>
          <a:prstGeom prst="rect">
            <a:avLst/>
          </a:prstGeom>
        </p:spPr>
        <p:txBody>
          <a:bodyPr>
            <a:spAutoFit/>
          </a:bodyPr>
          <a:lstStyle/>
          <a:p>
            <a:r>
              <a:rPr lang="ru-RU" b="1" dirty="0" smtClean="0">
                <a:solidFill>
                  <a:schemeClr val="bg1"/>
                </a:solidFill>
              </a:rPr>
              <a:t>Определить «музыкальные краски» (характер, темп, динамика, штрихи, мелодия и т.д.)</a:t>
            </a:r>
          </a:p>
          <a:p>
            <a:r>
              <a:rPr lang="ru-RU" b="1" dirty="0" smtClean="0">
                <a:solidFill>
                  <a:schemeClr val="bg1"/>
                </a:solidFill>
              </a:rPr>
              <a:t>Характер -лирический, яркий, праздничный, воодушевленный, приподнятый.</a:t>
            </a:r>
          </a:p>
          <a:p>
            <a:r>
              <a:rPr lang="ru-RU" b="1" dirty="0" smtClean="0">
                <a:solidFill>
                  <a:schemeClr val="bg1"/>
                </a:solidFill>
              </a:rPr>
              <a:t>Темп- allegretto, </a:t>
            </a:r>
            <a:r>
              <a:rPr lang="ru-RU" b="1" dirty="0" err="1" smtClean="0">
                <a:solidFill>
                  <a:schemeClr val="bg1"/>
                </a:solidFill>
              </a:rPr>
              <a:t>moderato</a:t>
            </a:r>
            <a:r>
              <a:rPr lang="ru-RU" b="1" dirty="0" smtClean="0">
                <a:solidFill>
                  <a:schemeClr val="bg1"/>
                </a:solidFill>
              </a:rPr>
              <a:t>. Не слишком быстро, умеренно оживленный. </a:t>
            </a:r>
          </a:p>
          <a:p>
            <a:r>
              <a:rPr lang="ru-RU" b="1" dirty="0" smtClean="0">
                <a:solidFill>
                  <a:schemeClr val="bg1"/>
                </a:solidFill>
              </a:rPr>
              <a:t>Динамика—меццо форто, умеренно громко.</a:t>
            </a:r>
          </a:p>
          <a:p>
            <a:r>
              <a:rPr lang="ru-RU" b="1" dirty="0" smtClean="0">
                <a:solidFill>
                  <a:schemeClr val="bg1"/>
                </a:solidFill>
              </a:rPr>
              <a:t>Штрихи- в куплетах нон легато, отделено, но не отрывисто. В припевах стаккато.</a:t>
            </a:r>
          </a:p>
          <a:p>
            <a:r>
              <a:rPr lang="ru-RU" b="1" dirty="0" smtClean="0">
                <a:solidFill>
                  <a:schemeClr val="bg1"/>
                </a:solidFill>
              </a:rPr>
              <a:t>Лад-фа-мажор.</a:t>
            </a:r>
          </a:p>
          <a:p>
            <a:r>
              <a:rPr lang="ru-RU" b="1" dirty="0" smtClean="0">
                <a:solidFill>
                  <a:schemeClr val="bg1"/>
                </a:solidFill>
              </a:rPr>
              <a:t>Тембр- возможно исполнение меццо сопрано, сопрано, альт, контральто. Яркий, звонкий.</a:t>
            </a:r>
          </a:p>
          <a:p>
            <a:r>
              <a:rPr lang="ru-RU" b="1" dirty="0" smtClean="0">
                <a:solidFill>
                  <a:schemeClr val="bg1"/>
                </a:solidFill>
              </a:rPr>
              <a:t>Регистр-высокий, просветленный, насыщенный.</a:t>
            </a:r>
          </a:p>
          <a:p>
            <a:r>
              <a:rPr lang="ru-RU" b="1" dirty="0" smtClean="0">
                <a:solidFill>
                  <a:schemeClr val="bg1"/>
                </a:solidFill>
              </a:rPr>
              <a:t>Ритм-неравномерный, пунктирный. </a:t>
            </a:r>
            <a:endParaRPr lang="ru-RU" b="1" dirty="0">
              <a:solidFill>
                <a:schemeClr val="bg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496" y="131976"/>
            <a:ext cx="5506969" cy="4738491"/>
          </a:xfrm>
          <a:prstGeom prst="rect">
            <a:avLst/>
          </a:prstGeom>
          <a:effectLst>
            <a:glow>
              <a:srgbClr val="FFFF00">
                <a:alpha val="0"/>
              </a:srgbClr>
            </a:glow>
            <a:softEdge rad="381000"/>
          </a:effectLst>
          <a:scene3d>
            <a:camera prst="orthographicFront"/>
            <a:lightRig rig="threePt" dir="t">
              <a:rot lat="0" lon="0" rev="1800000"/>
            </a:lightRig>
          </a:scene3d>
        </p:spPr>
      </p:pic>
    </p:spTree>
    <p:extLst>
      <p:ext uri="{BB962C8B-B14F-4D97-AF65-F5344CB8AC3E}">
        <p14:creationId xmlns:p14="http://schemas.microsoft.com/office/powerpoint/2010/main" val="3233412776"/>
      </p:ext>
    </p:extLst>
  </p:cSld>
  <p:clrMapOvr>
    <a:masterClrMapping/>
  </p:clrMapOvr>
  <mc:AlternateContent xmlns:mc="http://schemas.openxmlformats.org/markup-compatibility/2006" xmlns:p14="http://schemas.microsoft.com/office/powerpoint/2010/main">
    <mc:Choice Requires="p14">
      <p:transition spd="slow" p14:dur="2000" advTm="24224">
        <p14:ferris dir="l"/>
      </p:transition>
    </mc:Choice>
    <mc:Fallback xmlns="">
      <p:transition spd="slow" advTm="24224">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accent1">
                <a:alpha val="79000"/>
                <a:lumMod val="51000"/>
              </a:schemeClr>
            </a:gs>
            <a:gs pos="5000">
              <a:srgbClr val="FFFF00">
                <a:alpha val="65000"/>
              </a:srgbClr>
            </a:gs>
            <a:gs pos="68000">
              <a:srgbClr val="104615">
                <a:lumMod val="96000"/>
                <a:lumOff val="4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harpenSoften amount="83000"/>
                    </a14:imgEffect>
                    <a14:imgEffect>
                      <a14:colorTemperature colorTemp="5668"/>
                    </a14:imgEffect>
                    <a14:imgEffect>
                      <a14:saturation sat="394000"/>
                    </a14:imgEffect>
                    <a14:imgEffect>
                      <a14:brightnessContrast bright="-21000" contrast="1000"/>
                    </a14:imgEffect>
                  </a14:imgLayer>
                </a14:imgProps>
              </a:ext>
              <a:ext uri="{28A0092B-C50C-407E-A947-70E740481C1C}">
                <a14:useLocalDpi xmlns:a14="http://schemas.microsoft.com/office/drawing/2010/main" val="0"/>
              </a:ext>
            </a:extLst>
          </a:blip>
          <a:stretch>
            <a:fillRect/>
          </a:stretch>
        </p:blipFill>
        <p:spPr>
          <a:xfrm>
            <a:off x="6847630" y="367645"/>
            <a:ext cx="5532906" cy="5226378"/>
          </a:xfrm>
          <a:prstGeom prst="rect">
            <a:avLst/>
          </a:prstGeom>
          <a:effectLst>
            <a:glow>
              <a:schemeClr val="accent6"/>
            </a:glow>
            <a:softEdge rad="546100"/>
          </a:effectLst>
          <a:scene3d>
            <a:camera prst="orthographicFront">
              <a:rot lat="1582035" lon="19465062" rev="21594000"/>
            </a:camera>
            <a:lightRig rig="threePt" dir="t"/>
          </a:scene3d>
        </p:spPr>
      </p:pic>
      <p:sp>
        <p:nvSpPr>
          <p:cNvPr id="4" name="Прямоугольник 3"/>
          <p:cNvSpPr/>
          <p:nvPr/>
        </p:nvSpPr>
        <p:spPr>
          <a:xfrm>
            <a:off x="395926" y="1"/>
            <a:ext cx="6711885" cy="6687087"/>
          </a:xfrm>
          <a:prstGeom prst="rect">
            <a:avLst/>
          </a:prstGeom>
        </p:spPr>
        <p:txBody>
          <a:bodyPr wrap="square">
            <a:spAutoFit/>
          </a:bodyPr>
          <a:lstStyle/>
          <a:p>
            <a:pPr>
              <a:lnSpc>
                <a:spcPct val="107000"/>
              </a:lnSpc>
              <a:spcAft>
                <a:spcPts val="800"/>
              </a:spcAft>
            </a:pPr>
            <a:endParaRPr lang="ru-RU" sz="1400" b="1" i="1" dirty="0" smtClean="0">
              <a:solidFill>
                <a:schemeClr val="bg1"/>
              </a:solidFill>
              <a:effectLst/>
              <a:latin typeface="Arial Narrow" panose="020B0606020202030204" pitchFamily="34" charset="0"/>
              <a:ea typeface="Batang" panose="02030600000101010101" pitchFamily="18" charset="-127"/>
              <a:cs typeface="Andalus" panose="02020603050405020304" pitchFamily="18" charset="-78"/>
            </a:endParaRPr>
          </a:p>
          <a:p>
            <a:pPr algn="ctr">
              <a:lnSpc>
                <a:spcPct val="107000"/>
              </a:lnSpc>
              <a:spcAft>
                <a:spcPts val="800"/>
              </a:spcAft>
            </a:pPr>
            <a:r>
              <a:rPr lang="ru-RU" sz="1400" b="1" i="1" dirty="0" smtClean="0">
                <a:solidFill>
                  <a:schemeClr val="bg1"/>
                </a:solidFill>
                <a:effectLst/>
                <a:latin typeface="Arial Narrow" panose="020B0606020202030204" pitchFamily="34" charset="0"/>
                <a:ea typeface="Batang" panose="02030600000101010101" pitchFamily="18" charset="-127"/>
                <a:cs typeface="Andalus" panose="02020603050405020304" pitchFamily="18" charset="-78"/>
              </a:rPr>
              <a:t>Отношение к музыкальному произведению</a:t>
            </a:r>
          </a:p>
          <a:p>
            <a:pPr>
              <a:lnSpc>
                <a:spcPct val="107000"/>
              </a:lnSpc>
              <a:spcAft>
                <a:spcPts val="800"/>
              </a:spcAft>
            </a:pPr>
            <a:r>
              <a:rPr lang="ru-RU" sz="1200" b="1" spc="100" dirty="0" smtClean="0">
                <a:solidFill>
                  <a:schemeClr val="bg1"/>
                </a:solidFill>
                <a:effectLst/>
                <a:latin typeface="Arial Narrow" panose="020B0606020202030204" pitchFamily="34" charset="0"/>
                <a:ea typeface="Batang" panose="02030600000101010101" pitchFamily="18" charset="-127"/>
                <a:cs typeface="Andalus" panose="02020603050405020304" pitchFamily="18" charset="-78"/>
              </a:rPr>
              <a:t> Песня "Крылатые качели" не только очень мелодичная, но это ещё и прекрасные стихи. Автор текста Юрий Энтин, музыка Евгения Крылатова. На редкость большая удача композитора Евгения Крылатова написать такую песню. Да и фамилия не случайная тоже с крыльями связана. Вот и появилась такая "крылатая песня", которая в полете уже очень много лет, завораживает нас своей чистой детской непосредственностью и светлым романтическим чувством. Она звонкая, чистая, крылатая, так и кажется, что появятся сейчас крылья и у качелей и они улетят вместе с исполнителями. Я впервые эту песню услышала в кино «Приключение Электроника». Песня очень хорошая позитивная, мелодичная мне она очень нравится! Настроение чудесное после прослушивания этой песни. Я вовсе не вдумывалась в смысл текста, а притягивало само звучание, мелодия, исполнение мелодии. Волшебная музыка звуков с искренними наполняющими душу добротой словами, которая в полете уже очень много лет, завораживает нас своей чистой детской непосредственностью и светлым романтическим чувством. И радостно, полный позитив, и на душе хорошо, и хочется кружиться, и петь, и танцевать - напевая эту песенку. Для меня эта песня - универсальный антидепрессант. Эту песню каждый человек чувствует по-своему. На протяжении всей песни ощущается лёгкость, спокойствие и внутренняя радость. Символ лёгкости заключен в названии "Крылатые качели". В песне говориться о детях: "А пока мы только дети, нам расти еще расти...", которые катаются на качелях, радуются жизни, и пока не думают о взрослых проблемах. В песне основная мысль, что детство не навсегда, оно когда-то окончится. Но пока детство продолжается, то качели не остановятся, счастье не по тревожиться заботами и проблемами. В продолжение можно представить, что детство "кончилось когда-то", и теперь вчерашние дети сами стали родителями. Теперь катают на качелях своих детей, поют эту песню им. Но иногда, когда особенно нахлынут воспоминания, эти "вчерашние дети" сами могут покататься на "крылатых качелях", почувствовать, что душа не имеет возраста и именно в душе они все те же дети, хоть и выросли и их детство "кончилось когда-то", но в душе осталось навсегда! "Крылатые качели" - великое творение, которое даже спустя время остается любимым всеми поколениями. </a:t>
            </a:r>
            <a:endParaRPr lang="ru-RU" sz="1200" b="1" spc="100" dirty="0">
              <a:solidFill>
                <a:schemeClr val="bg1"/>
              </a:solidFill>
              <a:effectLst/>
              <a:latin typeface="Arial Narrow" panose="020B0606020202030204" pitchFamily="34" charset="0"/>
              <a:ea typeface="Batang" panose="02030600000101010101" pitchFamily="18" charset="-127"/>
              <a:cs typeface="Andalus" panose="02020603050405020304" pitchFamily="18" charset="-78"/>
            </a:endParaRPr>
          </a:p>
        </p:txBody>
      </p:sp>
    </p:spTree>
    <p:extLst>
      <p:ext uri="{BB962C8B-B14F-4D97-AF65-F5344CB8AC3E}">
        <p14:creationId xmlns:p14="http://schemas.microsoft.com/office/powerpoint/2010/main" val="1246953397"/>
      </p:ext>
    </p:extLst>
  </p:cSld>
  <p:clrMapOvr>
    <a:masterClrMapping/>
  </p:clrMapOvr>
  <mc:AlternateContent xmlns:mc="http://schemas.openxmlformats.org/markup-compatibility/2006" xmlns:p14="http://schemas.microsoft.com/office/powerpoint/2010/main">
    <mc:Choice Requires="p14">
      <p:transition spd="slow" p14:dur="2000" advTm="44592">
        <p14:ferris dir="l"/>
      </p:transition>
    </mc:Choice>
    <mc:Fallback xmlns="">
      <p:transition spd="slow" advTm="44592">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1"/>
            </a:gs>
            <a:gs pos="30000">
              <a:srgbClr val="C6BD0C"/>
            </a:gs>
            <a:gs pos="77000">
              <a:srgbClr val="104615"/>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093" y="302115"/>
            <a:ext cx="6823893" cy="6013843"/>
          </a:xfrm>
          <a:prstGeom prst="rect">
            <a:avLst/>
          </a:prstGeom>
          <a:effectLst>
            <a:glow rad="127000">
              <a:schemeClr val="accent1">
                <a:alpha val="51000"/>
              </a:schemeClr>
            </a:glow>
            <a:softEdge rad="368300"/>
          </a:effectLst>
          <a:scene3d>
            <a:camera prst="orthographicFront">
              <a:rot lat="600000" lon="19799999" rev="0"/>
            </a:camera>
            <a:lightRig rig="threePt" dir="t"/>
          </a:scene3d>
        </p:spPr>
      </p:pic>
      <p:sp>
        <p:nvSpPr>
          <p:cNvPr id="4" name="Прямоугольник 3"/>
          <p:cNvSpPr/>
          <p:nvPr/>
        </p:nvSpPr>
        <p:spPr>
          <a:xfrm>
            <a:off x="216816" y="16120"/>
            <a:ext cx="3374796" cy="5673348"/>
          </a:xfrm>
          <a:prstGeom prst="rect">
            <a:avLst/>
          </a:prstGeom>
        </p:spPr>
        <p:txBody>
          <a:bodyPr wrap="square">
            <a:spAutoFit/>
          </a:bodyPr>
          <a:lstStyle/>
          <a:p>
            <a:pPr algn="ctr">
              <a:lnSpc>
                <a:spcPct val="150000"/>
              </a:lnSpc>
              <a:spcAft>
                <a:spcPts val="800"/>
              </a:spcAft>
            </a:pPr>
            <a:endParaRPr lang="ru-RU"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endParaRPr lang="ru-RU"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ru-RU"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Какой из представленных вариантов вам больше всего понравился и почему?</a:t>
            </a:r>
          </a:p>
          <a:p>
            <a:pPr algn="just">
              <a:lnSpc>
                <a:spcPct val="150000"/>
              </a:lnSpc>
              <a:spcAft>
                <a:spcPts val="800"/>
              </a:spcAft>
            </a:pPr>
            <a:r>
              <a:rPr lang="ru-RU" sz="1400" kern="200" spc="-1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Все четыре варианта исполнения "Крылатые качели" достойны внимания. Каждый имеет свою уникальную аранжировку, музыкальное исполнение, различны в тембральном звучании (меццо сопрано, сопрано, альт). Но мне наиболее приятен альт в исполнении Александра Дудко.   Мальчик спел чисто, светло. Прослушав эту версию песни, действительно создаётся ощущение безмятежного, беззаботного детства.</a:t>
            </a:r>
          </a:p>
          <a:p>
            <a:pPr algn="just">
              <a:lnSpc>
                <a:spcPct val="150000"/>
              </a:lnSpc>
              <a:spcAft>
                <a:spcPts val="800"/>
              </a:spcAft>
            </a:pPr>
            <a:r>
              <a:rPr lang="ru-RU" sz="1400" kern="200" spc="-1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400" kern="200" spc="-1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80826"/>
      </p:ext>
    </p:extLst>
  </p:cSld>
  <p:clrMapOvr>
    <a:masterClrMapping/>
  </p:clrMapOvr>
  <mc:AlternateContent xmlns:mc="http://schemas.openxmlformats.org/markup-compatibility/2006" xmlns:p14="http://schemas.microsoft.com/office/powerpoint/2010/main">
    <mc:Choice Requires="p14">
      <p:transition spd="slow" p14:dur="2000" advTm="53538">
        <p14:ferris dir="l"/>
      </p:transition>
    </mc:Choice>
    <mc:Fallback xmlns="">
      <p:transition spd="slow" advTm="53538">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1667</Words>
  <Application>Microsoft Office PowerPoint</Application>
  <PresentationFormat>Широкоэкранный</PresentationFormat>
  <Paragraphs>23</Paragraphs>
  <Slides>6</Slides>
  <Notes>0</Notes>
  <HiddenSlides>0</HiddenSlides>
  <MMClips>1</MMClips>
  <ScaleCrop>false</ScaleCrop>
  <HeadingPairs>
    <vt:vector size="8" baseType="variant">
      <vt:variant>
        <vt:lpstr>Использованные шрифты</vt:lpstr>
      </vt:variant>
      <vt:variant>
        <vt:i4>7</vt:i4>
      </vt:variant>
      <vt:variant>
        <vt:lpstr>Тема</vt:lpstr>
      </vt:variant>
      <vt:variant>
        <vt:i4>1</vt:i4>
      </vt:variant>
      <vt:variant>
        <vt:lpstr>Заголовки слайдов</vt:lpstr>
      </vt:variant>
      <vt:variant>
        <vt:i4>6</vt:i4>
      </vt:variant>
      <vt:variant>
        <vt:lpstr>Произвольные показы</vt:lpstr>
      </vt:variant>
      <vt:variant>
        <vt:i4>1</vt:i4>
      </vt:variant>
    </vt:vector>
  </HeadingPairs>
  <TitlesOfParts>
    <vt:vector size="15" baseType="lpstr">
      <vt:lpstr>Batang</vt:lpstr>
      <vt:lpstr>Andalus</vt:lpstr>
      <vt:lpstr>Arial</vt:lpstr>
      <vt:lpstr>Arial Narrow</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по муз.олимпиаде 2 тур.Хасанова Эльвина.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33</cp:revision>
  <dcterms:created xsi:type="dcterms:W3CDTF">2018-01-27T13:58:05Z</dcterms:created>
  <dcterms:modified xsi:type="dcterms:W3CDTF">2018-01-27T19:30:36Z</dcterms:modified>
</cp:coreProperties>
</file>