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57" r:id="rId4"/>
    <p:sldId id="267" r:id="rId5"/>
    <p:sldId id="258" r:id="rId6"/>
    <p:sldId id="263" r:id="rId7"/>
    <p:sldId id="266" r:id="rId8"/>
    <p:sldId id="268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8390" autoAdjust="0"/>
    <p:restoredTop sz="94660"/>
  </p:normalViewPr>
  <p:slideViewPr>
    <p:cSldViewPr snapToGrid="0">
      <p:cViewPr varScale="1">
        <p:scale>
          <a:sx n="75" d="100"/>
          <a:sy n="75" d="100"/>
        </p:scale>
        <p:origin x="-110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95B10-20FF-4A23-8A2D-11ED4CFED54D}" type="datetimeFigureOut">
              <a:rPr lang="ru-RU" smtClean="0"/>
              <a:pPr/>
              <a:t>25.01.2018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C87B8-D261-4DC1-A66F-EFAEF5DDCC7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45298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95B10-20FF-4A23-8A2D-11ED4CFED54D}" type="datetimeFigureOut">
              <a:rPr lang="ru-RU" smtClean="0"/>
              <a:pPr/>
              <a:t>25.01.2018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C87B8-D261-4DC1-A66F-EFAEF5DDCC7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35055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95B10-20FF-4A23-8A2D-11ED4CFED54D}" type="datetimeFigureOut">
              <a:rPr lang="ru-RU" smtClean="0"/>
              <a:pPr/>
              <a:t>25.01.2018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C87B8-D261-4DC1-A66F-EFAEF5DDCC7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05368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95B10-20FF-4A23-8A2D-11ED4CFED54D}" type="datetimeFigureOut">
              <a:rPr lang="ru-RU" smtClean="0"/>
              <a:pPr/>
              <a:t>25.01.2018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C87B8-D261-4DC1-A66F-EFAEF5DDCC7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56601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95B10-20FF-4A23-8A2D-11ED4CFED54D}" type="datetimeFigureOut">
              <a:rPr lang="ru-RU" smtClean="0"/>
              <a:pPr/>
              <a:t>25.01.2018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C87B8-D261-4DC1-A66F-EFAEF5DDCC7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60781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95B10-20FF-4A23-8A2D-11ED4CFED54D}" type="datetimeFigureOut">
              <a:rPr lang="ru-RU" smtClean="0"/>
              <a:pPr/>
              <a:t>25.01.2018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C87B8-D261-4DC1-A66F-EFAEF5DDCC7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60409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95B10-20FF-4A23-8A2D-11ED4CFED54D}" type="datetimeFigureOut">
              <a:rPr lang="ru-RU" smtClean="0"/>
              <a:pPr/>
              <a:t>25.01.2018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C87B8-D261-4DC1-A66F-EFAEF5DDCC7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11603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95B10-20FF-4A23-8A2D-11ED4CFED54D}" type="datetimeFigureOut">
              <a:rPr lang="ru-RU" smtClean="0"/>
              <a:pPr/>
              <a:t>25.01.2018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C87B8-D261-4DC1-A66F-EFAEF5DDCC7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46537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95B10-20FF-4A23-8A2D-11ED4CFED54D}" type="datetimeFigureOut">
              <a:rPr lang="ru-RU" smtClean="0"/>
              <a:pPr/>
              <a:t>25.01.2018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C87B8-D261-4DC1-A66F-EFAEF5DDCC7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92192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95B10-20FF-4A23-8A2D-11ED4CFED54D}" type="datetimeFigureOut">
              <a:rPr lang="ru-RU" smtClean="0"/>
              <a:pPr/>
              <a:t>25.01.2018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C87B8-D261-4DC1-A66F-EFAEF5DDCC7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68468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95B10-20FF-4A23-8A2D-11ED4CFED54D}" type="datetimeFigureOut">
              <a:rPr lang="ru-RU" smtClean="0"/>
              <a:pPr/>
              <a:t>25.01.2018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C87B8-D261-4DC1-A66F-EFAEF5DDCC7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07088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microsoft.com/office/2007/relationships/hdphoto" Target="../media/hdphoto2.wdp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6.pn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20" Type="http://schemas.microsoft.com/office/2007/relationships/hdphoto" Target="../media/hdphoto3.wdp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microsoft.com/office/2007/relationships/hdphoto" Target="../media/hdphoto1.wdp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5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Relationship Id="rId22" Type="http://schemas.microsoft.com/office/2007/relationships/hdphoto" Target="../media/hdphoto4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pic>
        <p:nvPicPr>
          <p:cNvPr id="11" name="Рисунок 10"/>
          <p:cNvPicPr>
            <a:picLocks noChangeAspect="1"/>
          </p:cNvPicPr>
          <p:nvPr userDrawn="1"/>
        </p:nvPicPr>
        <p:blipFill rotWithShape="1">
          <a:blip r:embed="rId14" cstate="email">
            <a:extLst>
              <a:ext uri="{BEBA8EAE-BF5A-486C-A8C5-ECC9F3942E4B}">
                <a14:imgProps xmlns:a14="http://schemas.microsoft.com/office/drawing/2010/main" xmlns="">
                  <a14:imgLayer r:embed="rId15">
                    <a14:imgEffect>
                      <a14:sharpenSoften amount="50000"/>
                    </a14:imgEffect>
                    <a14:imgEffect>
                      <a14:saturation sat="400000"/>
                    </a14:imgEffect>
                    <a14:imgEffect>
                      <a14:brightnessContrast bright="-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/>
        </p:blipFill>
        <p:spPr>
          <a:xfrm rot="16200000" flipH="1">
            <a:off x="-1063668" y="4660341"/>
            <a:ext cx="2750301" cy="774847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16">
            <a:lum bright="70000" contrast="-70000"/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150154" y="458681"/>
            <a:ext cx="7743967" cy="5807976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 userDrawn="1"/>
        </p:nvPicPr>
        <p:blipFill rotWithShape="1">
          <a:blip r:embed="rId17" cstate="email">
            <a:extLst>
              <a:ext uri="{BEBA8EAE-BF5A-486C-A8C5-ECC9F3942E4B}">
                <a14:imgProps xmlns:a14="http://schemas.microsoft.com/office/drawing/2010/main" xmlns="">
                  <a14:imgLayer r:embed="rId18">
                    <a14:imgEffect>
                      <a14:sharpenSoften amount="50000"/>
                    </a14:imgEffect>
                    <a14:imgEffect>
                      <a14:saturation sat="400000"/>
                    </a14:imgEffect>
                    <a14:imgEffect>
                      <a14:brightnessContrast bright="-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/>
        </p:blipFill>
        <p:spPr>
          <a:xfrm rot="5400000" flipH="1">
            <a:off x="7407632" y="1354405"/>
            <a:ext cx="2726051" cy="898564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 rotWithShape="1">
          <a:blip r:embed="rId19" cstate="email">
            <a:extLst>
              <a:ext uri="{BEBA8EAE-BF5A-486C-A8C5-ECC9F3942E4B}">
                <a14:imgProps xmlns:a14="http://schemas.microsoft.com/office/drawing/2010/main" xmlns="">
                  <a14:imgLayer r:embed="rId20">
                    <a14:imgEffect>
                      <a14:sharpenSoften amount="50000"/>
                    </a14:imgEffect>
                    <a14:imgEffect>
                      <a14:saturation sat="400000"/>
                    </a14:imgEffect>
                    <a14:imgEffect>
                      <a14:brightnessContrast bright="-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/>
        </p:blipFill>
        <p:spPr>
          <a:xfrm flipH="1">
            <a:off x="-59699" y="5987830"/>
            <a:ext cx="3088649" cy="87017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095B10-20FF-4A23-8A2D-11ED4CFED54D}" type="datetimeFigureOut">
              <a:rPr lang="ru-RU" smtClean="0"/>
              <a:pPr/>
              <a:t>25.01.2018</a:t>
            </a:fld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 userDrawn="1"/>
        </p:nvPicPr>
        <p:blipFill rotWithShape="1">
          <a:blip r:embed="rId21" cstate="email">
            <a:extLst>
              <a:ext uri="{BEBA8EAE-BF5A-486C-A8C5-ECC9F3942E4B}">
                <a14:imgProps xmlns:a14="http://schemas.microsoft.com/office/drawing/2010/main" xmlns="">
                  <a14:imgLayer r:embed="rId22">
                    <a14:imgEffect>
                      <a14:sharpenSoften amount="50000"/>
                    </a14:imgEffect>
                    <a14:imgEffect>
                      <a14:saturation sat="400000"/>
                    </a14:imgEffect>
                    <a14:imgEffect>
                      <a14:brightnessContrast bright="-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/>
        </p:blipFill>
        <p:spPr>
          <a:xfrm>
            <a:off x="6237170" y="-57082"/>
            <a:ext cx="2966527" cy="827103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C87B8-D261-4DC1-A66F-EFAEF5DDCC7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15986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08000"/>
            <a:ext cx="7772400" cy="2476499"/>
          </a:xfrm>
        </p:spPr>
        <p:txBody>
          <a:bodyPr>
            <a:noAutofit/>
          </a:bodyPr>
          <a:lstStyle/>
          <a:p>
            <a:r>
              <a:rPr lang="ru-RU" sz="7200" b="1" dirty="0" smtClean="0">
                <a:latin typeface="Monotype Corsiva" pitchFamily="66" charset="0"/>
              </a:rPr>
              <a:t/>
            </a:r>
            <a:br>
              <a:rPr lang="ru-RU" sz="7200" b="1" dirty="0" smtClean="0">
                <a:latin typeface="Monotype Corsiva" pitchFamily="66" charset="0"/>
              </a:rPr>
            </a:br>
            <a:r>
              <a:rPr lang="ru-RU" sz="7200" b="1" dirty="0" err="1" smtClean="0">
                <a:solidFill>
                  <a:srgbClr val="7030A0"/>
                </a:solidFill>
                <a:latin typeface="Monotype Corsiva" pitchFamily="66" charset="0"/>
              </a:rPr>
              <a:t>Е.П.Крылатов</a:t>
            </a:r>
            <a:r>
              <a:rPr lang="ru-RU" sz="7200" b="1" dirty="0" smtClean="0">
                <a:solidFill>
                  <a:srgbClr val="7030A0"/>
                </a:solidFill>
                <a:latin typeface="Monotype Corsiva" pitchFamily="66" charset="0"/>
              </a:rPr>
              <a:t> «Крылатые   качели»</a:t>
            </a:r>
            <a:endParaRPr lang="ru-RU" sz="7200" b="1" dirty="0">
              <a:solidFill>
                <a:srgbClr val="7030A0"/>
              </a:solidFill>
              <a:latin typeface="Monotype Corsiva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4076700"/>
            <a:ext cx="6858000" cy="1422400"/>
          </a:xfrm>
        </p:spPr>
        <p:txBody>
          <a:bodyPr/>
          <a:lstStyle/>
          <a:p>
            <a:pPr>
              <a:spcBef>
                <a:spcPct val="20000"/>
              </a:spcBef>
              <a:defRPr/>
            </a:pPr>
            <a:endParaRPr lang="ru-RU" b="1" dirty="0" smtClean="0">
              <a:solidFill>
                <a:srgbClr val="7030A0"/>
              </a:solidFill>
              <a:latin typeface="Segoe UI" pitchFamily="34" charset="0"/>
              <a:cs typeface="Segoe UI" pitchFamily="34" charset="0"/>
            </a:endParaRPr>
          </a:p>
          <a:p>
            <a:pPr>
              <a:spcBef>
                <a:spcPct val="20000"/>
              </a:spcBef>
              <a:defRPr/>
            </a:pPr>
            <a:r>
              <a:rPr lang="ru-RU" b="1" dirty="0" smtClean="0">
                <a:solidFill>
                  <a:srgbClr val="7030A0"/>
                </a:solidFill>
                <a:latin typeface="Segoe UI" pitchFamily="34" charset="0"/>
                <a:cs typeface="Segoe UI" pitchFamily="34" charset="0"/>
              </a:rPr>
              <a:t>Выполнил</a:t>
            </a:r>
            <a:r>
              <a:rPr lang="ru-RU" b="1" dirty="0" smtClean="0">
                <a:solidFill>
                  <a:srgbClr val="7030A0"/>
                </a:solidFill>
                <a:latin typeface="Segoe UI" pitchFamily="34" charset="0"/>
                <a:cs typeface="Segoe UI" pitchFamily="34" charset="0"/>
              </a:rPr>
              <a:t>: </a:t>
            </a:r>
            <a:r>
              <a:rPr lang="ru-RU" b="1" kern="0" dirty="0" err="1" smtClean="0">
                <a:solidFill>
                  <a:srgbClr val="7030A0"/>
                </a:solidFill>
                <a:latin typeface="Segoe UI" pitchFamily="34" charset="0"/>
                <a:cs typeface="Segoe UI" pitchFamily="34" charset="0"/>
              </a:rPr>
              <a:t>Валиуллин</a:t>
            </a:r>
            <a:r>
              <a:rPr lang="ru-RU" b="1" kern="0" dirty="0" smtClean="0">
                <a:solidFill>
                  <a:srgbClr val="7030A0"/>
                </a:solidFill>
                <a:latin typeface="Segoe UI" pitchFamily="34" charset="0"/>
                <a:cs typeface="Segoe UI" pitchFamily="34" charset="0"/>
              </a:rPr>
              <a:t> Эрик </a:t>
            </a:r>
            <a:r>
              <a:rPr lang="ru-RU" b="1" kern="0" dirty="0" err="1" smtClean="0">
                <a:solidFill>
                  <a:srgbClr val="7030A0"/>
                </a:solidFill>
                <a:latin typeface="Segoe UI" pitchFamily="34" charset="0"/>
                <a:cs typeface="Segoe UI" pitchFamily="34" charset="0"/>
              </a:rPr>
              <a:t>Ильдарович</a:t>
            </a:r>
            <a:endParaRPr lang="ru-RU" b="1" dirty="0" smtClean="0">
              <a:solidFill>
                <a:srgbClr val="7030A0"/>
              </a:solidFill>
              <a:latin typeface="Segoe UI" pitchFamily="34" charset="0"/>
              <a:cs typeface="Segoe UI" pitchFamily="34" charset="0"/>
            </a:endParaRPr>
          </a:p>
          <a:p>
            <a:pPr>
              <a:spcBef>
                <a:spcPct val="20000"/>
              </a:spcBef>
              <a:defRPr/>
            </a:pPr>
            <a:r>
              <a:rPr lang="ru-RU" b="1" dirty="0" smtClean="0">
                <a:solidFill>
                  <a:srgbClr val="7030A0"/>
                </a:solidFill>
                <a:latin typeface="Segoe UI" pitchFamily="34" charset="0"/>
                <a:cs typeface="Segoe UI" pitchFamily="34" charset="0"/>
              </a:rPr>
              <a:t>ученик 2б класса МБОУ </a:t>
            </a:r>
            <a:r>
              <a:rPr lang="ru-RU" b="1" dirty="0" smtClean="0">
                <a:solidFill>
                  <a:srgbClr val="7030A0"/>
                </a:solidFill>
                <a:latin typeface="Segoe UI" pitchFamily="34" charset="0"/>
                <a:cs typeface="Segoe UI" pitchFamily="34" charset="0"/>
              </a:rPr>
              <a:t>СОШ№7 </a:t>
            </a:r>
            <a:r>
              <a:rPr lang="ru-RU" b="1" dirty="0" smtClean="0">
                <a:solidFill>
                  <a:srgbClr val="7030A0"/>
                </a:solidFill>
                <a:latin typeface="Segoe UI" pitchFamily="34" charset="0"/>
                <a:cs typeface="Segoe UI" pitchFamily="34" charset="0"/>
              </a:rPr>
              <a:t>г.Туймазы</a:t>
            </a:r>
            <a:endParaRPr lang="ru-RU" b="1" dirty="0" smtClean="0">
              <a:solidFill>
                <a:srgbClr val="7030A0"/>
              </a:solidFill>
              <a:latin typeface="Segoe UI" pitchFamily="34" charset="0"/>
              <a:cs typeface="Segoe UI" pitchFamily="34" charset="0"/>
            </a:endParaRPr>
          </a:p>
          <a:p>
            <a:endParaRPr lang="ru-RU" dirty="0"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044639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4" descr="http://900igr.net/up/datas/136409/01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0400" y="469900"/>
            <a:ext cx="7937500" cy="58039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10800000" flipV="1">
            <a:off x="444500" y="42168"/>
            <a:ext cx="75565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400" b="1" dirty="0" smtClean="0">
              <a:solidFill>
                <a:srgbClr val="7030A0"/>
              </a:solidFill>
              <a:latin typeface="Segoe UI" pitchFamily="34" charset="0"/>
              <a:cs typeface="Segoe UI" pitchFamily="34" charset="0"/>
            </a:endParaRPr>
          </a:p>
          <a:p>
            <a:pPr algn="ctr"/>
            <a:endParaRPr lang="ru-RU" sz="2400" b="1" dirty="0" smtClean="0">
              <a:solidFill>
                <a:srgbClr val="7030A0"/>
              </a:solidFill>
              <a:latin typeface="Segoe UI" pitchFamily="34" charset="0"/>
              <a:cs typeface="Segoe UI" pitchFamily="34" charset="0"/>
            </a:endParaRPr>
          </a:p>
          <a:p>
            <a:pPr algn="ctr"/>
            <a:endParaRPr lang="ru-RU" sz="2400" b="1" dirty="0" smtClean="0">
              <a:solidFill>
                <a:srgbClr val="7030A0"/>
              </a:solidFill>
              <a:latin typeface="Segoe UI" pitchFamily="34" charset="0"/>
              <a:cs typeface="Segoe UI" pitchFamily="34" charset="0"/>
            </a:endParaRPr>
          </a:p>
          <a:p>
            <a:pPr algn="ctr"/>
            <a:endParaRPr lang="ru-RU" sz="2400" b="1" dirty="0" smtClean="0">
              <a:solidFill>
                <a:srgbClr val="7030A0"/>
              </a:solidFill>
              <a:latin typeface="Segoe UI" pitchFamily="34" charset="0"/>
              <a:cs typeface="Segoe UI" pitchFamily="34" charset="0"/>
            </a:endParaRPr>
          </a:p>
          <a:p>
            <a:pPr algn="ctr"/>
            <a:endParaRPr lang="ru-RU" sz="2400" b="1" dirty="0" smtClean="0">
              <a:solidFill>
                <a:srgbClr val="7030A0"/>
              </a:solidFill>
              <a:latin typeface="Segoe UI" pitchFamily="34" charset="0"/>
              <a:cs typeface="Segoe UI" pitchFamily="34" charset="0"/>
            </a:endParaRPr>
          </a:p>
          <a:p>
            <a:pPr algn="ctr"/>
            <a:endParaRPr lang="ru-RU" sz="2400" b="1" dirty="0" smtClean="0">
              <a:solidFill>
                <a:srgbClr val="7030A0"/>
              </a:solidFill>
              <a:latin typeface="Segoe UI" pitchFamily="34" charset="0"/>
              <a:cs typeface="Segoe UI" pitchFamily="34" charset="0"/>
            </a:endParaRPr>
          </a:p>
          <a:p>
            <a:pPr algn="ctr"/>
            <a:r>
              <a:rPr lang="ru-RU" sz="2400" b="1" dirty="0" smtClean="0">
                <a:solidFill>
                  <a:srgbClr val="7030A0"/>
                </a:solidFill>
                <a:latin typeface="Segoe UI" pitchFamily="34" charset="0"/>
                <a:cs typeface="Segoe UI" pitchFamily="34" charset="0"/>
              </a:rPr>
              <a:t> </a:t>
            </a:r>
            <a:r>
              <a:rPr lang="ru-RU" sz="2400" b="1" dirty="0" smtClean="0">
                <a:solidFill>
                  <a:srgbClr val="7030A0"/>
                </a:solidFill>
                <a:latin typeface="Segoe UI" pitchFamily="34" charset="0"/>
                <a:cs typeface="Segoe UI" pitchFamily="34" charset="0"/>
              </a:rPr>
              <a:t> </a:t>
            </a:r>
          </a:p>
          <a:p>
            <a:pPr algn="ctr"/>
            <a:endParaRPr lang="ru-RU" sz="2400" b="1" dirty="0" smtClean="0">
              <a:solidFill>
                <a:srgbClr val="7030A0"/>
              </a:solidFill>
              <a:latin typeface="Segoe UI" pitchFamily="34" charset="0"/>
              <a:cs typeface="Segoe UI" pitchFamily="34" charset="0"/>
            </a:endParaRPr>
          </a:p>
          <a:p>
            <a:pPr algn="ctr"/>
            <a:endParaRPr lang="ru-RU" sz="2400" b="1" dirty="0" smtClean="0">
              <a:solidFill>
                <a:srgbClr val="7030A0"/>
              </a:solidFill>
              <a:latin typeface="Segoe UI" pitchFamily="34" charset="0"/>
              <a:cs typeface="Segoe UI" pitchFamily="34" charset="0"/>
            </a:endParaRPr>
          </a:p>
          <a:p>
            <a:pPr algn="ctr"/>
            <a:endParaRPr lang="ru-RU" sz="2400" b="1" dirty="0" smtClean="0">
              <a:solidFill>
                <a:srgbClr val="7030A0"/>
              </a:solidFill>
              <a:latin typeface="Segoe UI" pitchFamily="34" charset="0"/>
              <a:cs typeface="Segoe UI" pitchFamily="34" charset="0"/>
            </a:endParaRPr>
          </a:p>
          <a:p>
            <a:pPr algn="ctr"/>
            <a:endParaRPr lang="ru-RU" sz="2400" b="1" dirty="0">
              <a:solidFill>
                <a:srgbClr val="7030A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 rot="10800000" flipV="1">
            <a:off x="393699" y="0"/>
            <a:ext cx="8064501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solidFill>
                  <a:srgbClr val="7030A0"/>
                </a:solidFill>
                <a:latin typeface="Monotype Corsiva" pitchFamily="66" charset="0"/>
              </a:rPr>
              <a:t>       </a:t>
            </a:r>
          </a:p>
          <a:p>
            <a:pPr algn="just"/>
            <a:r>
              <a:rPr lang="ru-RU" sz="2800" dirty="0" smtClean="0">
                <a:solidFill>
                  <a:srgbClr val="7030A0"/>
                </a:solidFill>
                <a:latin typeface="Monotype Corsiva" pitchFamily="66" charset="0"/>
              </a:rPr>
              <a:t>       </a:t>
            </a:r>
            <a:r>
              <a:rPr lang="ru-RU" sz="3200" b="1" dirty="0" smtClean="0">
                <a:solidFill>
                  <a:srgbClr val="7030A0"/>
                </a:solidFill>
                <a:latin typeface="Monotype Corsiva" pitchFamily="66" charset="0"/>
              </a:rPr>
              <a:t>Т</a:t>
            </a:r>
            <a:r>
              <a:rPr lang="ru-RU" sz="3200" b="1" dirty="0" smtClean="0">
                <a:solidFill>
                  <a:srgbClr val="7030A0"/>
                </a:solidFill>
                <a:latin typeface="Monotype Corsiva" pitchFamily="66" charset="0"/>
              </a:rPr>
              <a:t>рудно </a:t>
            </a:r>
            <a:r>
              <a:rPr lang="ru-RU" sz="3200" b="1" dirty="0" smtClean="0">
                <a:solidFill>
                  <a:srgbClr val="7030A0"/>
                </a:solidFill>
                <a:latin typeface="Monotype Corsiva" pitchFamily="66" charset="0"/>
              </a:rPr>
              <a:t>найти в нашей стране человека, не знакомого с песнями Евгения </a:t>
            </a:r>
            <a:r>
              <a:rPr lang="ru-RU" sz="3200" b="1" dirty="0" err="1" smtClean="0">
                <a:solidFill>
                  <a:srgbClr val="7030A0"/>
                </a:solidFill>
                <a:latin typeface="Monotype Corsiva" pitchFamily="66" charset="0"/>
              </a:rPr>
              <a:t>Крылатова</a:t>
            </a:r>
            <a:r>
              <a:rPr lang="ru-RU" sz="3200" b="1" dirty="0" smtClean="0">
                <a:solidFill>
                  <a:srgbClr val="7030A0"/>
                </a:solidFill>
                <a:latin typeface="Monotype Corsiva" pitchFamily="66" charset="0"/>
              </a:rPr>
              <a:t>. А уж не услышать его композиции в своём детстве и юношестве – практически невозможно. «Колыбельная медведицы», «Крылатые качели», «Прекрасное далёко», «Лесной олень» и многие другие звучат в эфире и сопровождают любимые нами мультфильмы и кинофильмы с самого раннего возраста. Более того – многие из этих фильмов мы чаще вспоминаем по песням, которые в них прозвучали, чем по названиям этих лент.</a:t>
            </a:r>
            <a:endParaRPr lang="ru-RU" sz="3200" b="1" dirty="0">
              <a:solidFill>
                <a:srgbClr val="7030A0"/>
              </a:solidFill>
              <a:latin typeface="Monotype Corsiva" pitchFamily="66" charset="0"/>
            </a:endParaRPr>
          </a:p>
        </p:txBody>
      </p:sp>
      <p:sp>
        <p:nvSpPr>
          <p:cNvPr id="1026" name="AutoShape 2" descr="http://russkiymir.ru/export/sites/default/russkiymir/ru/images/publications/2014/Krylatov21.02.14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820881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5800" y="736600"/>
            <a:ext cx="75438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  <a:cs typeface="Segoe UI" pitchFamily="34" charset="0"/>
              </a:rPr>
              <a:t>       </a:t>
            </a:r>
            <a:r>
              <a:rPr lang="ru-RU" sz="40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  <a:cs typeface="Segoe UI" pitchFamily="34" charset="0"/>
              </a:rPr>
              <a:t>Впервые </a:t>
            </a:r>
            <a:r>
              <a:rPr lang="ru-RU" sz="40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  <a:cs typeface="Segoe UI" pitchFamily="34" charset="0"/>
              </a:rPr>
              <a:t>текст песни «Крылатые качели» прозвучал в детском кинофильме «Приключение Электроника», премьерный показ которого состоялся в 1979 году. Автором этих песенных строк является Юрий Сергеевич </a:t>
            </a:r>
            <a:r>
              <a:rPr lang="ru-RU" sz="4000" b="1" dirty="0" err="1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  <a:cs typeface="Segoe UI" pitchFamily="34" charset="0"/>
              </a:rPr>
              <a:t>Энтин</a:t>
            </a:r>
            <a:r>
              <a:rPr lang="ru-RU" sz="40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  <a:cs typeface="Segoe UI" pitchFamily="34" charset="0"/>
              </a:rPr>
              <a:t>. Композитор Евгений Павлович </a:t>
            </a:r>
            <a:r>
              <a:rPr lang="ru-RU" sz="4000" b="1" dirty="0" err="1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  <a:cs typeface="Segoe UI" pitchFamily="34" charset="0"/>
              </a:rPr>
              <a:t>Крылатов</a:t>
            </a:r>
            <a:endParaRPr lang="ru-RU" sz="4000" dirty="0">
              <a:solidFill>
                <a:srgbClr val="7030A0"/>
              </a:solidFill>
              <a:latin typeface="Monotype Corsiva" pitchFamily="66" charset="0"/>
              <a:cs typeface="Segoe UI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58800" y="254000"/>
            <a:ext cx="7988300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latin typeface="Monotype Corsiva" pitchFamily="66" charset="0"/>
              </a:rPr>
              <a:t>      </a:t>
            </a:r>
            <a:r>
              <a:rPr lang="ru-RU" sz="2600" b="1" dirty="0" smtClean="0">
                <a:solidFill>
                  <a:srgbClr val="7030A0"/>
                </a:solidFill>
                <a:latin typeface="Monotype Corsiva" pitchFamily="66" charset="0"/>
              </a:rPr>
              <a:t>Есть в этой музыке </a:t>
            </a:r>
            <a:r>
              <a:rPr lang="ru-RU" sz="2600" b="1" dirty="0" smtClean="0">
                <a:solidFill>
                  <a:srgbClr val="7030A0"/>
                </a:solidFill>
                <a:latin typeface="Monotype Corsiva" pitchFamily="66" charset="0"/>
              </a:rPr>
              <a:t>что-то, уносящее в вечность. При прослушивании такой музыки может показаться, что звучит просто красивая мелодия (а порой и наикрасивейшая), но она почему-то не умиляет, не радует, скорее наоборот – приносит своеобразную душевную боль. Она просто начисто выжигает поле суетливой реальности, абсолютно просветляет память и погружает во что-то самое главное. Отчего до предела сжимается сердце, подступает комок к горлу и наворачиваются слёзы (причём совсем не от сентиментальных чувств). И начинаешь ощущать то самое важное, ради чего живёшь. И то, ради чего умрёшь. Это пробуждаемое такой особой музыкой самое глубокое чувство человека, вооружившись названием одной из наиболее знаменитых песен именинника, можно назвать светлой тоской по «прекрасному далёко».</a:t>
            </a:r>
            <a:endParaRPr lang="ru-RU" sz="2600" b="1" dirty="0">
              <a:solidFill>
                <a:srgbClr val="7030A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46100" y="419100"/>
            <a:ext cx="79502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 smtClean="0">
                <a:solidFill>
                  <a:srgbClr val="7030A0"/>
                </a:solidFill>
                <a:latin typeface="Monotype Corsiva" pitchFamily="66" charset="0"/>
                <a:cs typeface="Times New Roman" pitchFamily="18" charset="0"/>
              </a:rPr>
              <a:t>        </a:t>
            </a:r>
            <a:r>
              <a:rPr lang="ru-RU" sz="3200" b="1" dirty="0" smtClean="0">
                <a:solidFill>
                  <a:srgbClr val="7030A0"/>
                </a:solidFill>
                <a:latin typeface="Monotype Corsiva" pitchFamily="66" charset="0"/>
                <a:cs typeface="Times New Roman" pitchFamily="18" charset="0"/>
              </a:rPr>
              <a:t>Песня </a:t>
            </a:r>
            <a:r>
              <a:rPr lang="ru-RU" sz="3200" b="1" dirty="0" smtClean="0">
                <a:solidFill>
                  <a:srgbClr val="7030A0"/>
                </a:solidFill>
                <a:latin typeface="Monotype Corsiva" pitchFamily="66" charset="0"/>
                <a:cs typeface="Times New Roman" pitchFamily="18" charset="0"/>
              </a:rPr>
              <a:t>«Крылатые качели» отличается легкостью и проникновенностью звучания. Музыка создает светлое и ласковое настроение. Композитор умело использовал сочетание радостного и грустного в характере </a:t>
            </a:r>
            <a:r>
              <a:rPr lang="ru-RU" sz="3200" b="1" dirty="0" smtClean="0">
                <a:solidFill>
                  <a:srgbClr val="7030A0"/>
                </a:solidFill>
                <a:latin typeface="Monotype Corsiva" pitchFamily="66" charset="0"/>
                <a:cs typeface="Times New Roman" pitchFamily="18" charset="0"/>
              </a:rPr>
              <a:t>сочинения. </a:t>
            </a:r>
            <a:r>
              <a:rPr lang="ru-RU" sz="32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  <a:cs typeface="Times New Roman" pitchFamily="18" charset="0"/>
              </a:rPr>
              <a:t>Стремительное движение в этой мелодии передается темпом мелодии и ладом (мажорная музыка). Мажорная музыка воспринимается слушателями, как светлая, ясная, радостная, а минорная - как печальная и мечтательная. </a:t>
            </a:r>
          </a:p>
          <a:p>
            <a:pPr algn="just"/>
            <a:endParaRPr lang="ru-RU" sz="2800" dirty="0">
              <a:solidFill>
                <a:srgbClr val="7030A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23900" y="495300"/>
            <a:ext cx="7493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7030A0"/>
                </a:solidFill>
                <a:latin typeface="Monotype Corsiva" pitchFamily="66" charset="0"/>
                <a:cs typeface="Times New Roman" pitchFamily="18" charset="0"/>
              </a:rPr>
              <a:t>       </a:t>
            </a:r>
          </a:p>
          <a:p>
            <a:pPr algn="just"/>
            <a:r>
              <a:rPr lang="ru-RU" sz="3600" b="1" dirty="0" smtClean="0">
                <a:solidFill>
                  <a:srgbClr val="7030A0"/>
                </a:solidFill>
                <a:latin typeface="Monotype Corsiva" pitchFamily="66" charset="0"/>
                <a:cs typeface="Times New Roman" pitchFamily="18" charset="0"/>
              </a:rPr>
              <a:t> </a:t>
            </a:r>
            <a:r>
              <a:rPr lang="ru-RU" sz="3600" b="1" dirty="0" smtClean="0">
                <a:solidFill>
                  <a:srgbClr val="7030A0"/>
                </a:solidFill>
                <a:latin typeface="Monotype Corsiva" pitchFamily="66" charset="0"/>
                <a:cs typeface="Times New Roman" pitchFamily="18" charset="0"/>
              </a:rPr>
              <a:t>       Мне очень нравится песня в исполнении хора. По </a:t>
            </a:r>
            <a:r>
              <a:rPr lang="ru-RU" sz="3600" b="1" dirty="0" smtClean="0">
                <a:solidFill>
                  <a:srgbClr val="7030A0"/>
                </a:solidFill>
                <a:latin typeface="Monotype Corsiva" pitchFamily="66" charset="0"/>
                <a:cs typeface="Times New Roman" pitchFamily="18" charset="0"/>
              </a:rPr>
              <a:t>моему мнению, это произведение – один из лучших образцов школьной песни в репертуаре </a:t>
            </a:r>
            <a:r>
              <a:rPr lang="ru-RU" sz="3600" b="1" dirty="0" smtClean="0">
                <a:solidFill>
                  <a:srgbClr val="7030A0"/>
                </a:solidFill>
                <a:latin typeface="Monotype Corsiva" pitchFamily="66" charset="0"/>
                <a:cs typeface="Times New Roman" pitchFamily="18" charset="0"/>
              </a:rPr>
              <a:t>с </a:t>
            </a:r>
            <a:r>
              <a:rPr lang="ru-RU" sz="3600" b="1" dirty="0" smtClean="0">
                <a:solidFill>
                  <a:srgbClr val="7030A0"/>
                </a:solidFill>
                <a:latin typeface="Monotype Corsiva" pitchFamily="66" charset="0"/>
                <a:cs typeface="Times New Roman" pitchFamily="18" charset="0"/>
              </a:rPr>
              <a:t>хора музыкально-хоровой студии. </a:t>
            </a:r>
            <a:r>
              <a:rPr lang="ru-RU" sz="3600" b="1" dirty="0" smtClean="0">
                <a:solidFill>
                  <a:srgbClr val="7030A0"/>
                </a:solidFill>
                <a:latin typeface="Monotype Corsiva" pitchFamily="66" charset="0"/>
                <a:cs typeface="Times New Roman" pitchFamily="18" charset="0"/>
              </a:rPr>
              <a:t>«</a:t>
            </a:r>
            <a:r>
              <a:rPr lang="ru-RU" sz="3600" b="1" dirty="0" smtClean="0">
                <a:solidFill>
                  <a:srgbClr val="7030A0"/>
                </a:solidFill>
                <a:latin typeface="Monotype Corsiva" pitchFamily="66" charset="0"/>
                <a:cs typeface="Times New Roman" pitchFamily="18" charset="0"/>
              </a:rPr>
              <a:t>Крылатые качели» – любимая песня не только у ребят, но и у слушателей любого возраста.</a:t>
            </a:r>
            <a:endParaRPr lang="ru-RU" sz="3600" dirty="0">
              <a:solidFill>
                <a:srgbClr val="7030A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500" y="254000"/>
            <a:ext cx="76708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solidFill>
                  <a:srgbClr val="7030A0"/>
                </a:solidFill>
                <a:latin typeface="Monotype Corsiva" pitchFamily="66" charset="0"/>
              </a:rPr>
              <a:t>      </a:t>
            </a:r>
          </a:p>
          <a:p>
            <a:pPr algn="just"/>
            <a:r>
              <a:rPr lang="ru-RU" sz="3600" b="1" dirty="0" smtClean="0">
                <a:solidFill>
                  <a:srgbClr val="7030A0"/>
                </a:solidFill>
                <a:latin typeface="Monotype Corsiva" pitchFamily="66" charset="0"/>
              </a:rPr>
              <a:t> </a:t>
            </a:r>
            <a:r>
              <a:rPr lang="ru-RU" sz="3600" b="1" dirty="0" smtClean="0">
                <a:solidFill>
                  <a:srgbClr val="7030A0"/>
                </a:solidFill>
                <a:latin typeface="Monotype Corsiva" pitchFamily="66" charset="0"/>
              </a:rPr>
              <a:t>      </a:t>
            </a:r>
            <a:r>
              <a:rPr lang="ru-RU" sz="4000" b="1" dirty="0" smtClean="0">
                <a:solidFill>
                  <a:srgbClr val="7030A0"/>
                </a:solidFill>
                <a:latin typeface="Monotype Corsiva" pitchFamily="66" charset="0"/>
              </a:rPr>
              <a:t>Волшебная </a:t>
            </a:r>
            <a:r>
              <a:rPr lang="ru-RU" sz="4000" b="1" dirty="0" smtClean="0">
                <a:solidFill>
                  <a:srgbClr val="7030A0"/>
                </a:solidFill>
                <a:latin typeface="Monotype Corsiva" pitchFamily="66" charset="0"/>
              </a:rPr>
              <a:t>музыка звуков с искренними наполняющими душу добротой словами. И радостно, полный позитив, и на душе хорошо, и хочется кружиться и петь и танцевать - напевая эту песенку. Песня о чем то возвышенном, о том, что все в нашем мире возможно, главное захотеть.</a:t>
            </a:r>
            <a:endParaRPr lang="ru-RU" sz="4000" b="1" dirty="0">
              <a:solidFill>
                <a:srgbClr val="7030A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Georgia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1720</TotalTime>
  <Words>419</Words>
  <Application>Microsoft Office PowerPoint</Application>
  <PresentationFormat>Экран (4:3)</PresentationFormat>
  <Paragraphs>22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 Е.П.Крылатов «Крылатые   качели»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Артём Кулаков</dc:creator>
  <cp:lastModifiedBy>Admin</cp:lastModifiedBy>
  <cp:revision>29</cp:revision>
  <dcterms:created xsi:type="dcterms:W3CDTF">2014-07-11T15:18:59Z</dcterms:created>
  <dcterms:modified xsi:type="dcterms:W3CDTF">2018-01-26T18:35:24Z</dcterms:modified>
</cp:coreProperties>
</file>