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54" d="100"/>
          <a:sy n="54" d="100"/>
        </p:scale>
        <p:origin x="-5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877EAA-D108-4EC0-AEF7-5F586E7DC04C}" type="datetimeFigureOut">
              <a:rPr lang="ru-RU" smtClean="0"/>
              <a:pPr/>
              <a:t>24.01.2018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23E580-6771-4A28-87FB-F07EC52EE5DD}"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38008A2-D1C6-46DD-B519-57EFC274F74C}" type="datetimeFigureOut">
              <a:rPr lang="ru-RU" smtClean="0"/>
              <a:pPr/>
              <a:t>24.01.2018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1DD4329-A412-4B1A-84B3-DC93F889052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008A2-D1C6-46DD-B519-57EFC274F74C}" type="datetimeFigureOut">
              <a:rPr lang="ru-RU" smtClean="0"/>
              <a:pPr/>
              <a:t>24.01.2018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D4329-A412-4B1A-84B3-DC93F889052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ru.wikipedia.org/wiki/%D0%9A%D0%BE%D0%BC%D1%81%D0%BE%D0%BC%D0%BE%D0%BB%D1%8C%D1%81%D0%BA%D0%B0%D1%8F_%D0%BF%D1%80%D0%B0%D0%B2%D0%B4%D0%B0" TargetMode="External"/><Relationship Id="rId2" Type="http://schemas.openxmlformats.org/officeDocument/2006/relationships/hyperlink" Target="https://ru.wikipedia.org/wiki/%D0%9A%D1%80%D1%8B%D0%BB%D0%B0%D1%82%D1%8B%D0%B5_%D0%BA%D0%B0%D1%87%D0%B5%D0%BB%D0%B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p:txBody>
          <a:bodyPr/>
          <a:lstStyle/>
          <a:p>
            <a:endParaRPr lang="ru-RU"/>
          </a:p>
        </p:txBody>
      </p:sp>
      <p:sp>
        <p:nvSpPr>
          <p:cNvPr id="6" name="Подзаголовок 5"/>
          <p:cNvSpPr>
            <a:spLocks noGrp="1"/>
          </p:cNvSpPr>
          <p:nvPr>
            <p:ph type="subTitle" idx="1"/>
          </p:nvPr>
        </p:nvSpPr>
        <p:spPr/>
        <p:txBody>
          <a:bodyPr/>
          <a:lstStyle/>
          <a:p>
            <a:endParaRPr lang="ru-RU"/>
          </a:p>
        </p:txBody>
      </p:sp>
      <p:pic>
        <p:nvPicPr>
          <p:cNvPr id="4" name="Рисунок 3" descr="Без имени.pn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«Крылатые качели» история создания</a:t>
            </a:r>
            <a:endParaRPr lang="ru-RU" dirty="0"/>
          </a:p>
        </p:txBody>
      </p:sp>
      <p:sp>
        <p:nvSpPr>
          <p:cNvPr id="3" name="Содержимое 2"/>
          <p:cNvSpPr>
            <a:spLocks noGrp="1"/>
          </p:cNvSpPr>
          <p:nvPr>
            <p:ph idx="1"/>
          </p:nvPr>
        </p:nvSpPr>
        <p:spPr>
          <a:xfrm>
            <a:off x="395536" y="1600200"/>
            <a:ext cx="8291264" cy="5257800"/>
          </a:xfrm>
        </p:spPr>
        <p:txBody>
          <a:bodyPr>
            <a:noAutofit/>
          </a:bodyPr>
          <a:lstStyle/>
          <a:p>
            <a:r>
              <a:rPr lang="ru-RU" sz="1600" b="1" i="1" dirty="0" smtClean="0"/>
              <a:t>Евгений </a:t>
            </a:r>
            <a:r>
              <a:rPr lang="ru-RU" sz="1600" b="1" i="1" dirty="0" err="1" smtClean="0"/>
              <a:t>Крылатов</a:t>
            </a:r>
            <a:r>
              <a:rPr lang="ru-RU" sz="1600" b="1" i="1" dirty="0" smtClean="0"/>
              <a:t> пишет песни всегда на уже готовые стихи, так было и в этот раз. У поэта Юрия </a:t>
            </a:r>
            <a:r>
              <a:rPr lang="ru-RU" sz="1600" b="1" i="1" dirty="0" err="1" smtClean="0"/>
              <a:t>Энтина</a:t>
            </a:r>
            <a:r>
              <a:rPr lang="ru-RU" sz="1600" b="1" i="1" dirty="0" smtClean="0"/>
              <a:t>, с которым он дружил и с которым больше всего работал, композитор однажды нашёл это стихотворение на рабочем столе. Прочитав, заинтересовался. </a:t>
            </a:r>
            <a:r>
              <a:rPr lang="ru-RU" sz="1600" b="1" i="1" dirty="0" err="1" smtClean="0"/>
              <a:t>Энтин</a:t>
            </a:r>
            <a:r>
              <a:rPr lang="ru-RU" sz="1600" b="1" i="1" dirty="0" smtClean="0"/>
              <a:t> же сказал ему в ответ, что стихотворение не закончено, что он его уже показывал и ему его вернули с указанием переделать под уже написанную музыку для одного мультфильма. </a:t>
            </a:r>
            <a:r>
              <a:rPr lang="ru-RU" sz="1600" b="1" i="1" dirty="0" err="1" smtClean="0"/>
              <a:t>Крылатову</a:t>
            </a:r>
            <a:r>
              <a:rPr lang="ru-RU" sz="1600" b="1" i="1" dirty="0" smtClean="0"/>
              <a:t> же стихи настолько понравились, что он начал уговаривать друга, которому было неудобно забирать у другого композитора уже показанные стихи, отдать их ему. </a:t>
            </a:r>
            <a:r>
              <a:rPr lang="ru-RU" sz="1600" b="1" i="1" dirty="0" err="1" smtClean="0"/>
              <a:t>Крылатов</a:t>
            </a:r>
            <a:r>
              <a:rPr lang="ru-RU" sz="1600" b="1" i="1" dirty="0" smtClean="0"/>
              <a:t> говорил </a:t>
            </a:r>
            <a:r>
              <a:rPr lang="ru-RU" sz="1600" b="1" i="1" dirty="0" err="1" smtClean="0"/>
              <a:t>Энтину</a:t>
            </a:r>
            <a:r>
              <a:rPr lang="ru-RU" sz="1600" b="1" i="1" dirty="0" smtClean="0"/>
              <a:t>, что стихи уже сейчас прекрасные, что ничего в них не надо переделывать, что они очень музыкальны и он сам хочет на них написать песню. И убеждал и спорил с ним месяц, до победного конца. Получив же стихотворение, написал на него музыку немногим более чем за час</a:t>
            </a:r>
            <a:r>
              <a:rPr lang="ru-RU" sz="1600" b="1" i="1" baseline="30000" dirty="0" smtClean="0">
                <a:hlinkClick r:id="rId2"/>
              </a:rPr>
              <a:t>[1]</a:t>
            </a:r>
            <a:r>
              <a:rPr lang="ru-RU" sz="1600" b="1" i="1" dirty="0" smtClean="0"/>
              <a:t>.</a:t>
            </a:r>
          </a:p>
          <a:p>
            <a:r>
              <a:rPr lang="ru-RU" sz="1600" b="1" i="1" dirty="0" err="1" smtClean="0"/>
              <a:t>Крылатов</a:t>
            </a:r>
            <a:r>
              <a:rPr lang="ru-RU" sz="1600" b="1" i="1" dirty="0" smtClean="0"/>
              <a:t> рассказывал «</a:t>
            </a:r>
            <a:r>
              <a:rPr lang="ru-RU" sz="1600" b="1" i="1" dirty="0" smtClean="0">
                <a:hlinkClick r:id="rId3" tooltip="Комсомольская правда"/>
              </a:rPr>
              <a:t>Комсомольской правде</a:t>
            </a:r>
            <a:r>
              <a:rPr lang="ru-RU" sz="1600" b="1" i="1" dirty="0" smtClean="0"/>
              <a:t>»:</a:t>
            </a:r>
          </a:p>
          <a:p>
            <a:r>
              <a:rPr lang="ru-RU" sz="1600" b="1" i="1" dirty="0" smtClean="0"/>
              <a:t>[К]</a:t>
            </a:r>
            <a:r>
              <a:rPr lang="ru-RU" sz="1600" b="1" i="1" dirty="0" err="1" smtClean="0"/>
              <a:t>огда</a:t>
            </a:r>
            <a:r>
              <a:rPr lang="ru-RU" sz="1600" b="1" i="1" dirty="0" smtClean="0"/>
              <a:t> я написал «Крылатые качели», режиссер Константин </a:t>
            </a:r>
            <a:r>
              <a:rPr lang="ru-RU" sz="1600" b="1" i="1" dirty="0" err="1" smtClean="0"/>
              <a:t>Бромберг</a:t>
            </a:r>
            <a:r>
              <a:rPr lang="ru-RU" sz="1600" b="1" i="1" dirty="0" smtClean="0"/>
              <a:t>, с которым я делал фильмы «Приключения Электроника» и «Чародеи», был очень недоволен. Выходит после записи мрачный! Вообще-то он замечательный человек, открытый, деликатный, «с подходом», а тут говорит: «Песня эта – полная лажа». Я так расстроился! Почему? «Мне надо, чтоб ее в кабаках пели!» А потом, когда фильм вышел – такое количество восторженных писем пришло! Он успокоился</a:t>
            </a:r>
            <a:r>
              <a:rPr lang="ru-RU" sz="1600" b="1" i="1" baseline="30000" dirty="0" smtClean="0">
                <a:hlinkClick r:id="rId2"/>
              </a:rPr>
              <a:t>[3]</a:t>
            </a:r>
            <a:r>
              <a:rPr lang="ru-RU" sz="1600" b="1" i="1" dirty="0" smtClean="0"/>
              <a:t>.</a:t>
            </a:r>
            <a:endParaRPr lang="ru-RU" sz="1600" b="1"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Музыкальные краски </a:t>
            </a:r>
            <a:endParaRPr lang="ru-RU" dirty="0"/>
          </a:p>
        </p:txBody>
      </p:sp>
      <p:sp>
        <p:nvSpPr>
          <p:cNvPr id="3" name="Содержимое 2"/>
          <p:cNvSpPr>
            <a:spLocks noGrp="1"/>
          </p:cNvSpPr>
          <p:nvPr>
            <p:ph idx="1"/>
          </p:nvPr>
        </p:nvSpPr>
        <p:spPr/>
        <p:txBody>
          <a:bodyPr>
            <a:normAutofit fontScale="32500" lnSpcReduction="20000"/>
          </a:bodyPr>
          <a:lstStyle/>
          <a:p>
            <a:r>
              <a:rPr lang="ru-RU" sz="4500" dirty="0" smtClean="0"/>
              <a:t>Если продолжить сравнение с цветком, то следует вспомнить, что цветы расцветают в разное время суток. Одни раскрывают свои чашечки навстречу первым лучам солнца, другие «просыпаются» в жаркий полдень, а третьи дожидаются сумерек, чтобы отдать свое благоухание ночной прохладе.</a:t>
            </a:r>
          </a:p>
          <a:p>
            <a:r>
              <a:rPr lang="ru-RU" sz="4500" dirty="0" smtClean="0"/>
              <a:t>Мелодии тоже «расцветают» в разное время. Некоторые сразу начинаются с вершины - кульминации. В других кульминация находится в середине мелодии или ближе к ее концу. Яркий пример тому - песня Е. </a:t>
            </a:r>
            <a:r>
              <a:rPr lang="ru-RU" sz="4500" dirty="0" err="1" smtClean="0"/>
              <a:t>Крылатова</a:t>
            </a:r>
            <a:r>
              <a:rPr lang="ru-RU" sz="4500" dirty="0" smtClean="0"/>
              <a:t> «Крылатые качели» (слова Ю. </a:t>
            </a:r>
            <a:r>
              <a:rPr lang="ru-RU" sz="4500" dirty="0" err="1" smtClean="0"/>
              <a:t>Энтина</a:t>
            </a:r>
            <a:r>
              <a:rPr lang="ru-RU" sz="4500" dirty="0" smtClean="0"/>
              <a:t>) из кинофильма «Приключения Электроника». Мелодия ее, постепенно развиваясь, достигает кульминации, подчеркнутой звонкими повторами самой высокой ноты.</a:t>
            </a:r>
          </a:p>
          <a:p>
            <a:r>
              <a:rPr lang="ru-RU" sz="4500" dirty="0" smtClean="0"/>
              <a:t>Нетрудно заметить, что строение мелодии похоже на строение речи. Как из слов образуются фразы, из фраз предложения, так и в мелодии небольшие выразительные частицы - мотивы - объединяются во фразы. Музыкальная фраза, как правило, образуется из двух-трех мотивов. Ее продолжительность определяется продолжительностью дыхания исполнителя, поющего или играющего на духовом инструменте. (В исполнении музыки на смычковых, клавишных инструментах влияние дыхания на величину фразы не ощутимо, но также учитывается.)</a:t>
            </a:r>
          </a:p>
          <a:p>
            <a:r>
              <a:rPr lang="ru-RU" sz="4500" dirty="0" smtClean="0"/>
              <a:t>Обычно одна фраза исполняется на одном дыхании (выдохе). Несколько фраз, связанных общей линией развития, образуют предложения, а предложения – целостную мелодию</a:t>
            </a:r>
            <a:r>
              <a:rPr lang="ru-RU" dirty="0" smtClean="0"/>
              <a:t>.</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Моё отношение к произведению</a:t>
            </a:r>
            <a:endParaRPr lang="ru-RU" dirty="0"/>
          </a:p>
        </p:txBody>
      </p:sp>
      <p:sp>
        <p:nvSpPr>
          <p:cNvPr id="3" name="Содержимое 2"/>
          <p:cNvSpPr>
            <a:spLocks noGrp="1"/>
          </p:cNvSpPr>
          <p:nvPr>
            <p:ph idx="1"/>
          </p:nvPr>
        </p:nvSpPr>
        <p:spPr/>
        <p:txBody>
          <a:bodyPr>
            <a:normAutofit/>
          </a:bodyPr>
          <a:lstStyle/>
          <a:p>
            <a:r>
              <a:rPr lang="ru-RU" sz="1800" dirty="0" smtClean="0"/>
              <a:t>Мне понравился третий вариант ,душевно поют</a:t>
            </a:r>
            <a:endParaRPr lang="ru-RU" sz="1800" dirty="0"/>
          </a:p>
        </p:txBody>
      </p:sp>
      <p:sp>
        <p:nvSpPr>
          <p:cNvPr id="4" name="Прямоугольник 3"/>
          <p:cNvSpPr/>
          <p:nvPr/>
        </p:nvSpPr>
        <p:spPr>
          <a:xfrm>
            <a:off x="827584" y="1997838"/>
            <a:ext cx="6912768" cy="1754326"/>
          </a:xfrm>
          <a:prstGeom prst="rect">
            <a:avLst/>
          </a:prstGeom>
        </p:spPr>
        <p:txBody>
          <a:bodyPr wrap="square">
            <a:spAutoFit/>
          </a:bodyPr>
          <a:lstStyle/>
          <a:p>
            <a:r>
              <a:rPr lang="ru-RU" dirty="0" smtClean="0"/>
              <a:t>Песне из кинофильма "Приключение Электроника" "Крылатые качели" в этом году исполнилось 35 лет. "Летят, летят, </a:t>
            </a:r>
            <a:r>
              <a:rPr lang="ru-RU" dirty="0" err="1" smtClean="0"/>
              <a:t>ле</a:t>
            </a:r>
            <a:r>
              <a:rPr lang="ru-RU" dirty="0" smtClean="0"/>
              <a:t> -</a:t>
            </a:r>
            <a:r>
              <a:rPr lang="ru-RU" dirty="0" err="1" smtClean="0"/>
              <a:t>тят</a:t>
            </a:r>
            <a:r>
              <a:rPr lang="ru-RU" dirty="0" smtClean="0"/>
              <a:t>" года, а песня не стареет, только набирает популярность, а среди нашего поколения еще и любимая, настолько она звонкая, чистая, крылатая, так и кажется, что появятся сейчас крылья и у качелей и они улетят вместе с исполнителями. Летите, голуби, летите!</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s://i.ytimg.com/vi/8P3m3b9zBhU/hqdefault.jpg"/>
          <p:cNvPicPr>
            <a:picLocks noChangeAspect="1" noChangeArrowheads="1"/>
          </p:cNvPicPr>
          <p:nvPr/>
        </p:nvPicPr>
        <p:blipFill>
          <a:blip r:embed="rId2" cstate="print"/>
          <a:srcRect/>
          <a:stretch>
            <a:fillRect/>
          </a:stretch>
        </p:blipFill>
        <p:spPr bwMode="auto">
          <a:xfrm>
            <a:off x="251520" y="19250"/>
            <a:ext cx="8496944" cy="6578102"/>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580</Words>
  <Application>Microsoft Office PowerPoint</Application>
  <PresentationFormat>Экран (4:3)</PresentationFormat>
  <Paragraphs>12</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Слайд 1</vt:lpstr>
      <vt:lpstr>«Крылатые качели» история создания</vt:lpstr>
      <vt:lpstr>Музыкальные краски </vt:lpstr>
      <vt:lpstr>Моё отношение к произведению</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Крылатые  качели</dc:title>
  <dc:creator>Пользователь Windows</dc:creator>
  <cp:lastModifiedBy>Пользователь Windows</cp:lastModifiedBy>
  <cp:revision>6</cp:revision>
  <dcterms:created xsi:type="dcterms:W3CDTF">2018-01-23T19:16:03Z</dcterms:created>
  <dcterms:modified xsi:type="dcterms:W3CDTF">2018-01-24T10:27:46Z</dcterms:modified>
</cp:coreProperties>
</file>