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29F3-1E5A-46D0-A26E-19E64A737D0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246-C63A-494A-8FE7-CC62F6ECA7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29F3-1E5A-46D0-A26E-19E64A737D0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246-C63A-494A-8FE7-CC62F6ECA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29F3-1E5A-46D0-A26E-19E64A737D0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246-C63A-494A-8FE7-CC62F6ECA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29F3-1E5A-46D0-A26E-19E64A737D0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246-C63A-494A-8FE7-CC62F6ECA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29F3-1E5A-46D0-A26E-19E64A737D0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6C8246-C63A-494A-8FE7-CC62F6ECA7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29F3-1E5A-46D0-A26E-19E64A737D0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246-C63A-494A-8FE7-CC62F6ECA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29F3-1E5A-46D0-A26E-19E64A737D0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246-C63A-494A-8FE7-CC62F6ECA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29F3-1E5A-46D0-A26E-19E64A737D0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246-C63A-494A-8FE7-CC62F6ECA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29F3-1E5A-46D0-A26E-19E64A737D0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246-C63A-494A-8FE7-CC62F6ECA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29F3-1E5A-46D0-A26E-19E64A737D0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246-C63A-494A-8FE7-CC62F6ECA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29F3-1E5A-46D0-A26E-19E64A737D0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246-C63A-494A-8FE7-CC62F6ECA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F729F3-1E5A-46D0-A26E-19E64A737D0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6C8246-C63A-494A-8FE7-CC62F6ECA76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skiymir.ru/publications/86289/" TargetMode="External"/><Relationship Id="rId2" Type="http://schemas.openxmlformats.org/officeDocument/2006/relationships/hyperlink" Target="https://www.youtube.com/watch?v=xwTyMFO8Bo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2780928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002060"/>
                </a:solidFill>
                <a:latin typeface="+mn-lt"/>
              </a:rPr>
              <a:t>Крылатые качели</a:t>
            </a:r>
            <a:endParaRPr lang="ru-RU" sz="54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Музыка: </a:t>
            </a:r>
            <a:r>
              <a:rPr lang="ru-RU" dirty="0" err="1" smtClean="0"/>
              <a:t>Е.Крылатова</a:t>
            </a:r>
            <a:endParaRPr lang="ru-RU" dirty="0" smtClean="0"/>
          </a:p>
          <a:p>
            <a:r>
              <a:rPr lang="ru-RU" dirty="0" smtClean="0"/>
              <a:t>Слова песни: </a:t>
            </a:r>
            <a:r>
              <a:rPr lang="ru-RU" dirty="0" err="1" smtClean="0"/>
              <a:t>Ю.Энтина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d1osaH3b9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6552728" cy="59760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Спасибо за внимание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4886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             Выполнил: Султанов </a:t>
            </a:r>
            <a:r>
              <a:rPr lang="ru-RU" sz="2000" b="1" dirty="0" err="1" smtClean="0">
                <a:solidFill>
                  <a:srgbClr val="002060"/>
                </a:solidFill>
              </a:rPr>
              <a:t>Нияз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2060"/>
                </a:solidFill>
                <a:latin typeface="+mn-lt"/>
              </a:rPr>
              <a:t>История создания песни</a:t>
            </a:r>
            <a:endParaRPr lang="ru-RU" sz="4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Юрий </a:t>
            </a:r>
            <a:r>
              <a:rPr lang="ru-RU" sz="2400" dirty="0" err="1" smtClean="0"/>
              <a:t>Энтин</a:t>
            </a:r>
            <a:r>
              <a:rPr lang="ru-RU" sz="2400" dirty="0" smtClean="0"/>
              <a:t>: Режиссер сказал создать песню, которую бы вся страна запела…Я говорю: «Если бы я умел такие песни писать, я бы с вами не связывался никогда»…Но потом плюнул на всё, вспомнил своё детство…Я приехал после войны из Оренбурга, поселился в квартире , который был рядом с Измайловским парком. Парк открывался в мае, даже с детей брали билет, а у нас их не было. Поэтому мы знали все пути проникновения в парк. Парк открывается в мае, значит надо проникнуть раньше, в апреле. Правда качели привязаны цепями к столбу. Взяв из сарая одного дяденьки ножовку, мы пол дня пилили эти цепи. Распилили и катались. Было такое счастье. Это ощущение, воспоминания породили песню.</a:t>
            </a:r>
            <a:endParaRPr lang="ru-RU" sz="2400" dirty="0"/>
          </a:p>
        </p:txBody>
      </p:sp>
    </p:spTree>
  </p:cSld>
  <p:clrMapOvr>
    <a:masterClrMapping/>
  </p:clrMapOvr>
  <p:transition advClick="0" advTm="9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entin-1024x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9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32500" lnSpcReduction="20000"/>
          </a:bodyPr>
          <a:lstStyle/>
          <a:p>
            <a:r>
              <a:rPr lang="ru-RU" sz="6800" b="1" i="1" dirty="0" smtClean="0">
                <a:solidFill>
                  <a:srgbClr val="002060"/>
                </a:solidFill>
              </a:rPr>
              <a:t>Выше мы цитировали слова самого Юрия </a:t>
            </a:r>
            <a:r>
              <a:rPr lang="ru-RU" sz="6800" b="1" i="1" dirty="0" err="1" smtClean="0">
                <a:solidFill>
                  <a:srgbClr val="002060"/>
                </a:solidFill>
              </a:rPr>
              <a:t>Энтина</a:t>
            </a:r>
            <a:r>
              <a:rPr lang="ru-RU" sz="6800" b="1" i="1" dirty="0" smtClean="0">
                <a:solidFill>
                  <a:srgbClr val="002060"/>
                </a:solidFill>
              </a:rPr>
              <a:t>, где он дает интервью программе «Песня с историей».</a:t>
            </a:r>
          </a:p>
          <a:p>
            <a:pPr>
              <a:buNone/>
            </a:pPr>
            <a:r>
              <a:rPr lang="ru-RU" sz="6800" b="1" i="1" dirty="0" smtClean="0">
                <a:solidFill>
                  <a:srgbClr val="002060"/>
                </a:solidFill>
              </a:rPr>
              <a:t>      (источник:</a:t>
            </a:r>
            <a:r>
              <a:rPr lang="en-US" sz="6800" b="1" i="1" dirty="0" smtClean="0">
                <a:solidFill>
                  <a:srgbClr val="002060"/>
                </a:solidFill>
              </a:rPr>
              <a:t> </a:t>
            </a:r>
            <a:r>
              <a:rPr lang="en-US" sz="6800" b="1" i="1" dirty="0" smtClean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6800" b="1" i="1" dirty="0" smtClean="0">
                <a:solidFill>
                  <a:srgbClr val="002060"/>
                </a:solidFill>
                <a:hlinkClick r:id="rId2"/>
              </a:rPr>
              <a:t>www.youtube.com/watch?v=xwTyMFO8Bos</a:t>
            </a:r>
            <a:r>
              <a:rPr lang="ru-RU" sz="6800" b="1" i="1" dirty="0" smtClean="0">
                <a:solidFill>
                  <a:srgbClr val="002060"/>
                </a:solidFill>
              </a:rPr>
              <a:t>). </a:t>
            </a:r>
          </a:p>
          <a:p>
            <a:r>
              <a:rPr lang="ru-RU" sz="6800" b="1" i="1" dirty="0" smtClean="0">
                <a:solidFill>
                  <a:srgbClr val="002060"/>
                </a:solidFill>
              </a:rPr>
              <a:t>Другая версия: …Так </a:t>
            </a:r>
            <a:r>
              <a:rPr lang="ru-RU" sz="6800" b="1" i="1" dirty="0" smtClean="0">
                <a:solidFill>
                  <a:srgbClr val="002060"/>
                </a:solidFill>
              </a:rPr>
              <a:t>— легко и быстро — было и с двумя его известными песнями — «Прекрасное далёко» и «Крылатые качели» на стихи Юрия </a:t>
            </a:r>
            <a:r>
              <a:rPr lang="ru-RU" sz="6800" b="1" i="1" dirty="0" err="1" smtClean="0">
                <a:solidFill>
                  <a:srgbClr val="002060"/>
                </a:solidFill>
              </a:rPr>
              <a:t>Энтина</a:t>
            </a:r>
            <a:r>
              <a:rPr lang="ru-RU" sz="6800" b="1" i="1" dirty="0" smtClean="0">
                <a:solidFill>
                  <a:srgbClr val="002060"/>
                </a:solidFill>
              </a:rPr>
              <a:t>. На стихотворение «Крылатые качели» композитор обратил внимание случайно. Нашёл его у друга на рабочем столе. Прочитал. Спросил: «Это что?» «Пока так, болванка, — ответил смущённый </a:t>
            </a:r>
            <a:r>
              <a:rPr lang="ru-RU" sz="6800" b="1" i="1" dirty="0" err="1" smtClean="0">
                <a:solidFill>
                  <a:srgbClr val="002060"/>
                </a:solidFill>
              </a:rPr>
              <a:t>Энтин</a:t>
            </a:r>
            <a:r>
              <a:rPr lang="ru-RU" sz="6800" b="1" i="1" dirty="0" smtClean="0">
                <a:solidFill>
                  <a:srgbClr val="002060"/>
                </a:solidFill>
              </a:rPr>
              <a:t>. — Вернули для подгонки под музыку для мультика». </a:t>
            </a:r>
            <a:r>
              <a:rPr lang="ru-RU" sz="6800" b="1" i="1" dirty="0" err="1" smtClean="0">
                <a:solidFill>
                  <a:srgbClr val="002060"/>
                </a:solidFill>
              </a:rPr>
              <a:t>Крылатов</a:t>
            </a:r>
            <a:r>
              <a:rPr lang="ru-RU" sz="6800" b="1" i="1" dirty="0" smtClean="0">
                <a:solidFill>
                  <a:srgbClr val="002060"/>
                </a:solidFill>
              </a:rPr>
              <a:t> промолчал, а потом месяц спорил с </a:t>
            </a:r>
            <a:r>
              <a:rPr lang="ru-RU" sz="6800" b="1" i="1" dirty="0" err="1" smtClean="0">
                <a:solidFill>
                  <a:srgbClr val="002060"/>
                </a:solidFill>
              </a:rPr>
              <a:t>Энтиным</a:t>
            </a:r>
            <a:r>
              <a:rPr lang="ru-RU" sz="6800" b="1" i="1" dirty="0" smtClean="0">
                <a:solidFill>
                  <a:srgbClr val="002060"/>
                </a:solidFill>
              </a:rPr>
              <a:t>. Говорил, что стихи замечательные и ничего в них менять не надо. Просил не отдавать их другому композитору. </a:t>
            </a:r>
            <a:r>
              <a:rPr lang="ru-RU" sz="6800" b="1" i="1" dirty="0" err="1" smtClean="0">
                <a:solidFill>
                  <a:srgbClr val="002060"/>
                </a:solidFill>
              </a:rPr>
              <a:t>Крылатов</a:t>
            </a:r>
            <a:r>
              <a:rPr lang="ru-RU" sz="6800" b="1" i="1" dirty="0" smtClean="0">
                <a:solidFill>
                  <a:srgbClr val="002060"/>
                </a:solidFill>
              </a:rPr>
              <a:t> возмущался робостью </a:t>
            </a:r>
            <a:r>
              <a:rPr lang="ru-RU" sz="6800" b="1" i="1" dirty="0" err="1" smtClean="0">
                <a:solidFill>
                  <a:srgbClr val="002060"/>
                </a:solidFill>
              </a:rPr>
              <a:t>Энтина</a:t>
            </a:r>
            <a:r>
              <a:rPr lang="ru-RU" sz="6800" b="1" i="1" dirty="0" smtClean="0">
                <a:solidFill>
                  <a:srgbClr val="002060"/>
                </a:solidFill>
              </a:rPr>
              <a:t>: «Юра, ты не понимаешь! Там всё — </a:t>
            </a:r>
            <a:r>
              <a:rPr lang="ru-RU" sz="6800" b="1" i="1" dirty="0" err="1" smtClean="0">
                <a:solidFill>
                  <a:srgbClr val="002060"/>
                </a:solidFill>
              </a:rPr>
              <a:t>му-зы-ка</a:t>
            </a:r>
            <a:r>
              <a:rPr lang="ru-RU" sz="6800" b="1" i="1" dirty="0" smtClean="0">
                <a:solidFill>
                  <a:srgbClr val="002060"/>
                </a:solidFill>
              </a:rPr>
              <a:t>! Дай мне</a:t>
            </a:r>
            <a:r>
              <a:rPr lang="ru-RU" sz="6800" b="1" i="1" dirty="0" smtClean="0">
                <a:solidFill>
                  <a:srgbClr val="002060"/>
                </a:solidFill>
              </a:rPr>
              <a:t>». </a:t>
            </a:r>
            <a:r>
              <a:rPr lang="ru-RU" sz="6800" b="1" i="1" dirty="0" err="1" smtClean="0">
                <a:solidFill>
                  <a:srgbClr val="002060"/>
                </a:solidFill>
              </a:rPr>
              <a:t>Энтин</a:t>
            </a:r>
            <a:r>
              <a:rPr lang="ru-RU" sz="6800" b="1" i="1" dirty="0" smtClean="0">
                <a:solidFill>
                  <a:srgbClr val="002060"/>
                </a:solidFill>
              </a:rPr>
              <a:t> </a:t>
            </a:r>
            <a:r>
              <a:rPr lang="ru-RU" sz="6800" b="1" i="1" dirty="0" smtClean="0">
                <a:solidFill>
                  <a:srgbClr val="002060"/>
                </a:solidFill>
              </a:rPr>
              <a:t>не сразу, но сдался. </a:t>
            </a:r>
            <a:r>
              <a:rPr lang="ru-RU" sz="6800" b="1" i="1" dirty="0" err="1" smtClean="0">
                <a:solidFill>
                  <a:srgbClr val="002060"/>
                </a:solidFill>
              </a:rPr>
              <a:t>Крылатов</a:t>
            </a:r>
            <a:r>
              <a:rPr lang="ru-RU" sz="6800" b="1" i="1" dirty="0" smtClean="0">
                <a:solidFill>
                  <a:srgbClr val="002060"/>
                </a:solidFill>
              </a:rPr>
              <a:t> за час с небольшим написал музыку к «Крылатым качелям</a:t>
            </a:r>
            <a:r>
              <a:rPr lang="ru-RU" sz="6800" b="1" i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6800" b="1" i="1" dirty="0" smtClean="0">
                <a:solidFill>
                  <a:srgbClr val="002060"/>
                </a:solidFill>
              </a:rPr>
              <a:t>(источник:</a:t>
            </a:r>
            <a:r>
              <a:rPr lang="en-US" sz="6800" b="1" i="1" dirty="0" smtClean="0">
                <a:solidFill>
                  <a:srgbClr val="002060"/>
                </a:solidFill>
              </a:rPr>
              <a:t> </a:t>
            </a:r>
            <a:r>
              <a:rPr lang="en-US" sz="6800" b="1" i="1" dirty="0" smtClean="0">
                <a:solidFill>
                  <a:srgbClr val="002060"/>
                </a:solidFill>
                <a:hlinkClick r:id="rId3"/>
              </a:rPr>
              <a:t>https://www.russkiymir.ru/publications/86289</a:t>
            </a:r>
            <a:r>
              <a:rPr lang="en-US" sz="6800" b="1" i="1" dirty="0" smtClean="0">
                <a:solidFill>
                  <a:srgbClr val="002060"/>
                </a:solidFill>
                <a:hlinkClick r:id="rId3"/>
              </a:rPr>
              <a:t>/</a:t>
            </a:r>
            <a:r>
              <a:rPr lang="ru-RU" sz="6800" b="1" i="1" dirty="0" smtClean="0">
                <a:solidFill>
                  <a:srgbClr val="002060"/>
                </a:solidFill>
              </a:rPr>
              <a:t>) </a:t>
            </a:r>
            <a:endParaRPr lang="ru-RU" sz="6800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b8b086ef11735b20c34adf7a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0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2060"/>
                </a:solidFill>
                <a:latin typeface="+mn-lt"/>
              </a:rPr>
              <a:t>Музыкальные краски</a:t>
            </a:r>
            <a:endParaRPr lang="ru-RU" sz="4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1490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Динамические </a:t>
            </a:r>
            <a:r>
              <a:rPr lang="ru-RU" b="1" i="1" dirty="0">
                <a:solidFill>
                  <a:srgbClr val="002060"/>
                </a:solidFill>
              </a:rPr>
              <a:t>оттенки </a:t>
            </a:r>
            <a:r>
              <a:rPr lang="ru-RU" b="1" i="1" dirty="0" smtClean="0">
                <a:solidFill>
                  <a:srgbClr val="002060"/>
                </a:solidFill>
              </a:rPr>
              <a:t>помогают композитору </a:t>
            </a:r>
            <a:r>
              <a:rPr lang="ru-RU" b="1" i="1" dirty="0">
                <a:solidFill>
                  <a:srgbClr val="002060"/>
                </a:solidFill>
              </a:rPr>
              <a:t>создать яркий музыкальный образ</a:t>
            </a:r>
            <a:r>
              <a:rPr lang="ru-RU" b="1" i="1" dirty="0" smtClean="0">
                <a:solidFill>
                  <a:srgbClr val="002060"/>
                </a:solidFill>
              </a:rPr>
              <a:t>. В нашем произведении </a:t>
            </a:r>
            <a:r>
              <a:rPr lang="ru-RU" b="1" i="1" dirty="0">
                <a:solidFill>
                  <a:srgbClr val="002060"/>
                </a:solidFill>
              </a:rPr>
              <a:t>на протяжении произведения сила звучания </a:t>
            </a:r>
            <a:r>
              <a:rPr lang="ru-RU" b="1" i="1" dirty="0" smtClean="0">
                <a:solidFill>
                  <a:srgbClr val="002060"/>
                </a:solidFill>
              </a:rPr>
              <a:t>изменяется. </a:t>
            </a:r>
            <a:r>
              <a:rPr lang="en-US" b="1" i="1" dirty="0" smtClean="0">
                <a:solidFill>
                  <a:srgbClr val="002060"/>
                </a:solidFill>
              </a:rPr>
              <a:t>PP-P-F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3407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Мелодия ее, постепенно развиваясь, достигает кульминации, подчеркнутой звонкими повторами самой высокой ноты.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3569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Характер песни: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лирический,оживленный</a:t>
            </a:r>
            <a:r>
              <a:rPr lang="ru-RU" sz="2000" b="1" i="1" dirty="0" smtClean="0">
                <a:solidFill>
                  <a:srgbClr val="002060"/>
                </a:solidFill>
              </a:rPr>
              <a:t>, задумчивый.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9411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Темп: умеренно-оживленный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9000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Мы прослушали все четыре варианта песни. С каждым разом у меня возникали новые ощущения, и менялся взгляд на эту песню. Первый вариант он более веселый, детский.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Второй вариант с участием хора приобретает некоторую серьезность, задумчивость.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Третий вариант молодежный, живой, современный.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Четвертый вариант очень сильно связан с фильмом. Я думаю, что он передает его смысл. А не идет только фоном, как это планировалось режиссером.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Что мы получаем? Во первых, для этой песни </a:t>
            </a:r>
            <a:r>
              <a:rPr lang="ru-RU" sz="2000" b="1" i="1" dirty="0" smtClean="0">
                <a:solidFill>
                  <a:srgbClr val="002060"/>
                </a:solidFill>
              </a:rPr>
              <a:t>н</a:t>
            </a:r>
            <a:r>
              <a:rPr lang="ru-RU" sz="2000" b="1" i="1" dirty="0" smtClean="0">
                <a:solidFill>
                  <a:srgbClr val="002060"/>
                </a:solidFill>
              </a:rPr>
              <a:t>ет никаких возрастных ограничений, во вторых, его можно было петь везде: конкурс,  праздник или более серьезное мероприятие.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В третьих, и в большой и в малой сцене он имел успех.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Режиссер фильма «Приключения Электроника» совсем не ожидал такую популярность, цитирую: «Не </a:t>
            </a:r>
            <a:r>
              <a:rPr lang="ru-RU" sz="2000" b="1" i="1" dirty="0" smtClean="0">
                <a:solidFill>
                  <a:srgbClr val="002060"/>
                </a:solidFill>
              </a:rPr>
              <a:t>может такой быть главная музыкальная тема фильма! — был приговор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Бромберга</a:t>
            </a:r>
            <a:r>
              <a:rPr lang="ru-RU" sz="2000" b="1" i="1" dirty="0" smtClean="0">
                <a:solidFill>
                  <a:srgbClr val="002060"/>
                </a:solidFill>
              </a:rPr>
              <a:t>. — Да и слова какие-то… наивные</a:t>
            </a:r>
            <a:r>
              <a:rPr lang="ru-RU" sz="2000" b="1" i="1" dirty="0" smtClean="0">
                <a:solidFill>
                  <a:srgbClr val="002060"/>
                </a:solidFill>
              </a:rPr>
              <a:t>!)»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А песня то оказалась «космической».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Мне больше понравился отрывок из кинофильма. Он несет историю той поры. Прослушав песню, ты уходишь в 80-е годы, где действительно, для детей нашего возраста, качели были чем то необычным, приносящим счастье. Вряд ли кто-нибудь сейчас, чтобы покататься на качелях, будет распиливать цепи, а вот если </a:t>
            </a:r>
            <a:r>
              <a:rPr lang="ru-RU" sz="2400" i="1" dirty="0" err="1" smtClean="0">
                <a:solidFill>
                  <a:srgbClr val="002060"/>
                </a:solidFill>
              </a:rPr>
              <a:t>гаджет</a:t>
            </a:r>
            <a:r>
              <a:rPr lang="ru-RU" sz="2400" i="1" dirty="0" smtClean="0">
                <a:solidFill>
                  <a:srgbClr val="002060"/>
                </a:solidFill>
              </a:rPr>
              <a:t> окажется под паролем, мы найдем ходы, чтобы его открыть. 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1380668817_ergo-gobook7-android4combo33small1-768x4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4932040" cy="3645024"/>
          </a:xfrm>
          <a:prstGeom prst="rect">
            <a:avLst/>
          </a:prstGeom>
        </p:spPr>
      </p:pic>
      <p:pic>
        <p:nvPicPr>
          <p:cNvPr id="4" name="Рисунок 3" descr="049a53a1226a5fa249ad236d247b84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284984"/>
            <a:ext cx="4139952" cy="3573016"/>
          </a:xfrm>
          <a:prstGeom prst="rect">
            <a:avLst/>
          </a:prstGeom>
        </p:spPr>
      </p:pic>
    </p:spTree>
  </p:cSld>
  <p:clrMapOvr>
    <a:masterClrMapping/>
  </p:clrMapOvr>
  <p:transition advTm="10000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229600" cy="5976704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		Мне кажется, качели в этом музыкальном произведении являются не только способом развлечения, но и толчком, надеждой на светлое будущее. Небо, птицы, ветер – они ассоциируются со свободой. Я думаю, автор своим произведением хотел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сказать , что наступят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времена демократии,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где каждый человек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  сможет сказать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свое слово, проявить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себя как личность.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72f0d4f404dc2709f53e5776cezy--kartiny-panno-kartina-maslom-krylatye-kach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852936"/>
            <a:ext cx="3563888" cy="4005064"/>
          </a:xfrm>
          <a:prstGeom prst="rect">
            <a:avLst/>
          </a:prstGeo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</TotalTime>
  <Words>500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Крылатые качели</vt:lpstr>
      <vt:lpstr>История создания песни</vt:lpstr>
      <vt:lpstr>Слайд 3</vt:lpstr>
      <vt:lpstr>Слайд 4</vt:lpstr>
      <vt:lpstr>Слайд 5</vt:lpstr>
      <vt:lpstr>Музыкальные краски</vt:lpstr>
      <vt:lpstr>Слайд 7</vt:lpstr>
      <vt:lpstr>Мне больше понравился отрывок из кинофильма. Он несет историю той поры. Прослушав песню, ты уходишь в 80-е годы, где действительно, для детей нашего возраста, качели были чем то необычным, приносящим счастье. Вряд ли кто-нибудь сейчас, чтобы покататься на качелях, будет распиливать цепи, а вот если гаджет окажется под паролем, мы найдем ходы, чтобы его открыть. </vt:lpstr>
      <vt:lpstr>Слайд 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Крылатые качели</dc:title>
  <dc:creator>User</dc:creator>
  <cp:lastModifiedBy>User</cp:lastModifiedBy>
  <cp:revision>17</cp:revision>
  <dcterms:created xsi:type="dcterms:W3CDTF">2018-01-25T19:27:34Z</dcterms:created>
  <dcterms:modified xsi:type="dcterms:W3CDTF">2018-01-25T22:08:11Z</dcterms:modified>
</cp:coreProperties>
</file>