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ru.wikipedia.org/wiki/%D0%9F%D1%80%D0%B8%D0%BA%D0%BB%D1%8E%D1%87%D0%B5%D0%BD%D0%B8%D1%8F_%D0%AD%D0%BB%D0%B5%D0%BA%D1%82%D1%80%D0%BE%D0%BD%D0%B8%D0%BA%D0%B0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D%D0%B5%D0%B7%D0%BD%D0%B0%D0%B9%D0%BA%D0%B0_%D1%81_%D0%BD%D0%B0%D1%88%D0%B5%D0%B3%D0%BE_%D0%B4%D0%B2%D0%BE%D1%80%D0%B0" TargetMode="External"/><Relationship Id="rId13" Type="http://schemas.openxmlformats.org/officeDocument/2006/relationships/hyperlink" Target="https://ru.wikipedia.org/wiki/%D0%9B%D0%B5%D1%82%D1%83%D1%87%D0%B8%D0%B9_%D0%BA%D0%BE%D1%80%D0%B0%D0%B1%D0%BB%D1%8C_(%D0%BC%D1%83%D0%BB%D1%8C%D1%82%D1%84%D0%B8%D0%BB%D1%8C%D0%BC)" TargetMode="External"/><Relationship Id="rId18" Type="http://schemas.openxmlformats.org/officeDocument/2006/relationships/hyperlink" Target="https://ru.wikipedia.org/wiki/1935_%D0%B3%D0%BE%D0%B4" TargetMode="External"/><Relationship Id="rId3" Type="http://schemas.openxmlformats.org/officeDocument/2006/relationships/hyperlink" Target="https://ru.wikipedia.org/wiki/31_%D0%B8%D1%8E%D0%BD%D1%8F_(%D1%84%D0%B8%D0%BB%D1%8C%D0%BC)" TargetMode="External"/><Relationship Id="rId7" Type="http://schemas.openxmlformats.org/officeDocument/2006/relationships/hyperlink" Target="https://ru.wikipedia.org/wiki/%D0%9E%D1%85_%D1%83%D0%B6_%D1%8D%D1%82%D0%B0_%D0%9D%D0%B0%D1%81%D1%82%D1%8F!" TargetMode="External"/><Relationship Id="rId12" Type="http://schemas.openxmlformats.org/officeDocument/2006/relationships/hyperlink" Target="https://ru.wikipedia.org/wiki/%D0%9A%D0%B0%D1%82%D0%B5%D1%80%D0%BE%D0%BA" TargetMode="External"/><Relationship Id="rId17" Type="http://schemas.openxmlformats.org/officeDocument/2006/relationships/hyperlink" Target="https://ru.wikipedia.org/wiki/21_%D0%B0%D0%B2%D0%B3%D1%83%D1%81%D1%82%D0%B0" TargetMode="External"/><Relationship Id="rId2" Type="http://schemas.openxmlformats.org/officeDocument/2006/relationships/image" Target="../media/image2.jpeg"/><Relationship Id="rId16" Type="http://schemas.openxmlformats.org/officeDocument/2006/relationships/hyperlink" Target="https://ru.wikipedia.org/wiki/%D0%9F%D1%80%D0%B5%D0%BA%D1%80%D0%B0%D1%81%D0%BD%D0%BE%D0%B5_%D0%B4%D0%B0%D0%BB%D1%91%D0%BA%D0%BE_(%D0%BF%D0%B5%D1%81%D0%BD%D1%8F)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%D0%93%D0%BE%D1%81%D1%82%D1%8C%D1%8F_%D0%B8%D0%B7_%D0%B1%D1%83%D0%B4%D1%83%D1%89%D0%B5%D0%B3%D0%BE" TargetMode="External"/><Relationship Id="rId11" Type="http://schemas.openxmlformats.org/officeDocument/2006/relationships/hyperlink" Target="https://ru.wikipedia.org/wiki/%D0%9F%D0%BE_%D1%81%D0%BB%D0%B5%D0%B4%D0%B0%D0%BC_%D0%B1%D1%80%D0%B5%D0%BC%D0%B5%D0%BD%D1%81%D0%BA%D0%B8%D1%85_%D0%BC%D1%83%D0%B7%D1%8B%D0%BA%D0%B0%D0%BD%D1%82%D0%BE%D0%B2" TargetMode="External"/><Relationship Id="rId5" Type="http://schemas.openxmlformats.org/officeDocument/2006/relationships/hyperlink" Target="https://ru.wikipedia.org/wiki/%D0%94%D0%BE%D1%81%D1%82%D0%BE%D1%8F%D0%BD%D0%B8%D0%B5_%D1%80%D0%B5%D1%81%D0%BF%D1%83%D0%B1%D0%BB%D0%B8%D0%BA%D0%B8_(%D1%84%D0%B8%D0%BB%D1%8C%D0%BC)" TargetMode="External"/><Relationship Id="rId15" Type="http://schemas.openxmlformats.org/officeDocument/2006/relationships/hyperlink" Target="https://ru.wikipedia.org/wiki/%D0%9D%D1%83,_%D0%BF%D0%BE%D0%B3%D0%BE%D0%B4%D0%B8!" TargetMode="External"/><Relationship Id="rId10" Type="http://schemas.openxmlformats.org/officeDocument/2006/relationships/hyperlink" Target="https://ru.wikipedia.org/wiki/%D0%91%D1%80%D0%B5%D0%BC%D0%B5%D0%BD%D1%81%D0%BA%D0%B8%D0%B5_%D0%BC%D1%83%D0%B7%D1%8B%D0%BA%D0%B0%D0%BD%D1%82%D1%8B_(%D0%BC%D1%83%D0%BB%D1%8C%D1%82%D1%84%D0%B8%D0%BB%D1%8C%D0%BC)" TargetMode="External"/><Relationship Id="rId19" Type="http://schemas.openxmlformats.org/officeDocument/2006/relationships/hyperlink" Target="https://ru.wikipedia.org/wiki/%D0%9C%D0%BE%D1%81%D0%BA%D0%B2%D0%B0" TargetMode="External"/><Relationship Id="rId4" Type="http://schemas.openxmlformats.org/officeDocument/2006/relationships/hyperlink" Target="https://ru.wikipedia.org/wiki/%D0%9F%D1%80%D0%B8%D0%BA%D0%BB%D1%8E%D1%87%D0%B5%D0%BD%D0%B8%D1%8F_%D0%91%D1%83%D1%80%D0%B0%D1%82%D0%B8%D0%BD%D0%BE_(%D1%84%D0%B8%D0%BB%D1%8C%D0%BC)" TargetMode="External"/><Relationship Id="rId9" Type="http://schemas.openxmlformats.org/officeDocument/2006/relationships/hyperlink" Target="https://ru.wikipedia.org/wiki/%D0%9F%D1%80%D0%B8%D0%BA%D0%BB%D1%8E%D1%87%D0%B5%D0%BD%D0%B8%D1%8F_%D0%AD%D0%BB%D0%B5%D0%BA%D1%82%D1%80%D0%BE%D0%BD%D0%B8%D0%BA%D0%B0" TargetMode="External"/><Relationship Id="rId14" Type="http://schemas.openxmlformats.org/officeDocument/2006/relationships/hyperlink" Target="https://ru.wikipedia.org/wiki/%D0%93%D0%BE%D0%BB%D1%83%D0%B1%D0%BE%D0%B9_%D1%89%D0%B5%D0%BD%D0%BE%D0%BA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1;&#1077;&#1085;&#1072;\Desktop\&#1050;&#1088;&#1099;&#1083;&#1072;&#1090;&#1099;&#1077;%20&#1082;&#1072;&#1095;&#1077;&#1083;&#1080;\deti-online.com_-_krylatye-kacheli%20(mp3cut.ru).mp3" TargetMode="Externa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1;&#1077;&#1085;&#1072;\Desktop\&#1050;&#1088;&#1099;&#1083;&#1072;&#1090;&#1099;&#1077;%20&#1082;&#1072;&#1095;&#1077;&#1083;&#1080;\&#1056;&#1041;&#1044;&#1061;%20(mp3cut.ru).mp3" TargetMode="Externa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1;&#1077;&#1085;&#1072;\Desktop\&#1050;&#1088;&#1099;&#1083;&#1072;&#1090;&#1099;&#1077;%20&#1082;&#1072;&#1095;&#1077;&#1083;&#1080;\assorti-krylatyye-kacheli%20(mp3cut.ru).mp3" TargetMode="Externa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1;&#1077;&#1085;&#1072;\Desktop\&#1050;&#1088;&#1099;&#1083;&#1072;&#1090;&#1099;&#1077;%20&#1082;&#1072;&#1095;&#1077;&#1083;&#1080;\&#1040;&#1044;&#1091;&#1076;&#1082;&#1086;%20(mp3cut.ru).mp3" TargetMode="Externa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0"/>
            <a:ext cx="7643866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71538" y="4429132"/>
            <a:ext cx="7072362" cy="178510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5500" b="1" dirty="0" smtClean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Segoe Script" pitchFamily="34" charset="0"/>
              </a:rPr>
              <a:t>Крылатые качели</a:t>
            </a:r>
            <a:endParaRPr lang="ru-RU" sz="5500" b="1" dirty="0">
              <a:ln w="127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Segoe Script" pitchFamily="34" charset="0"/>
            </a:endParaRPr>
          </a:p>
        </p:txBody>
      </p:sp>
    </p:spTree>
  </p:cSld>
  <p:clrMapOvr>
    <a:masterClrMapping/>
  </p:clrMapOvr>
  <p:transition advTm="2578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357166"/>
            <a:ext cx="835824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19138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/>
              <a:t>«</a:t>
            </a:r>
            <a:r>
              <a:rPr lang="ru-RU" b="1" dirty="0" smtClean="0"/>
              <a:t>Крылатые качели</a:t>
            </a:r>
            <a:r>
              <a:rPr lang="ru-RU" dirty="0" smtClean="0"/>
              <a:t>» — песня композитора </a:t>
            </a:r>
            <a:r>
              <a:rPr lang="ru-RU" dirty="0" smtClean="0">
                <a:hlinkClick r:id="rId2" action="ppaction://hlinksldjump" tooltip="Крылатов, Евгений Павлович"/>
              </a:rPr>
              <a:t>Евгения </a:t>
            </a:r>
            <a:r>
              <a:rPr lang="ru-RU" dirty="0" err="1" smtClean="0">
                <a:hlinkClick r:id="rId2" action="ppaction://hlinksldjump" tooltip="Крылатов, Евгений Павлович"/>
              </a:rPr>
              <a:t>Крылатова</a:t>
            </a:r>
            <a:r>
              <a:rPr lang="ru-RU" dirty="0" smtClean="0"/>
              <a:t> на слова поэта </a:t>
            </a:r>
            <a:r>
              <a:rPr lang="ru-RU" dirty="0" smtClean="0">
                <a:hlinkClick r:id="rId3" action="ppaction://hlinksldjump" tooltip="Энтин, Юрий Сергеевич"/>
              </a:rPr>
              <a:t>Юрия </a:t>
            </a:r>
            <a:r>
              <a:rPr lang="ru-RU" dirty="0" err="1" smtClean="0">
                <a:hlinkClick r:id="rId3" action="ppaction://hlinksldjump" tooltip="Энтин, Юрий Сергеевич"/>
              </a:rPr>
              <a:t>Энтина</a:t>
            </a:r>
            <a:r>
              <a:rPr lang="ru-RU" dirty="0" smtClean="0">
                <a:hlinkClick r:id="rId3" action="ppaction://hlinksldjump" tooltip="Энтин, Юрий Сергеевич"/>
              </a:rPr>
              <a:t> </a:t>
            </a:r>
            <a:r>
              <a:rPr lang="ru-RU" dirty="0" smtClean="0"/>
              <a:t>из советского телефильма 1979 года «</a:t>
            </a:r>
            <a:r>
              <a:rPr lang="ru-RU" dirty="0" smtClean="0">
                <a:hlinkClick r:id="rId4" tooltip="Приключения Электроника"/>
              </a:rPr>
              <a:t>Приключения Электроника</a:t>
            </a:r>
            <a:r>
              <a:rPr lang="ru-RU" dirty="0" smtClean="0"/>
              <a:t>»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/>
              <a:t>Это прекрасное музыкальное произведение, напоминающее беззаботное детство. Каждая строчка произведения словно говорит: мы так молоды, у нас все еще впереди! Когда взрослые начинают слушать Крылатые качели − у них возникает щемящее чувство тоски, напоминающее о том, что детство безвозвратно ушло и они уже никогда не станут детьми. </a:t>
            </a:r>
          </a:p>
          <a:p>
            <a:pPr lvl="0" indent="719138"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/>
              <a:t>Евгений </a:t>
            </a:r>
            <a:r>
              <a:rPr lang="ru-RU" dirty="0" err="1" smtClean="0"/>
              <a:t>Крылатов</a:t>
            </a:r>
            <a:r>
              <a:rPr lang="ru-RU" dirty="0" smtClean="0"/>
              <a:t> пишет песни всегда на уже готовые стихи, так было и в этот раз. У поэта Юрия </a:t>
            </a:r>
            <a:r>
              <a:rPr lang="ru-RU" dirty="0" err="1" smtClean="0"/>
              <a:t>Энтина</a:t>
            </a:r>
            <a:r>
              <a:rPr lang="ru-RU" dirty="0" smtClean="0"/>
              <a:t>, с которым он дружил и с которым больше всего работал, композитор однажды нашёл это стихотворение на рабочем столе. Прочитав, заинтересовался. </a:t>
            </a:r>
            <a:r>
              <a:rPr lang="ru-RU" dirty="0" err="1" smtClean="0"/>
              <a:t>Энтин</a:t>
            </a:r>
            <a:r>
              <a:rPr lang="ru-RU" dirty="0" smtClean="0"/>
              <a:t> же сказал ему в ответ, что стихотворение не закончено, что он его уже показывал и ему его вернули с указанием переделать под уже написанную музыку для одного мультфильма. </a:t>
            </a:r>
            <a:r>
              <a:rPr lang="ru-RU" dirty="0" err="1" smtClean="0"/>
              <a:t>Крылатову</a:t>
            </a:r>
            <a:r>
              <a:rPr lang="ru-RU" dirty="0" smtClean="0"/>
              <a:t> же стихи настолько понравились, что он начал уговаривать друга, которому было неудобно забирать у другого композитора уже показанные стихи, отдать их ему. </a:t>
            </a:r>
            <a:r>
              <a:rPr lang="ru-RU" dirty="0" err="1" smtClean="0"/>
              <a:t>Крылатов</a:t>
            </a:r>
            <a:r>
              <a:rPr lang="ru-RU" dirty="0" smtClean="0"/>
              <a:t> говорил </a:t>
            </a:r>
            <a:r>
              <a:rPr lang="ru-RU" dirty="0" err="1" smtClean="0"/>
              <a:t>Энтину</a:t>
            </a:r>
            <a:r>
              <a:rPr lang="ru-RU" dirty="0" smtClean="0"/>
              <a:t>, что стихи уже сейчас прекрасные, что ничего в них не надо переделывать, что они очень музыкальны и он сам хочет на них написать песню. И убеждал и спорил с ним месяц, до победного конца. Получив же стихотворение, написал на него музыку немногим более чем за час</a:t>
            </a:r>
            <a:r>
              <a:rPr lang="ru-RU" dirty="0" smtClean="0">
                <a:solidFill>
                  <a:srgbClr val="444444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7858148" y="6000768"/>
            <a:ext cx="714380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лево 4">
            <a:hlinkClick r:id="" action="ppaction://hlinkshowjump?jump=previousslide"/>
          </p:cNvPr>
          <p:cNvSpPr/>
          <p:nvPr/>
        </p:nvSpPr>
        <p:spPr>
          <a:xfrm>
            <a:off x="642910" y="6143644"/>
            <a:ext cx="714380" cy="42862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Tm="25500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500034" y="357166"/>
            <a:ext cx="7929618" cy="6324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2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В юном месяце апреле </a:t>
            </a:r>
            <a:b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В старом парке тает снег, </a:t>
            </a:r>
            <a:b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 весёлые качели </a:t>
            </a:r>
            <a:b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Начинают свой разбег. </a:t>
            </a:r>
            <a:b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Позабыто всё на свете, </a:t>
            </a:r>
            <a:b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Сердце замерло в груди, </a:t>
            </a:r>
            <a:b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Только небо, только ветер, </a:t>
            </a:r>
            <a:b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Только радость впереди. </a:t>
            </a:r>
            <a:b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Только небо, только ветер, </a:t>
            </a:r>
            <a:b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Только радость впереди.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Взмывая выше ели, </a:t>
            </a:r>
            <a:b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Не ведая преград, </a:t>
            </a:r>
            <a:b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Крылатые качели </a:t>
            </a:r>
            <a:b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Летят, летят, летят. </a:t>
            </a:r>
            <a:b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Крылатые качели </a:t>
            </a:r>
            <a:b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Летят, летят, летят.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Детство кончится когда-то, </a:t>
            </a:r>
            <a:b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Ведь оно не навсегда, </a:t>
            </a:r>
            <a:b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Станут взрослыми ребята, </a:t>
            </a:r>
            <a:b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Разлетятся кто куда. </a:t>
            </a:r>
            <a:b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А пока мы только дети, </a:t>
            </a:r>
            <a:b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Нам расти ещё расти, </a:t>
            </a:r>
            <a:b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Только небо, только ветер, </a:t>
            </a:r>
            <a:b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Только радость впереди. </a:t>
            </a:r>
            <a:b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Только небо, только ветер, </a:t>
            </a:r>
            <a:b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Только радость впереди.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rgbClr val="444444"/>
              </a:solidFill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Взмывая выше ели, </a:t>
            </a:r>
            <a:b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Не ведая преград, </a:t>
            </a:r>
            <a:b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Крылатые качели </a:t>
            </a:r>
            <a:b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Летят, летят, летят. </a:t>
            </a:r>
            <a:b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Крылатые качели </a:t>
            </a:r>
            <a:b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Летят, летят, летят.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Шар земной быстрей кружится </a:t>
            </a:r>
            <a:b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От весенней кутерьмы, </a:t>
            </a:r>
            <a:b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 поют над нами птицы, </a:t>
            </a:r>
            <a:b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 поём, как птицы, мы. </a:t>
            </a:r>
            <a:b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Позабыто всё на свете, </a:t>
            </a:r>
            <a:b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Сердце замерло в груди, </a:t>
            </a:r>
            <a:b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Только небо, только ветер, </a:t>
            </a:r>
            <a:b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Только радость впереди. </a:t>
            </a:r>
            <a:b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Только небо, только ветер, </a:t>
            </a:r>
            <a:b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Только радость впереди.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Взмывая выше ели,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Не ведая преград, </a:t>
            </a:r>
            <a:b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Крылатые качели </a:t>
            </a:r>
            <a:b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Летят, летят, летят. </a:t>
            </a:r>
            <a:b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Крылатые качели </a:t>
            </a:r>
            <a:b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Летят, летят, летят.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7858148" y="6143644"/>
            <a:ext cx="714380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лево 4">
            <a:hlinkClick r:id="" action="ppaction://hlinkshowjump?jump=previousslide"/>
          </p:cNvPr>
          <p:cNvSpPr/>
          <p:nvPr/>
        </p:nvSpPr>
        <p:spPr>
          <a:xfrm>
            <a:off x="6357950" y="6143644"/>
            <a:ext cx="785818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Tm="16078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msk.kassir.ru/media/uploads/image/thumb_cache_new600x400_89388d6c07925cadcbf055ef0dd90e39.jpg"/>
          <p:cNvPicPr/>
          <p:nvPr/>
        </p:nvPicPr>
        <p:blipFill>
          <a:blip r:embed="rId2"/>
          <a:srcRect r="30000"/>
          <a:stretch>
            <a:fillRect/>
          </a:stretch>
        </p:blipFill>
        <p:spPr bwMode="auto">
          <a:xfrm>
            <a:off x="714348" y="357166"/>
            <a:ext cx="4000528" cy="32385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  <p:sp>
        <p:nvSpPr>
          <p:cNvPr id="3" name="Прямоугольник 2"/>
          <p:cNvSpPr/>
          <p:nvPr/>
        </p:nvSpPr>
        <p:spPr>
          <a:xfrm>
            <a:off x="500034" y="3714752"/>
            <a:ext cx="80010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i="1" dirty="0" smtClean="0"/>
              <a:t>Многие песни из кинофильмов и анимационных фильмов стали хитами благодаря стихам Юрия </a:t>
            </a:r>
            <a:r>
              <a:rPr lang="ru-RU" i="1" dirty="0" err="1" smtClean="0"/>
              <a:t>Энтина</a:t>
            </a:r>
            <a:r>
              <a:rPr lang="ru-RU" i="1" dirty="0" smtClean="0"/>
              <a:t>: «</a:t>
            </a:r>
            <a:r>
              <a:rPr lang="ru-RU" i="1" dirty="0" smtClean="0">
                <a:hlinkClick r:id="rId3" tooltip="31 июня (фильм)"/>
              </a:rPr>
              <a:t>31 июня</a:t>
            </a:r>
            <a:r>
              <a:rPr lang="ru-RU" i="1" dirty="0" smtClean="0"/>
              <a:t>», «</a:t>
            </a:r>
            <a:r>
              <a:rPr lang="ru-RU" i="1" dirty="0" smtClean="0">
                <a:hlinkClick r:id="rId4" tooltip="Приключения Буратино (фильм)"/>
              </a:rPr>
              <a:t>Приключения Буратино</a:t>
            </a:r>
            <a:r>
              <a:rPr lang="ru-RU" i="1" dirty="0" smtClean="0"/>
              <a:t>», «</a:t>
            </a:r>
            <a:r>
              <a:rPr lang="ru-RU" i="1" dirty="0" smtClean="0">
                <a:hlinkClick r:id="rId5" tooltip="Достояние республики (фильм)"/>
              </a:rPr>
              <a:t>Достояние республики</a:t>
            </a:r>
            <a:r>
              <a:rPr lang="ru-RU" i="1" dirty="0" smtClean="0"/>
              <a:t>», «</a:t>
            </a:r>
            <a:r>
              <a:rPr lang="ru-RU" i="1" dirty="0" smtClean="0">
                <a:hlinkClick r:id="rId6" tooltip="Гостья из будущего"/>
              </a:rPr>
              <a:t>Гостья из будущего</a:t>
            </a:r>
            <a:r>
              <a:rPr lang="ru-RU" i="1" dirty="0" smtClean="0"/>
              <a:t>», «</a:t>
            </a:r>
            <a:r>
              <a:rPr lang="ru-RU" i="1" dirty="0" smtClean="0">
                <a:hlinkClick r:id="rId7" tooltip="Ох уж эта Настя!"/>
              </a:rPr>
              <a:t>Ох уж эта Настя!</a:t>
            </a:r>
            <a:r>
              <a:rPr lang="ru-RU" i="1" dirty="0" smtClean="0"/>
              <a:t>», «</a:t>
            </a:r>
            <a:r>
              <a:rPr lang="ru-RU" i="1" dirty="0" smtClean="0">
                <a:hlinkClick r:id="rId8" tooltip="Незнайка с нашего двора"/>
              </a:rPr>
              <a:t>Незнайка с нашего двора</a:t>
            </a:r>
            <a:r>
              <a:rPr lang="ru-RU" i="1" dirty="0" smtClean="0"/>
              <a:t>», «</a:t>
            </a:r>
            <a:r>
              <a:rPr lang="ru-RU" i="1" dirty="0" smtClean="0">
                <a:hlinkClick r:id="rId9" tooltip="Приключения Электроника"/>
              </a:rPr>
              <a:t>Приключения Электроника</a:t>
            </a:r>
            <a:r>
              <a:rPr lang="ru-RU" i="1" dirty="0" smtClean="0"/>
              <a:t>», «</a:t>
            </a:r>
            <a:r>
              <a:rPr lang="ru-RU" i="1" dirty="0" err="1" smtClean="0">
                <a:hlinkClick r:id="rId10" tooltip="Бременские музыканты (мультфильм)"/>
              </a:rPr>
              <a:t>Бременские</a:t>
            </a:r>
            <a:r>
              <a:rPr lang="ru-RU" i="1" dirty="0" smtClean="0">
                <a:hlinkClick r:id="rId10" tooltip="Бременские музыканты (мультфильм)"/>
              </a:rPr>
              <a:t> музыканты</a:t>
            </a:r>
            <a:r>
              <a:rPr lang="ru-RU" i="1" dirty="0" smtClean="0"/>
              <a:t>» и «</a:t>
            </a:r>
            <a:r>
              <a:rPr lang="ru-RU" i="1" dirty="0" smtClean="0">
                <a:hlinkClick r:id="rId11" tooltip="По следам бременских музыкантов"/>
              </a:rPr>
              <a:t>По следам </a:t>
            </a:r>
            <a:r>
              <a:rPr lang="ru-RU" i="1" dirty="0" err="1" smtClean="0">
                <a:hlinkClick r:id="rId11" tooltip="По следам бременских музыкантов"/>
              </a:rPr>
              <a:t>бременских</a:t>
            </a:r>
            <a:r>
              <a:rPr lang="ru-RU" i="1" dirty="0" smtClean="0">
                <a:hlinkClick r:id="rId11" tooltip="По следам бременских музыкантов"/>
              </a:rPr>
              <a:t> музыкантов</a:t>
            </a:r>
            <a:r>
              <a:rPr lang="ru-RU" i="1" dirty="0" smtClean="0"/>
              <a:t>», «</a:t>
            </a:r>
            <a:r>
              <a:rPr lang="ru-RU" i="1" dirty="0" smtClean="0">
                <a:hlinkClick r:id="rId12" tooltip="Катерок"/>
              </a:rPr>
              <a:t>Катерок</a:t>
            </a:r>
            <a:r>
              <a:rPr lang="ru-RU" i="1" dirty="0" smtClean="0"/>
              <a:t>», «</a:t>
            </a:r>
            <a:r>
              <a:rPr lang="ru-RU" i="1" dirty="0" smtClean="0">
                <a:hlinkClick r:id="rId13" tooltip="Летучий корабль (мультфильм)"/>
              </a:rPr>
              <a:t>Летучий корабль</a:t>
            </a:r>
            <a:r>
              <a:rPr lang="ru-RU" i="1" dirty="0" smtClean="0"/>
              <a:t>», «</a:t>
            </a:r>
            <a:r>
              <a:rPr lang="ru-RU" i="1" dirty="0" err="1" smtClean="0">
                <a:hlinkClick r:id="rId14" tooltip="Голубой щенок"/>
              </a:rPr>
              <a:t>Голубой</a:t>
            </a:r>
            <a:r>
              <a:rPr lang="ru-RU" i="1" dirty="0" smtClean="0">
                <a:hlinkClick r:id="rId14" tooltip="Голубой щенок"/>
              </a:rPr>
              <a:t> щенок</a:t>
            </a:r>
            <a:r>
              <a:rPr lang="ru-RU" i="1" dirty="0" smtClean="0"/>
              <a:t>», «</a:t>
            </a:r>
            <a:r>
              <a:rPr lang="ru-RU" i="1" dirty="0" smtClean="0">
                <a:hlinkClick r:id="rId15"/>
              </a:rPr>
              <a:t>Ну, погоди!</a:t>
            </a:r>
            <a:r>
              <a:rPr lang="ru-RU" i="1" dirty="0" smtClean="0"/>
              <a:t>». Его песни знают и дети и взрослые, а фразы из песен стали крылатыми: «Никто не водится со мной…», «Такая-сякая сбежала из дворца», «Вжик-вжик, уноси готовенького», «Лучший мой подарочек — это ты…», «</a:t>
            </a:r>
            <a:r>
              <a:rPr lang="ru-RU" i="1" dirty="0" smtClean="0">
                <a:hlinkClick r:id="rId16" tooltip="Прекрасное далёко (песня)"/>
              </a:rPr>
              <a:t>Прекрасное далёко</a:t>
            </a:r>
            <a:r>
              <a:rPr lang="ru-RU" i="1" dirty="0" smtClean="0"/>
              <a:t>» и множество других.</a:t>
            </a:r>
            <a:endParaRPr lang="ru-RU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72066" y="571480"/>
            <a:ext cx="3500462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err="1" smtClean="0"/>
              <a:t>Ю́рий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Серге́евич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Э́нтин</a:t>
            </a:r>
            <a:r>
              <a:rPr lang="ru-RU" dirty="0" smtClean="0"/>
              <a:t> (род. </a:t>
            </a:r>
            <a:r>
              <a:rPr lang="ru-RU" u="sng" dirty="0" smtClean="0">
                <a:hlinkClick r:id="rId17" tooltip="21 августа"/>
              </a:rPr>
              <a:t>21 августа</a:t>
            </a:r>
            <a:r>
              <a:rPr lang="ru-RU" dirty="0" smtClean="0"/>
              <a:t> </a:t>
            </a:r>
            <a:r>
              <a:rPr lang="ru-RU" u="sng" dirty="0" smtClean="0">
                <a:hlinkClick r:id="rId18" tooltip="1935 год"/>
              </a:rPr>
              <a:t>1935 года</a:t>
            </a:r>
            <a:r>
              <a:rPr lang="ru-RU" dirty="0" smtClean="0"/>
              <a:t>, </a:t>
            </a:r>
            <a:r>
              <a:rPr lang="ru-RU" u="sng" dirty="0" smtClean="0">
                <a:hlinkClick r:id="rId19" tooltip="Москва"/>
              </a:rPr>
              <a:t>Москва</a:t>
            </a:r>
            <a:r>
              <a:rPr lang="ru-RU" dirty="0" smtClean="0"/>
              <a:t>) — советский и российский поэт, драматург, поэт-песенник, сценарист. Широко известен благодаря песням из кино-, теле- и мультипликационных фильмов.</a:t>
            </a:r>
          </a:p>
        </p:txBody>
      </p:sp>
      <p:sp>
        <p:nvSpPr>
          <p:cNvPr id="5" name="Стрелка вправо 4">
            <a:hlinkClick r:id="" action="ppaction://hlinkshowjump?jump=nextslide"/>
          </p:cNvPr>
          <p:cNvSpPr/>
          <p:nvPr/>
        </p:nvSpPr>
        <p:spPr>
          <a:xfrm>
            <a:off x="7572396" y="6143644"/>
            <a:ext cx="642942" cy="500042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лево 5">
            <a:hlinkClick r:id="" action="ppaction://hlinkshowjump?jump=previousslide"/>
          </p:cNvPr>
          <p:cNvSpPr/>
          <p:nvPr/>
        </p:nvSpPr>
        <p:spPr>
          <a:xfrm>
            <a:off x="6500826" y="6143644"/>
            <a:ext cx="642942" cy="500042"/>
          </a:xfrm>
          <a:prstGeom prst="leftArrow">
            <a:avLst>
              <a:gd name="adj1" fmla="val 50000"/>
              <a:gd name="adj2" fmla="val 6798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Tm="15140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ekskluziv-smi.ru/wp-content/uploads/2015/09/Evgeniy-Kryilato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3"/>
            <a:ext cx="4929222" cy="328039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572132" y="428604"/>
            <a:ext cx="3071802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err="1" smtClean="0"/>
              <a:t>Крылатов</a:t>
            </a:r>
            <a:r>
              <a:rPr lang="ru-RU" sz="2400" b="1" dirty="0" smtClean="0"/>
              <a:t> Евгений Павлович </a:t>
            </a:r>
            <a:r>
              <a:rPr lang="ru-RU" dirty="0" smtClean="0"/>
              <a:t>– российский композитор, написавший музыку более чем к 140 мультфильмам и кинофильмам. Родился в городе Лысьва Пермского края 23 февраля 1934 года.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3929066"/>
            <a:ext cx="828680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i="1" dirty="0" smtClean="0"/>
              <a:t>Входит в состав Союза кинематографистов, Союза композиторов и Союза театральных деятелей. За свои творческие достижения был награждён Государственной премией СССР в 1982 году и премией Президента РФ в 2014 году. Самые известные его песни звучат в мультфильмах «Умка», «Верните Рекса», «Зима в </a:t>
            </a:r>
            <a:r>
              <a:rPr lang="ru-RU" i="1" dirty="0" err="1" smtClean="0"/>
              <a:t>Простоквашино</a:t>
            </a:r>
            <a:r>
              <a:rPr lang="ru-RU" i="1" dirty="0" smtClean="0"/>
              <a:t>» и кинофильмах «И это всё о нём», «Приключения Электроника», «С любимыми не расставайтесь», «Чародеи», «Гостья из будущего», «Не ходите, девки, замуж».</a:t>
            </a:r>
          </a:p>
        </p:txBody>
      </p:sp>
      <p:sp>
        <p:nvSpPr>
          <p:cNvPr id="5" name="Стрелка вправо 4">
            <a:hlinkClick r:id="" action="ppaction://hlinkshowjump?jump=nextslide"/>
          </p:cNvPr>
          <p:cNvSpPr/>
          <p:nvPr/>
        </p:nvSpPr>
        <p:spPr>
          <a:xfrm>
            <a:off x="7858148" y="6000768"/>
            <a:ext cx="642942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лево 5">
            <a:hlinkClick r:id="" action="ppaction://hlinkshowjump?jump=previousslide"/>
          </p:cNvPr>
          <p:cNvSpPr/>
          <p:nvPr/>
        </p:nvSpPr>
        <p:spPr>
          <a:xfrm>
            <a:off x="6643702" y="6000768"/>
            <a:ext cx="642942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Tm="15844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28604"/>
            <a:ext cx="8143932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00034" y="5357826"/>
            <a:ext cx="80724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i="1" dirty="0" smtClean="0"/>
              <a:t>Фрагмент песни «Крылатые качели» из фильма «Приключения Электроника», благодаря которому эта песня и появилась на свет, ее исполнила Елена </a:t>
            </a:r>
            <a:r>
              <a:rPr lang="ru-RU" i="1" dirty="0" err="1" smtClean="0"/>
              <a:t>Шуенкова</a:t>
            </a:r>
            <a:r>
              <a:rPr lang="ru-RU" i="1" dirty="0" smtClean="0"/>
              <a:t>.</a:t>
            </a:r>
          </a:p>
        </p:txBody>
      </p:sp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7929586" y="6143644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лево 4">
            <a:hlinkClick r:id="" action="ppaction://hlinkshowjump?jump=previousslide"/>
          </p:cNvPr>
          <p:cNvSpPr/>
          <p:nvPr/>
        </p:nvSpPr>
        <p:spPr>
          <a:xfrm>
            <a:off x="6643702" y="6143644"/>
            <a:ext cx="642942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deti-online.com_-_krylatye-kacheli (mp3cut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857356" y="6143644"/>
            <a:ext cx="519114" cy="519114"/>
          </a:xfrm>
          <a:prstGeom prst="rect">
            <a:avLst/>
          </a:prstGeom>
        </p:spPr>
      </p:pic>
    </p:spTree>
  </p:cSld>
  <p:clrMapOvr>
    <a:masterClrMapping/>
  </p:clrMapOvr>
  <p:transition advTm="20156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44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428604"/>
            <a:ext cx="8143932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428596" y="5429264"/>
            <a:ext cx="82153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i="1" dirty="0" smtClean="0"/>
              <a:t>Здесь можно прослушать фрагмент этой песни в исполнении Большого Детского Хора на концерте.  И мне кажется лучшего варианта исполнения не существует.</a:t>
            </a:r>
          </a:p>
        </p:txBody>
      </p:sp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8001024" y="6072206"/>
            <a:ext cx="571504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лево 4">
            <a:hlinkClick r:id="" action="ppaction://hlinkshowjump?jump=previousslide"/>
          </p:cNvPr>
          <p:cNvSpPr/>
          <p:nvPr/>
        </p:nvSpPr>
        <p:spPr>
          <a:xfrm>
            <a:off x="6286512" y="6072206"/>
            <a:ext cx="571504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БДХ (mp3cut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857356" y="6072206"/>
            <a:ext cx="519114" cy="519114"/>
          </a:xfrm>
          <a:prstGeom prst="rect">
            <a:avLst/>
          </a:prstGeom>
        </p:spPr>
      </p:pic>
    </p:spTree>
  </p:cSld>
  <p:clrMapOvr>
    <a:masterClrMapping/>
  </p:clrMapOvr>
  <p:transition advTm="20485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91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57166"/>
            <a:ext cx="8286808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57158" y="5572140"/>
            <a:ext cx="83582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i="1" dirty="0" smtClean="0"/>
              <a:t>Варианты исполнений существует огромное количество, группа «Ассорти» также не осталась в стороне.  Но никаких впечатлений не испытываешь, прослушивая их.</a:t>
            </a:r>
          </a:p>
        </p:txBody>
      </p:sp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8001024" y="6143644"/>
            <a:ext cx="642942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лево 4">
            <a:hlinkClick r:id="" action="ppaction://hlinkshowjump?jump=previousslide"/>
          </p:cNvPr>
          <p:cNvSpPr/>
          <p:nvPr/>
        </p:nvSpPr>
        <p:spPr>
          <a:xfrm>
            <a:off x="6929454" y="6143644"/>
            <a:ext cx="642942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assorti-krylatyye-kacheli (mp3cut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285984" y="6286520"/>
            <a:ext cx="447676" cy="447676"/>
          </a:xfrm>
          <a:prstGeom prst="rect">
            <a:avLst/>
          </a:prstGeom>
        </p:spPr>
      </p:pic>
    </p:spTree>
  </p:cSld>
  <p:clrMapOvr>
    <a:masterClrMapping/>
  </p:clrMapOvr>
  <p:transition advTm="20500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24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500042"/>
            <a:ext cx="8001056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57158" y="5429264"/>
            <a:ext cx="82153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i="1" dirty="0" smtClean="0"/>
              <a:t>Современное исполнение этой песни, в лице Александра Дудко, оставляет совсем другое впечатление. Оно очаровывает своим звенящим как колокольчик голосом и романтичным нежным исполнением .</a:t>
            </a:r>
          </a:p>
        </p:txBody>
      </p:sp>
      <p:sp>
        <p:nvSpPr>
          <p:cNvPr id="4" name="Стрелка влево 3">
            <a:hlinkClick r:id="" action="ppaction://hlinkshowjump?jump=previousslide"/>
          </p:cNvPr>
          <p:cNvSpPr/>
          <p:nvPr/>
        </p:nvSpPr>
        <p:spPr>
          <a:xfrm>
            <a:off x="6072198" y="6215082"/>
            <a:ext cx="571504" cy="42862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Выгнутая вниз стрелка 4">
            <a:hlinkClick r:id="" action="ppaction://hlinkshowjump?jump=firstslide"/>
          </p:cNvPr>
          <p:cNvSpPr/>
          <p:nvPr/>
        </p:nvSpPr>
        <p:spPr>
          <a:xfrm>
            <a:off x="7358082" y="6072206"/>
            <a:ext cx="642942" cy="50006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7" name="АДудко (mp3cut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429256" y="6143644"/>
            <a:ext cx="519114" cy="519114"/>
          </a:xfrm>
          <a:prstGeom prst="rect">
            <a:avLst/>
          </a:prstGeom>
        </p:spPr>
      </p:pic>
    </p:spTree>
  </p:cSld>
  <p:clrMapOvr>
    <a:masterClrMapping/>
  </p:clrMapOvr>
  <p:transition advTm="20704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10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</TotalTime>
  <Words>582</Words>
  <PresentationFormat>Экран (4:3)</PresentationFormat>
  <Paragraphs>23</Paragraphs>
  <Slides>9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Лена</dc:creator>
  <cp:lastModifiedBy>Лена</cp:lastModifiedBy>
  <cp:revision>29</cp:revision>
  <dcterms:created xsi:type="dcterms:W3CDTF">2018-01-25T04:41:41Z</dcterms:created>
  <dcterms:modified xsi:type="dcterms:W3CDTF">2018-01-25T14:13:25Z</dcterms:modified>
</cp:coreProperties>
</file>