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59" r:id="rId7"/>
    <p:sldId id="260"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76" d="100"/>
          <a:sy n="76" d="100"/>
        </p:scale>
        <p:origin x="12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CE9D02C-5381-4DE5-8CD8-85ED4FC19660}" type="datetimeFigureOut">
              <a:rPr lang="ru-RU" smtClean="0"/>
              <a:t>вт 23.01.18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B52709-C295-432F-9F01-4D2C05755347}" type="slidenum">
              <a:rPr lang="ru-RU" smtClean="0"/>
              <a:t>‹#›</a:t>
            </a:fld>
            <a:endParaRPr lang="ru-RU"/>
          </a:p>
        </p:txBody>
      </p:sp>
    </p:spTree>
    <p:extLst>
      <p:ext uri="{BB962C8B-B14F-4D97-AF65-F5344CB8AC3E}">
        <p14:creationId xmlns:p14="http://schemas.microsoft.com/office/powerpoint/2010/main" val="2741384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E9D02C-5381-4DE5-8CD8-85ED4FC19660}" type="datetimeFigureOut">
              <a:rPr lang="ru-RU" smtClean="0"/>
              <a:t>вт 23.01.18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B52709-C295-432F-9F01-4D2C05755347}" type="slidenum">
              <a:rPr lang="ru-RU" smtClean="0"/>
              <a:t>‹#›</a:t>
            </a:fld>
            <a:endParaRPr lang="ru-RU"/>
          </a:p>
        </p:txBody>
      </p:sp>
    </p:spTree>
    <p:extLst>
      <p:ext uri="{BB962C8B-B14F-4D97-AF65-F5344CB8AC3E}">
        <p14:creationId xmlns:p14="http://schemas.microsoft.com/office/powerpoint/2010/main" val="1212088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E9D02C-5381-4DE5-8CD8-85ED4FC19660}" type="datetimeFigureOut">
              <a:rPr lang="ru-RU" smtClean="0"/>
              <a:t>вт 23.01.18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B52709-C295-432F-9F01-4D2C05755347}" type="slidenum">
              <a:rPr lang="ru-RU" smtClean="0"/>
              <a:t>‹#›</a:t>
            </a:fld>
            <a:endParaRPr lang="ru-RU"/>
          </a:p>
        </p:txBody>
      </p:sp>
    </p:spTree>
    <p:extLst>
      <p:ext uri="{BB962C8B-B14F-4D97-AF65-F5344CB8AC3E}">
        <p14:creationId xmlns:p14="http://schemas.microsoft.com/office/powerpoint/2010/main" val="398380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E9D02C-5381-4DE5-8CD8-85ED4FC19660}" type="datetimeFigureOut">
              <a:rPr lang="ru-RU" smtClean="0"/>
              <a:t>вт 23.01.18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B52709-C295-432F-9F01-4D2C05755347}" type="slidenum">
              <a:rPr lang="ru-RU" smtClean="0"/>
              <a:t>‹#›</a:t>
            </a:fld>
            <a:endParaRPr lang="ru-RU"/>
          </a:p>
        </p:txBody>
      </p:sp>
    </p:spTree>
    <p:extLst>
      <p:ext uri="{BB962C8B-B14F-4D97-AF65-F5344CB8AC3E}">
        <p14:creationId xmlns:p14="http://schemas.microsoft.com/office/powerpoint/2010/main" val="372928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CE9D02C-5381-4DE5-8CD8-85ED4FC19660}" type="datetimeFigureOut">
              <a:rPr lang="ru-RU" smtClean="0"/>
              <a:t>вт 23.01.18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B52709-C295-432F-9F01-4D2C05755347}" type="slidenum">
              <a:rPr lang="ru-RU" smtClean="0"/>
              <a:t>‹#›</a:t>
            </a:fld>
            <a:endParaRPr lang="ru-RU"/>
          </a:p>
        </p:txBody>
      </p:sp>
    </p:spTree>
    <p:extLst>
      <p:ext uri="{BB962C8B-B14F-4D97-AF65-F5344CB8AC3E}">
        <p14:creationId xmlns:p14="http://schemas.microsoft.com/office/powerpoint/2010/main" val="213490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CE9D02C-5381-4DE5-8CD8-85ED4FC19660}" type="datetimeFigureOut">
              <a:rPr lang="ru-RU" smtClean="0"/>
              <a:t>вт 23.01.18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B52709-C295-432F-9F01-4D2C05755347}" type="slidenum">
              <a:rPr lang="ru-RU" smtClean="0"/>
              <a:t>‹#›</a:t>
            </a:fld>
            <a:endParaRPr lang="ru-RU"/>
          </a:p>
        </p:txBody>
      </p:sp>
    </p:spTree>
    <p:extLst>
      <p:ext uri="{BB962C8B-B14F-4D97-AF65-F5344CB8AC3E}">
        <p14:creationId xmlns:p14="http://schemas.microsoft.com/office/powerpoint/2010/main" val="156293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CE9D02C-5381-4DE5-8CD8-85ED4FC19660}" type="datetimeFigureOut">
              <a:rPr lang="ru-RU" smtClean="0"/>
              <a:t>вт 23.01.18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BB52709-C295-432F-9F01-4D2C05755347}" type="slidenum">
              <a:rPr lang="ru-RU" smtClean="0"/>
              <a:t>‹#›</a:t>
            </a:fld>
            <a:endParaRPr lang="ru-RU"/>
          </a:p>
        </p:txBody>
      </p:sp>
    </p:spTree>
    <p:extLst>
      <p:ext uri="{BB962C8B-B14F-4D97-AF65-F5344CB8AC3E}">
        <p14:creationId xmlns:p14="http://schemas.microsoft.com/office/powerpoint/2010/main" val="503044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CE9D02C-5381-4DE5-8CD8-85ED4FC19660}" type="datetimeFigureOut">
              <a:rPr lang="ru-RU" smtClean="0"/>
              <a:t>вт 23.01.18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BB52709-C295-432F-9F01-4D2C05755347}" type="slidenum">
              <a:rPr lang="ru-RU" smtClean="0"/>
              <a:t>‹#›</a:t>
            </a:fld>
            <a:endParaRPr lang="ru-RU"/>
          </a:p>
        </p:txBody>
      </p:sp>
    </p:spTree>
    <p:extLst>
      <p:ext uri="{BB962C8B-B14F-4D97-AF65-F5344CB8AC3E}">
        <p14:creationId xmlns:p14="http://schemas.microsoft.com/office/powerpoint/2010/main" val="2254353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E9D02C-5381-4DE5-8CD8-85ED4FC19660}" type="datetimeFigureOut">
              <a:rPr lang="ru-RU" smtClean="0"/>
              <a:t>вт 23.01.18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BB52709-C295-432F-9F01-4D2C05755347}" type="slidenum">
              <a:rPr lang="ru-RU" smtClean="0"/>
              <a:t>‹#›</a:t>
            </a:fld>
            <a:endParaRPr lang="ru-RU"/>
          </a:p>
        </p:txBody>
      </p:sp>
    </p:spTree>
    <p:extLst>
      <p:ext uri="{BB962C8B-B14F-4D97-AF65-F5344CB8AC3E}">
        <p14:creationId xmlns:p14="http://schemas.microsoft.com/office/powerpoint/2010/main" val="3270125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CE9D02C-5381-4DE5-8CD8-85ED4FC19660}" type="datetimeFigureOut">
              <a:rPr lang="ru-RU" smtClean="0"/>
              <a:t>вт 23.01.18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B52709-C295-432F-9F01-4D2C05755347}" type="slidenum">
              <a:rPr lang="ru-RU" smtClean="0"/>
              <a:t>‹#›</a:t>
            </a:fld>
            <a:endParaRPr lang="ru-RU"/>
          </a:p>
        </p:txBody>
      </p:sp>
    </p:spTree>
    <p:extLst>
      <p:ext uri="{BB962C8B-B14F-4D97-AF65-F5344CB8AC3E}">
        <p14:creationId xmlns:p14="http://schemas.microsoft.com/office/powerpoint/2010/main" val="261493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CE9D02C-5381-4DE5-8CD8-85ED4FC19660}" type="datetimeFigureOut">
              <a:rPr lang="ru-RU" smtClean="0"/>
              <a:t>вт 23.01.18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B52709-C295-432F-9F01-4D2C05755347}" type="slidenum">
              <a:rPr lang="ru-RU" smtClean="0"/>
              <a:t>‹#›</a:t>
            </a:fld>
            <a:endParaRPr lang="ru-RU"/>
          </a:p>
        </p:txBody>
      </p:sp>
    </p:spTree>
    <p:extLst>
      <p:ext uri="{BB962C8B-B14F-4D97-AF65-F5344CB8AC3E}">
        <p14:creationId xmlns:p14="http://schemas.microsoft.com/office/powerpoint/2010/main" val="403194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9D02C-5381-4DE5-8CD8-85ED4FC19660}" type="datetimeFigureOut">
              <a:rPr lang="ru-RU" smtClean="0"/>
              <a:t>вт 23.01.18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52709-C295-432F-9F01-4D2C05755347}" type="slidenum">
              <a:rPr lang="ru-RU" smtClean="0"/>
              <a:t>‹#›</a:t>
            </a:fld>
            <a:endParaRPr lang="ru-RU"/>
          </a:p>
        </p:txBody>
      </p:sp>
    </p:spTree>
    <p:extLst>
      <p:ext uri="{BB962C8B-B14F-4D97-AF65-F5344CB8AC3E}">
        <p14:creationId xmlns:p14="http://schemas.microsoft.com/office/powerpoint/2010/main" val="1337305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2166"/>
          </a:xfrm>
          <a:prstGeom prst="rect">
            <a:avLst/>
          </a:prstGeom>
        </p:spPr>
      </p:pic>
      <p:sp>
        <p:nvSpPr>
          <p:cNvPr id="2" name="Заголовок 1"/>
          <p:cNvSpPr>
            <a:spLocks noGrp="1"/>
          </p:cNvSpPr>
          <p:nvPr>
            <p:ph type="ctrTitle"/>
          </p:nvPr>
        </p:nvSpPr>
        <p:spPr>
          <a:xfrm>
            <a:off x="1524000" y="1199646"/>
            <a:ext cx="9144000" cy="2664015"/>
          </a:xfrm>
        </p:spPr>
        <p:txBody>
          <a:bodyPr>
            <a:prstTxWarp prst="textChevron">
              <a:avLst/>
            </a:prstTxWarp>
          </a:bodyPr>
          <a:lstStyle/>
          <a:p>
            <a:r>
              <a:rPr lang="ru-RU" dirty="0" smtClean="0">
                <a:solidFill>
                  <a:schemeClr val="accent1">
                    <a:lumMod val="75000"/>
                  </a:schemeClr>
                </a:solidFill>
              </a:rPr>
              <a:t>Презентация на тему: </a:t>
            </a:r>
            <a:r>
              <a:rPr lang="ru-RU" dirty="0">
                <a:solidFill>
                  <a:schemeClr val="accent1">
                    <a:lumMod val="75000"/>
                  </a:schemeClr>
                </a:solidFill>
              </a:rPr>
              <a:t>«Крылатые качели» </a:t>
            </a:r>
          </a:p>
        </p:txBody>
      </p:sp>
      <p:sp>
        <p:nvSpPr>
          <p:cNvPr id="3" name="Подзаголовок 2"/>
          <p:cNvSpPr>
            <a:spLocks noGrp="1"/>
          </p:cNvSpPr>
          <p:nvPr>
            <p:ph type="subTitle" idx="1"/>
          </p:nvPr>
        </p:nvSpPr>
        <p:spPr>
          <a:xfrm>
            <a:off x="2799009" y="5366444"/>
            <a:ext cx="9144000" cy="1655762"/>
          </a:xfrm>
        </p:spPr>
        <p:txBody>
          <a:bodyPr/>
          <a:lstStyle/>
          <a:p>
            <a:pPr algn="r"/>
            <a:r>
              <a:rPr lang="ru-RU" dirty="0" smtClean="0">
                <a:solidFill>
                  <a:schemeClr val="accent1">
                    <a:lumMod val="50000"/>
                  </a:schemeClr>
                </a:solidFill>
              </a:rPr>
              <a:t>Выполнила ученица 2 «А» </a:t>
            </a:r>
          </a:p>
          <a:p>
            <a:pPr algn="r"/>
            <a:r>
              <a:rPr lang="ru-RU" dirty="0" smtClean="0">
                <a:solidFill>
                  <a:schemeClr val="accent1">
                    <a:lumMod val="50000"/>
                  </a:schemeClr>
                </a:solidFill>
              </a:rPr>
              <a:t>МБОУ СОШ №7, города Туймазы</a:t>
            </a:r>
          </a:p>
          <a:p>
            <a:pPr algn="r"/>
            <a:r>
              <a:rPr lang="ru-RU" dirty="0" smtClean="0">
                <a:solidFill>
                  <a:schemeClr val="accent1">
                    <a:lumMod val="50000"/>
                  </a:schemeClr>
                </a:solidFill>
              </a:rPr>
              <a:t>Ольденбург Екатерина</a:t>
            </a:r>
            <a:endParaRPr lang="ru-RU" dirty="0">
              <a:solidFill>
                <a:schemeClr val="accent1">
                  <a:lumMod val="50000"/>
                </a:schemeClr>
              </a:solidFill>
            </a:endParaRPr>
          </a:p>
        </p:txBody>
      </p:sp>
    </p:spTree>
    <p:extLst>
      <p:ext uri="{BB962C8B-B14F-4D97-AF65-F5344CB8AC3E}">
        <p14:creationId xmlns:p14="http://schemas.microsoft.com/office/powerpoint/2010/main" val="542603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6394"/>
            <a:ext cx="12193057" cy="6870787"/>
          </a:xfrm>
          <a:prstGeom prst="rect">
            <a:avLst/>
          </a:prstGeom>
        </p:spPr>
      </p:pic>
      <p:sp>
        <p:nvSpPr>
          <p:cNvPr id="3" name="Объект 2"/>
          <p:cNvSpPr>
            <a:spLocks noGrp="1"/>
          </p:cNvSpPr>
          <p:nvPr>
            <p:ph idx="1"/>
          </p:nvPr>
        </p:nvSpPr>
        <p:spPr>
          <a:xfrm>
            <a:off x="4753397" y="368300"/>
            <a:ext cx="7260803" cy="6299200"/>
          </a:xfrm>
        </p:spPr>
        <p:txBody>
          <a:bodyPr>
            <a:normAutofit fontScale="92500"/>
          </a:bodyPr>
          <a:lstStyle/>
          <a:p>
            <a:pPr marL="0" indent="0" algn="just">
              <a:buNone/>
            </a:pPr>
            <a:r>
              <a:rPr lang="ru-RU" dirty="0" smtClean="0">
                <a:solidFill>
                  <a:schemeClr val="accent1">
                    <a:lumMod val="50000"/>
                  </a:schemeClr>
                </a:solidFill>
              </a:rPr>
              <a:t>	Будущий </a:t>
            </a:r>
            <a:r>
              <a:rPr lang="ru-RU" dirty="0">
                <a:solidFill>
                  <a:schemeClr val="accent1">
                    <a:lumMod val="50000"/>
                  </a:schemeClr>
                </a:solidFill>
              </a:rPr>
              <a:t>композитор родился в простой рабочей семье в Пермской области, но родители музыку любили - мама, например, прекрасно пела народные песни, а отец научился играть на скрипке, когда уже был взрослым человеком. Но главным для маленького Евгения было хорошее воспитание: «когда я вспоминаю свое детство, я всегда вспоминаю маму. Ее улыбку, голос, лицо, руки. Все хорошее во мне - от мамы. Она была простая женщина из деревни, жилось ей тяжело, но она всегда заботилась обо мне, мы с ней очень любили друг друга. Я не помню, чтобы мама когда-нибудь читала мне нравоучения, но она знала, наверное, тысячу пословиц, прибауток - теперь я бы сказал, "нравственного содержания" - и всегда умела вовремя и к месту вспомнить какую-нибудь из них».</a:t>
            </a:r>
            <a:endParaRPr lang="ru-RU" dirty="0" smtClean="0">
              <a:solidFill>
                <a:schemeClr val="accent1">
                  <a:lumMod val="50000"/>
                </a:schemeClr>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80" y="241300"/>
            <a:ext cx="4114108" cy="4178300"/>
          </a:xfrm>
          <a:prstGeom prst="rect">
            <a:avLst/>
          </a:prstGeom>
        </p:spPr>
      </p:pic>
    </p:spTree>
    <p:extLst>
      <p:ext uri="{BB962C8B-B14F-4D97-AF65-F5344CB8AC3E}">
        <p14:creationId xmlns:p14="http://schemas.microsoft.com/office/powerpoint/2010/main" val="3720613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6394"/>
            <a:ext cx="12193057" cy="6870787"/>
          </a:xfrm>
          <a:prstGeom prst="rect">
            <a:avLst/>
          </a:prstGeom>
        </p:spPr>
      </p:pic>
      <p:sp>
        <p:nvSpPr>
          <p:cNvPr id="3" name="Объект 2"/>
          <p:cNvSpPr>
            <a:spLocks noGrp="1"/>
          </p:cNvSpPr>
          <p:nvPr>
            <p:ph idx="1"/>
          </p:nvPr>
        </p:nvSpPr>
        <p:spPr>
          <a:xfrm>
            <a:off x="838200" y="304800"/>
            <a:ext cx="10515600" cy="6299200"/>
          </a:xfrm>
        </p:spPr>
        <p:txBody>
          <a:bodyPr/>
          <a:lstStyle/>
          <a:p>
            <a:pPr marL="0" indent="0" algn="just">
              <a:buNone/>
            </a:pPr>
            <a:r>
              <a:rPr lang="ru-RU" dirty="0" smtClean="0"/>
              <a:t>	</a:t>
            </a:r>
            <a:r>
              <a:rPr lang="ru-RU" dirty="0" smtClean="0">
                <a:solidFill>
                  <a:schemeClr val="accent1">
                    <a:lumMod val="50000"/>
                  </a:schemeClr>
                </a:solidFill>
              </a:rPr>
              <a:t>Тяга </a:t>
            </a:r>
            <a:r>
              <a:rPr lang="ru-RU" dirty="0">
                <a:solidFill>
                  <a:schemeClr val="accent1">
                    <a:lumMod val="50000"/>
                  </a:schemeClr>
                </a:solidFill>
              </a:rPr>
              <a:t>к музыке у Евгения проявилась рано. Ребенком он любил слушать патефон, буквально не отходил от чёрной </a:t>
            </a:r>
            <a:r>
              <a:rPr lang="ru-RU" dirty="0" err="1">
                <a:solidFill>
                  <a:schemeClr val="accent1">
                    <a:lumMod val="50000"/>
                  </a:schemeClr>
                </a:solidFill>
              </a:rPr>
              <a:t>радиотарелки</a:t>
            </a:r>
            <a:r>
              <a:rPr lang="ru-RU" dirty="0">
                <a:solidFill>
                  <a:schemeClr val="accent1">
                    <a:lumMod val="50000"/>
                  </a:schemeClr>
                </a:solidFill>
              </a:rPr>
              <a:t> на стене. В 8 лет сам попросил родителей записать его в Дом пионеров в фортепианный кружок. Поскольку дома не было инструмента, он вырезал из самоучителя схему клавиатуры и мог часами «играть» на ней. Тогда же он начал сочинять свои первые музыкальные пьески. Только в 14 лет у Евгения </a:t>
            </a:r>
            <a:r>
              <a:rPr lang="ru-RU" dirty="0" err="1">
                <a:solidFill>
                  <a:schemeClr val="accent1">
                    <a:lumMod val="50000"/>
                  </a:schemeClr>
                </a:solidFill>
              </a:rPr>
              <a:t>Крылатова</a:t>
            </a:r>
            <a:r>
              <a:rPr lang="ru-RU" dirty="0">
                <a:solidFill>
                  <a:schemeClr val="accent1">
                    <a:lumMod val="50000"/>
                  </a:schemeClr>
                </a:solidFill>
              </a:rPr>
              <a:t> дома появился первый инструмент – рояль «</a:t>
            </a:r>
            <a:r>
              <a:rPr lang="ru-RU" dirty="0" err="1">
                <a:solidFill>
                  <a:schemeClr val="accent1">
                    <a:lumMod val="50000"/>
                  </a:schemeClr>
                </a:solidFill>
              </a:rPr>
              <a:t>прямострунка</a:t>
            </a:r>
            <a:r>
              <a:rPr lang="ru-RU" dirty="0">
                <a:solidFill>
                  <a:schemeClr val="accent1">
                    <a:lumMod val="50000"/>
                  </a:schemeClr>
                </a:solidFill>
              </a:rPr>
              <a:t>». </a:t>
            </a:r>
            <a:endParaRPr lang="ru-RU" dirty="0" smtClean="0">
              <a:solidFill>
                <a:schemeClr val="accent1">
                  <a:lumMod val="50000"/>
                </a:schemeClr>
              </a:solidFill>
            </a:endParaRPr>
          </a:p>
          <a:p>
            <a:pPr marL="0" indent="0" algn="just">
              <a:buNone/>
            </a:pPr>
            <a:r>
              <a:rPr lang="ru-RU" dirty="0">
                <a:solidFill>
                  <a:schemeClr val="accent1">
                    <a:lumMod val="50000"/>
                  </a:schemeClr>
                </a:solidFill>
              </a:rPr>
              <a:t>	</a:t>
            </a:r>
            <a:r>
              <a:rPr lang="ru-RU" dirty="0" smtClean="0">
                <a:solidFill>
                  <a:schemeClr val="accent1">
                    <a:lumMod val="50000"/>
                  </a:schemeClr>
                </a:solidFill>
              </a:rPr>
              <a:t>Закончив </a:t>
            </a:r>
            <a:r>
              <a:rPr lang="ru-RU" dirty="0">
                <a:solidFill>
                  <a:schemeClr val="accent1">
                    <a:lumMod val="50000"/>
                  </a:schemeClr>
                </a:solidFill>
              </a:rPr>
              <a:t>музыкальную школу, а затем и Пермское музыкальное училище, он был направлен на конкурс сочинений молодых композиторов в Москву. Там он получил рекомендации от тех педагогов Московской консерватории, которые его туда впоследствии и принимали. Так что в Консерваторию </a:t>
            </a:r>
            <a:r>
              <a:rPr lang="ru-RU" dirty="0" err="1">
                <a:solidFill>
                  <a:schemeClr val="accent1">
                    <a:lumMod val="50000"/>
                  </a:schemeClr>
                </a:solidFill>
              </a:rPr>
              <a:t>Крылатов</a:t>
            </a:r>
            <a:r>
              <a:rPr lang="ru-RU" dirty="0">
                <a:solidFill>
                  <a:schemeClr val="accent1">
                    <a:lumMod val="50000"/>
                  </a:schemeClr>
                </a:solidFill>
              </a:rPr>
              <a:t> поступил легко, причём на очень сильный курс. К примеру, вместе с ним учился сам Альфред </a:t>
            </a:r>
            <a:r>
              <a:rPr lang="ru-RU" dirty="0" err="1">
                <a:solidFill>
                  <a:schemeClr val="accent1">
                    <a:lumMod val="50000"/>
                  </a:schemeClr>
                </a:solidFill>
              </a:rPr>
              <a:t>Шнитке</a:t>
            </a:r>
            <a:r>
              <a:rPr lang="ru-RU" dirty="0">
                <a:solidFill>
                  <a:schemeClr val="accent1">
                    <a:lumMod val="50000"/>
                  </a:schemeClr>
                </a:solidFill>
              </a:rPr>
              <a:t>.</a:t>
            </a:r>
            <a:endParaRPr lang="ru-RU" dirty="0">
              <a:solidFill>
                <a:schemeClr val="accent1">
                  <a:lumMod val="50000"/>
                </a:schemeClr>
              </a:solidFill>
            </a:endParaRPr>
          </a:p>
        </p:txBody>
      </p:sp>
    </p:spTree>
    <p:extLst>
      <p:ext uri="{BB962C8B-B14F-4D97-AF65-F5344CB8AC3E}">
        <p14:creationId xmlns:p14="http://schemas.microsoft.com/office/powerpoint/2010/main" val="3157138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6394"/>
            <a:ext cx="12193057" cy="6870787"/>
          </a:xfrm>
          <a:prstGeom prst="rect">
            <a:avLst/>
          </a:prstGeom>
        </p:spPr>
      </p:pic>
      <p:sp>
        <p:nvSpPr>
          <p:cNvPr id="2" name="Заголовок 1"/>
          <p:cNvSpPr>
            <a:spLocks noGrp="1"/>
          </p:cNvSpPr>
          <p:nvPr>
            <p:ph type="title"/>
          </p:nvPr>
        </p:nvSpPr>
        <p:spPr>
          <a:xfrm>
            <a:off x="838200" y="365125"/>
            <a:ext cx="10515600" cy="523875"/>
          </a:xfrm>
        </p:spPr>
        <p:txBody>
          <a:bodyPr>
            <a:noAutofit/>
          </a:bodyPr>
          <a:lstStyle/>
          <a:p>
            <a:r>
              <a:rPr lang="ru-RU" sz="3600" b="1" dirty="0" smtClean="0">
                <a:solidFill>
                  <a:schemeClr val="accent1">
                    <a:lumMod val="50000"/>
                  </a:schemeClr>
                </a:solidFill>
              </a:rPr>
              <a:t>История </a:t>
            </a:r>
            <a:r>
              <a:rPr lang="ru-RU" sz="3600" b="1" dirty="0">
                <a:solidFill>
                  <a:schemeClr val="accent1">
                    <a:lumMod val="50000"/>
                  </a:schemeClr>
                </a:solidFill>
              </a:rPr>
              <a:t>создания музыкального </a:t>
            </a:r>
            <a:r>
              <a:rPr lang="ru-RU" sz="3600" b="1" dirty="0" smtClean="0">
                <a:solidFill>
                  <a:schemeClr val="accent1">
                    <a:lumMod val="50000"/>
                  </a:schemeClr>
                </a:solidFill>
              </a:rPr>
              <a:t>произведения</a:t>
            </a:r>
            <a:endParaRPr lang="ru-RU" sz="3600" b="1" dirty="0">
              <a:solidFill>
                <a:schemeClr val="accent1">
                  <a:lumMod val="50000"/>
                </a:schemeClr>
              </a:solidFill>
            </a:endParaRPr>
          </a:p>
        </p:txBody>
      </p:sp>
      <p:sp>
        <p:nvSpPr>
          <p:cNvPr id="3" name="Объект 2"/>
          <p:cNvSpPr>
            <a:spLocks noGrp="1"/>
          </p:cNvSpPr>
          <p:nvPr>
            <p:ph idx="1"/>
          </p:nvPr>
        </p:nvSpPr>
        <p:spPr>
          <a:xfrm>
            <a:off x="838200" y="1054100"/>
            <a:ext cx="10515600" cy="5122863"/>
          </a:xfrm>
        </p:spPr>
        <p:txBody>
          <a:bodyPr>
            <a:normAutofit fontScale="92500"/>
          </a:bodyPr>
          <a:lstStyle/>
          <a:p>
            <a:pPr marL="0" indent="0" algn="just">
              <a:buNone/>
            </a:pPr>
            <a:r>
              <a:rPr lang="ru-RU" dirty="0" smtClean="0"/>
              <a:t>	</a:t>
            </a:r>
            <a:r>
              <a:rPr lang="ru-RU" dirty="0" smtClean="0">
                <a:solidFill>
                  <a:schemeClr val="accent1">
                    <a:lumMod val="50000"/>
                  </a:schemeClr>
                </a:solidFill>
              </a:rPr>
              <a:t>Евгений </a:t>
            </a:r>
            <a:r>
              <a:rPr lang="ru-RU" dirty="0" err="1">
                <a:solidFill>
                  <a:schemeClr val="accent1">
                    <a:lumMod val="50000"/>
                  </a:schemeClr>
                </a:solidFill>
              </a:rPr>
              <a:t>Крылатов</a:t>
            </a:r>
            <a:r>
              <a:rPr lang="ru-RU" dirty="0">
                <a:solidFill>
                  <a:schemeClr val="accent1">
                    <a:lumMod val="50000"/>
                  </a:schemeClr>
                </a:solidFill>
              </a:rPr>
              <a:t> пишет песни всегда на уже готовые стихи, так было и в этот раз. У поэта Юрия </a:t>
            </a:r>
            <a:r>
              <a:rPr lang="ru-RU" dirty="0" err="1">
                <a:solidFill>
                  <a:schemeClr val="accent1">
                    <a:lumMod val="50000"/>
                  </a:schemeClr>
                </a:solidFill>
              </a:rPr>
              <a:t>Энтина</a:t>
            </a:r>
            <a:r>
              <a:rPr lang="ru-RU" dirty="0">
                <a:solidFill>
                  <a:schemeClr val="accent1">
                    <a:lumMod val="50000"/>
                  </a:schemeClr>
                </a:solidFill>
              </a:rPr>
              <a:t>, с которым он дружил и с которым больше всего работал, композитор однажды нашёл это стихотворение на рабочем столе. Прочитав, заинтересовался. </a:t>
            </a:r>
            <a:r>
              <a:rPr lang="ru-RU" dirty="0" err="1">
                <a:solidFill>
                  <a:schemeClr val="accent1">
                    <a:lumMod val="50000"/>
                  </a:schemeClr>
                </a:solidFill>
              </a:rPr>
              <a:t>Энтин</a:t>
            </a:r>
            <a:r>
              <a:rPr lang="ru-RU" dirty="0">
                <a:solidFill>
                  <a:schemeClr val="accent1">
                    <a:lumMod val="50000"/>
                  </a:schemeClr>
                </a:solidFill>
              </a:rPr>
              <a:t> же сказал ему в ответ, что стихотворение не закончено, что он его уже показывал и ему его вернули с указанием переделать под уже написанную музыку для одного мультфильма. </a:t>
            </a:r>
            <a:r>
              <a:rPr lang="ru-RU" dirty="0" err="1">
                <a:solidFill>
                  <a:schemeClr val="accent1">
                    <a:lumMod val="50000"/>
                  </a:schemeClr>
                </a:solidFill>
              </a:rPr>
              <a:t>Крылатову</a:t>
            </a:r>
            <a:r>
              <a:rPr lang="ru-RU" dirty="0">
                <a:solidFill>
                  <a:schemeClr val="accent1">
                    <a:lumMod val="50000"/>
                  </a:schemeClr>
                </a:solidFill>
              </a:rPr>
              <a:t> же стихи настолько понравились, что он начал уговаривать друга, которому было неудобно забирать у другого композитора уже показанные стихи, отдать их ему. </a:t>
            </a:r>
            <a:r>
              <a:rPr lang="ru-RU" dirty="0" err="1">
                <a:solidFill>
                  <a:schemeClr val="accent1">
                    <a:lumMod val="50000"/>
                  </a:schemeClr>
                </a:solidFill>
              </a:rPr>
              <a:t>Крылатов</a:t>
            </a:r>
            <a:r>
              <a:rPr lang="ru-RU" dirty="0">
                <a:solidFill>
                  <a:schemeClr val="accent1">
                    <a:lumMod val="50000"/>
                  </a:schemeClr>
                </a:solidFill>
              </a:rPr>
              <a:t> говорил </a:t>
            </a:r>
            <a:r>
              <a:rPr lang="ru-RU" dirty="0" err="1">
                <a:solidFill>
                  <a:schemeClr val="accent1">
                    <a:lumMod val="50000"/>
                  </a:schemeClr>
                </a:solidFill>
              </a:rPr>
              <a:t>Энтину</a:t>
            </a:r>
            <a:r>
              <a:rPr lang="ru-RU" dirty="0">
                <a:solidFill>
                  <a:schemeClr val="accent1">
                    <a:lumMod val="50000"/>
                  </a:schemeClr>
                </a:solidFill>
              </a:rPr>
              <a:t>, что стихи уже сейчас прекрасные, что ничего в них не надо переделывать, что они очень музыкальны и он сам хочет на них написать песню. И убеждал и спорил с ним месяц, до победного конца. Получив же стихотворение, написал на него музыку немногим более чем за </a:t>
            </a:r>
            <a:r>
              <a:rPr lang="ru-RU" dirty="0" smtClean="0">
                <a:solidFill>
                  <a:schemeClr val="accent1">
                    <a:lumMod val="50000"/>
                  </a:schemeClr>
                </a:solidFill>
              </a:rPr>
              <a:t>час.</a:t>
            </a:r>
            <a:endParaRPr lang="ru-RU" dirty="0">
              <a:solidFill>
                <a:schemeClr val="accent1">
                  <a:lumMod val="50000"/>
                </a:schemeClr>
              </a:solidFill>
            </a:endParaRPr>
          </a:p>
        </p:txBody>
      </p:sp>
    </p:spTree>
    <p:extLst>
      <p:ext uri="{BB962C8B-B14F-4D97-AF65-F5344CB8AC3E}">
        <p14:creationId xmlns:p14="http://schemas.microsoft.com/office/powerpoint/2010/main" val="176290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6394"/>
            <a:ext cx="12193057" cy="6870787"/>
          </a:xfrm>
          <a:prstGeom prst="rect">
            <a:avLst/>
          </a:prstGeom>
        </p:spPr>
      </p:pic>
      <p:sp>
        <p:nvSpPr>
          <p:cNvPr id="3" name="Объект 2"/>
          <p:cNvSpPr>
            <a:spLocks noGrp="1"/>
          </p:cNvSpPr>
          <p:nvPr>
            <p:ph idx="1"/>
          </p:nvPr>
        </p:nvSpPr>
        <p:spPr>
          <a:xfrm>
            <a:off x="330200" y="241300"/>
            <a:ext cx="11468100" cy="6337300"/>
          </a:xfrm>
        </p:spPr>
        <p:txBody>
          <a:bodyPr>
            <a:normAutofit fontScale="92500" lnSpcReduction="10000"/>
          </a:bodyPr>
          <a:lstStyle/>
          <a:p>
            <a:pPr algn="just"/>
            <a:r>
              <a:rPr lang="ru-RU" dirty="0">
                <a:solidFill>
                  <a:schemeClr val="accent1">
                    <a:lumMod val="50000"/>
                  </a:schemeClr>
                </a:solidFill>
              </a:rPr>
              <a:t>Мелодии тоже «расцветают» в разное время. Некоторые сразу начинаются с вершины - кульминации. В других кульминация находится в середине мелодии или ближе к ее концу. Яркий пример тому - песня Е. </a:t>
            </a:r>
            <a:r>
              <a:rPr lang="ru-RU" dirty="0" err="1">
                <a:solidFill>
                  <a:schemeClr val="accent1">
                    <a:lumMod val="50000"/>
                  </a:schemeClr>
                </a:solidFill>
              </a:rPr>
              <a:t>Крылатова</a:t>
            </a:r>
            <a:r>
              <a:rPr lang="ru-RU" dirty="0">
                <a:solidFill>
                  <a:schemeClr val="accent1">
                    <a:lumMod val="50000"/>
                  </a:schemeClr>
                </a:solidFill>
              </a:rPr>
              <a:t> «Крылатые качели» (слова Ю. </a:t>
            </a:r>
            <a:r>
              <a:rPr lang="ru-RU" dirty="0" err="1">
                <a:solidFill>
                  <a:schemeClr val="accent1">
                    <a:lumMod val="50000"/>
                  </a:schemeClr>
                </a:solidFill>
              </a:rPr>
              <a:t>Энтина</a:t>
            </a:r>
            <a:r>
              <a:rPr lang="ru-RU" dirty="0">
                <a:solidFill>
                  <a:schemeClr val="accent1">
                    <a:lumMod val="50000"/>
                  </a:schemeClr>
                </a:solidFill>
              </a:rPr>
              <a:t>) из кинофильма «Приключения Электроника». Мелодия ее, постепенно развиваясь, достигает кульминации, подчеркнутой звонкими повторами самой высокой ноты</a:t>
            </a:r>
            <a:r>
              <a:rPr lang="ru-RU" dirty="0" smtClean="0">
                <a:solidFill>
                  <a:schemeClr val="accent1">
                    <a:lumMod val="50000"/>
                  </a:schemeClr>
                </a:solidFill>
              </a:rPr>
              <a:t>.</a:t>
            </a:r>
            <a:endParaRPr lang="ru-RU" dirty="0">
              <a:solidFill>
                <a:schemeClr val="accent1">
                  <a:lumMod val="50000"/>
                </a:schemeClr>
              </a:solidFill>
            </a:endParaRPr>
          </a:p>
          <a:p>
            <a:pPr algn="just"/>
            <a:r>
              <a:rPr lang="ru-RU" dirty="0">
                <a:solidFill>
                  <a:schemeClr val="accent1">
                    <a:lumMod val="50000"/>
                  </a:schemeClr>
                </a:solidFill>
              </a:rPr>
              <a:t>Нетрудно заметить, что строение мелодии похоже на строение речи. Как из слов образуются фразы, из фраз предложения, так и в мелодии небольшие выразительные частицы - мотивы - объединяются во фразы. Музыкальная фраза, как правило, образуется из двух-трех мотивов. Ее продолжительность определяется продолжительностью дыхания исполнителя, поющего или играющего на духовом инструменте. (В исполнении музыки на смычковых, клавишных инструментах влияние дыхания на величину фразы не ощутимо, но также учитывается</a:t>
            </a:r>
            <a:r>
              <a:rPr lang="ru-RU" dirty="0" smtClean="0">
                <a:solidFill>
                  <a:schemeClr val="accent1">
                    <a:lumMod val="50000"/>
                  </a:schemeClr>
                </a:solidFill>
              </a:rPr>
              <a:t>.)</a:t>
            </a:r>
            <a:endParaRPr lang="ru-RU" dirty="0">
              <a:solidFill>
                <a:schemeClr val="accent1">
                  <a:lumMod val="50000"/>
                </a:schemeClr>
              </a:solidFill>
            </a:endParaRPr>
          </a:p>
          <a:p>
            <a:pPr algn="just"/>
            <a:r>
              <a:rPr lang="ru-RU" dirty="0">
                <a:solidFill>
                  <a:schemeClr val="accent1">
                    <a:lumMod val="50000"/>
                  </a:schemeClr>
                </a:solidFill>
              </a:rPr>
              <a:t>Обычно одна фраза исполняется на одном дыхании (выдохе). Несколько фраз, связанных общей линией развития, образуют предложения, а предложения – целостную мелодию.</a:t>
            </a:r>
          </a:p>
        </p:txBody>
      </p:sp>
    </p:spTree>
    <p:extLst>
      <p:ext uri="{BB962C8B-B14F-4D97-AF65-F5344CB8AC3E}">
        <p14:creationId xmlns:p14="http://schemas.microsoft.com/office/powerpoint/2010/main" val="165008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6394"/>
            <a:ext cx="12193057" cy="6870787"/>
          </a:xfrm>
          <a:prstGeom prst="rect">
            <a:avLst/>
          </a:prstGeom>
        </p:spPr>
      </p:pic>
      <p:sp>
        <p:nvSpPr>
          <p:cNvPr id="2" name="Заголовок 1"/>
          <p:cNvSpPr>
            <a:spLocks noGrp="1"/>
          </p:cNvSpPr>
          <p:nvPr>
            <p:ph type="title"/>
          </p:nvPr>
        </p:nvSpPr>
        <p:spPr>
          <a:xfrm>
            <a:off x="838200" y="365126"/>
            <a:ext cx="10515600" cy="638174"/>
          </a:xfrm>
        </p:spPr>
        <p:txBody>
          <a:bodyPr>
            <a:normAutofit/>
          </a:bodyPr>
          <a:lstStyle/>
          <a:p>
            <a:pPr algn="ctr"/>
            <a:r>
              <a:rPr lang="ru-RU" sz="2800" b="1" dirty="0" smtClean="0">
                <a:solidFill>
                  <a:schemeClr val="accent1">
                    <a:lumMod val="50000"/>
                  </a:schemeClr>
                </a:solidFill>
              </a:rPr>
              <a:t>Мое </a:t>
            </a:r>
            <a:r>
              <a:rPr lang="ru-RU" sz="2800" b="1" dirty="0">
                <a:solidFill>
                  <a:schemeClr val="accent1">
                    <a:lumMod val="50000"/>
                  </a:schemeClr>
                </a:solidFill>
              </a:rPr>
              <a:t>отношение к прослушанной </a:t>
            </a:r>
            <a:r>
              <a:rPr lang="ru-RU" sz="2800" b="1" dirty="0" smtClean="0">
                <a:solidFill>
                  <a:schemeClr val="accent1">
                    <a:lumMod val="50000"/>
                  </a:schemeClr>
                </a:solidFill>
              </a:rPr>
              <a:t>музыке</a:t>
            </a:r>
            <a:endParaRPr lang="ru-RU" sz="2800" b="1" dirty="0">
              <a:solidFill>
                <a:schemeClr val="accent1">
                  <a:lumMod val="50000"/>
                </a:schemeClr>
              </a:solidFill>
            </a:endParaRPr>
          </a:p>
        </p:txBody>
      </p:sp>
      <p:sp>
        <p:nvSpPr>
          <p:cNvPr id="3" name="Объект 2"/>
          <p:cNvSpPr>
            <a:spLocks noGrp="1"/>
          </p:cNvSpPr>
          <p:nvPr>
            <p:ph idx="1"/>
          </p:nvPr>
        </p:nvSpPr>
        <p:spPr>
          <a:xfrm>
            <a:off x="838200" y="1244600"/>
            <a:ext cx="10515600" cy="4932363"/>
          </a:xfrm>
        </p:spPr>
        <p:txBody>
          <a:bodyPr>
            <a:normAutofit/>
          </a:bodyPr>
          <a:lstStyle/>
          <a:p>
            <a:pPr marL="0" indent="0" algn="just">
              <a:buNone/>
            </a:pPr>
            <a:r>
              <a:rPr lang="ru-RU" dirty="0" smtClean="0"/>
              <a:t>	</a:t>
            </a:r>
            <a:r>
              <a:rPr lang="ru-RU" dirty="0" smtClean="0">
                <a:solidFill>
                  <a:schemeClr val="accent1">
                    <a:lumMod val="50000"/>
                  </a:schemeClr>
                </a:solidFill>
              </a:rPr>
              <a:t>Не </a:t>
            </a:r>
            <a:r>
              <a:rPr lang="ru-RU" dirty="0">
                <a:solidFill>
                  <a:schemeClr val="accent1">
                    <a:lumMod val="50000"/>
                  </a:schemeClr>
                </a:solidFill>
              </a:rPr>
              <a:t>только творчество Евгения Павловича </a:t>
            </a:r>
            <a:r>
              <a:rPr lang="ru-RU" dirty="0" err="1">
                <a:solidFill>
                  <a:schemeClr val="accent1">
                    <a:lumMod val="50000"/>
                  </a:schemeClr>
                </a:solidFill>
              </a:rPr>
              <a:t>Крылатова</a:t>
            </a:r>
            <a:r>
              <a:rPr lang="ru-RU" dirty="0">
                <a:solidFill>
                  <a:schemeClr val="accent1">
                    <a:lumMod val="50000"/>
                  </a:schemeClr>
                </a:solidFill>
              </a:rPr>
              <a:t> подобно качелям, которые то уносят в самые светлые мечты, то погружают в </a:t>
            </a:r>
            <a:r>
              <a:rPr lang="ru-RU" dirty="0" err="1">
                <a:solidFill>
                  <a:schemeClr val="accent1">
                    <a:lumMod val="50000"/>
                  </a:schemeClr>
                </a:solidFill>
              </a:rPr>
              <a:t>многотональную</a:t>
            </a:r>
            <a:r>
              <a:rPr lang="ru-RU" dirty="0">
                <a:solidFill>
                  <a:schemeClr val="accent1">
                    <a:lumMod val="50000"/>
                  </a:schemeClr>
                </a:solidFill>
              </a:rPr>
              <a:t> реальность. Вообще, жизнь это качели, качели судьбы. Они то поднимают человека на высоту, то низвергают его в самый низ. Но только благодаря крылатым качелям человек попадает в мир самых сокровенных желаний. Желаний и стремлений, которые он может даже не сознавать разумом, но которые тайно и глубоко живут в любой человеческой душе. И лучшая музыка, в числе которой без сомнения музыка </a:t>
            </a:r>
            <a:r>
              <a:rPr lang="ru-RU" dirty="0" err="1">
                <a:solidFill>
                  <a:schemeClr val="accent1">
                    <a:lumMod val="50000"/>
                  </a:schemeClr>
                </a:solidFill>
              </a:rPr>
              <a:t>Крылатова</a:t>
            </a:r>
            <a:r>
              <a:rPr lang="ru-RU" dirty="0">
                <a:solidFill>
                  <a:schemeClr val="accent1">
                    <a:lumMod val="50000"/>
                  </a:schemeClr>
                </a:solidFill>
              </a:rPr>
              <a:t>, может помочь человеку это самое сокровенное ощутить. Обрести те самые крылатые качели в жизни.</a:t>
            </a:r>
          </a:p>
          <a:p>
            <a:endParaRPr lang="ru-RU" dirty="0"/>
          </a:p>
        </p:txBody>
      </p:sp>
    </p:spTree>
    <p:extLst>
      <p:ext uri="{BB962C8B-B14F-4D97-AF65-F5344CB8AC3E}">
        <p14:creationId xmlns:p14="http://schemas.microsoft.com/office/powerpoint/2010/main" val="3918137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6394"/>
            <a:ext cx="12193057" cy="6870787"/>
          </a:xfrm>
          <a:prstGeom prst="rect">
            <a:avLst/>
          </a:prstGeom>
        </p:spPr>
      </p:pic>
      <p:sp>
        <p:nvSpPr>
          <p:cNvPr id="3" name="Объект 2"/>
          <p:cNvSpPr>
            <a:spLocks noGrp="1"/>
          </p:cNvSpPr>
          <p:nvPr>
            <p:ph idx="1"/>
          </p:nvPr>
        </p:nvSpPr>
        <p:spPr>
          <a:xfrm>
            <a:off x="838200" y="342900"/>
            <a:ext cx="10515600" cy="5834063"/>
          </a:xfrm>
        </p:spPr>
        <p:txBody>
          <a:bodyPr numCol="2">
            <a:normAutofit/>
          </a:bodyPr>
          <a:lstStyle/>
          <a:p>
            <a:pPr marL="0" indent="0">
              <a:buNone/>
            </a:pPr>
            <a:endParaRPr lang="ru-RU" dirty="0" smtClean="0"/>
          </a:p>
          <a:p>
            <a:pPr marL="0" indent="0">
              <a:buNone/>
            </a:pPr>
            <a:endParaRPr lang="ru-RU" dirty="0"/>
          </a:p>
          <a:p>
            <a:pPr marL="0" indent="0" algn="ctr">
              <a:buNone/>
            </a:pPr>
            <a:r>
              <a:rPr lang="ru-RU" dirty="0" smtClean="0"/>
              <a:t>«</a:t>
            </a:r>
            <a:r>
              <a:rPr lang="ru-RU" dirty="0"/>
              <a:t>В юном месяце апреле</a:t>
            </a:r>
          </a:p>
          <a:p>
            <a:pPr marL="0" indent="0" algn="ctr">
              <a:buNone/>
            </a:pPr>
            <a:r>
              <a:rPr lang="ru-RU" dirty="0" smtClean="0"/>
              <a:t>В </a:t>
            </a:r>
            <a:r>
              <a:rPr lang="ru-RU" dirty="0"/>
              <a:t>старом парке тает снег,</a:t>
            </a:r>
          </a:p>
          <a:p>
            <a:pPr marL="0" indent="0" algn="ctr">
              <a:buNone/>
            </a:pPr>
            <a:r>
              <a:rPr lang="ru-RU" dirty="0"/>
              <a:t>И весёлые качели</a:t>
            </a:r>
          </a:p>
          <a:p>
            <a:pPr marL="0" indent="0" algn="ctr">
              <a:buNone/>
            </a:pPr>
            <a:r>
              <a:rPr lang="ru-RU" dirty="0"/>
              <a:t>Начинают свой разбег.</a:t>
            </a:r>
          </a:p>
          <a:p>
            <a:pPr marL="0" indent="0" algn="ctr">
              <a:buNone/>
            </a:pPr>
            <a:r>
              <a:rPr lang="ru-RU" dirty="0"/>
              <a:t>Позабыто всё на свете,</a:t>
            </a:r>
          </a:p>
          <a:p>
            <a:pPr marL="0" indent="0" algn="ctr">
              <a:buNone/>
            </a:pPr>
            <a:r>
              <a:rPr lang="ru-RU" dirty="0"/>
              <a:t>Сердце замерло в груди,</a:t>
            </a:r>
          </a:p>
          <a:p>
            <a:pPr marL="0" indent="0" algn="ctr">
              <a:buNone/>
            </a:pPr>
            <a:r>
              <a:rPr lang="ru-RU" dirty="0"/>
              <a:t>Только небо, только ветер,</a:t>
            </a:r>
          </a:p>
          <a:p>
            <a:pPr marL="0" indent="0" algn="ctr">
              <a:buNone/>
            </a:pPr>
            <a:r>
              <a:rPr lang="ru-RU" dirty="0"/>
              <a:t>Только радость впереди.</a:t>
            </a:r>
          </a:p>
          <a:p>
            <a:pPr algn="ctr"/>
            <a:endParaRPr lang="ru-RU" dirty="0"/>
          </a:p>
          <a:p>
            <a:pPr marL="0" indent="0" algn="ctr">
              <a:buNone/>
            </a:pPr>
            <a:endParaRPr lang="ru-RU" dirty="0" smtClean="0"/>
          </a:p>
          <a:p>
            <a:pPr marL="0" indent="0" algn="ctr">
              <a:buNone/>
            </a:pPr>
            <a:endParaRPr lang="ru-RU" dirty="0"/>
          </a:p>
          <a:p>
            <a:pPr marL="0" indent="0" algn="ctr">
              <a:buNone/>
            </a:pPr>
            <a:r>
              <a:rPr lang="ru-RU" dirty="0" smtClean="0"/>
              <a:t>Взмывая </a:t>
            </a:r>
            <a:r>
              <a:rPr lang="ru-RU" dirty="0"/>
              <a:t>выше ели,</a:t>
            </a:r>
          </a:p>
          <a:p>
            <a:pPr marL="0" indent="0" algn="ctr">
              <a:buNone/>
            </a:pPr>
            <a:r>
              <a:rPr lang="ru-RU" dirty="0"/>
              <a:t>Не ведая преград,</a:t>
            </a:r>
          </a:p>
          <a:p>
            <a:pPr marL="0" indent="0" algn="ctr">
              <a:buNone/>
            </a:pPr>
            <a:r>
              <a:rPr lang="ru-RU" dirty="0"/>
              <a:t>Крылатые качели</a:t>
            </a:r>
          </a:p>
          <a:p>
            <a:pPr marL="0" indent="0" algn="ctr">
              <a:buNone/>
            </a:pPr>
            <a:r>
              <a:rPr lang="ru-RU" dirty="0"/>
              <a:t>Летят, летят, летят.</a:t>
            </a:r>
          </a:p>
          <a:p>
            <a:pPr marL="0" indent="0" algn="ctr">
              <a:buNone/>
            </a:pPr>
            <a:r>
              <a:rPr lang="ru-RU" dirty="0"/>
              <a:t>Крылатые качели</a:t>
            </a:r>
          </a:p>
          <a:p>
            <a:pPr marL="0" indent="0" algn="ctr">
              <a:buNone/>
            </a:pPr>
            <a:r>
              <a:rPr lang="ru-RU" dirty="0"/>
              <a:t>Летят, летят, летят».</a:t>
            </a:r>
          </a:p>
          <a:p>
            <a:endParaRPr lang="ru-RU" dirty="0"/>
          </a:p>
        </p:txBody>
      </p:sp>
    </p:spTree>
    <p:extLst>
      <p:ext uri="{BB962C8B-B14F-4D97-AF65-F5344CB8AC3E}">
        <p14:creationId xmlns:p14="http://schemas.microsoft.com/office/powerpoint/2010/main" val="215977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6394"/>
            <a:ext cx="12193057" cy="6870787"/>
          </a:xfrm>
          <a:prstGeom prst="rect">
            <a:avLst/>
          </a:prstGeom>
        </p:spPr>
      </p:pic>
      <p:sp>
        <p:nvSpPr>
          <p:cNvPr id="3" name="Объект 2"/>
          <p:cNvSpPr>
            <a:spLocks noGrp="1"/>
          </p:cNvSpPr>
          <p:nvPr>
            <p:ph idx="1"/>
          </p:nvPr>
        </p:nvSpPr>
        <p:spPr>
          <a:xfrm>
            <a:off x="838200" y="381000"/>
            <a:ext cx="10515600" cy="5795963"/>
          </a:xfrm>
        </p:spPr>
        <p:txBody>
          <a:bodyPr anchor="ctr">
            <a:normAutofit/>
          </a:bodyPr>
          <a:lstStyle/>
          <a:p>
            <a:pPr marL="0" indent="0" algn="ctr">
              <a:buNone/>
            </a:pPr>
            <a:r>
              <a:rPr lang="ru-RU" sz="3200" dirty="0" smtClean="0">
                <a:solidFill>
                  <a:schemeClr val="accent1">
                    <a:lumMod val="50000"/>
                  </a:schemeClr>
                </a:solidFill>
              </a:rPr>
              <a:t>Мне больше всего понравился последний отрывок, т.к. в детстве мне мама очень часто включала его и в моей памяти сохранилось именно это звучание и этот голос. Электроник пел так искренне и душевно, вызывая в моем маленьком внутреннем мире бурю эмоций и чувств. Мне очень нравится данное произведение.</a:t>
            </a:r>
          </a:p>
        </p:txBody>
      </p:sp>
    </p:spTree>
    <p:extLst>
      <p:ext uri="{BB962C8B-B14F-4D97-AF65-F5344CB8AC3E}">
        <p14:creationId xmlns:p14="http://schemas.microsoft.com/office/powerpoint/2010/main" val="424349579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325</Words>
  <Application>Microsoft Office PowerPoint</Application>
  <PresentationFormat>Широкоэкранный</PresentationFormat>
  <Paragraphs>34</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Calibri</vt:lpstr>
      <vt:lpstr>Calibri Light</vt:lpstr>
      <vt:lpstr>Тема Office</vt:lpstr>
      <vt:lpstr>Презентация на тему: «Крылатые качели» </vt:lpstr>
      <vt:lpstr>Презентация PowerPoint</vt:lpstr>
      <vt:lpstr>Презентация PowerPoint</vt:lpstr>
      <vt:lpstr>История создания музыкального произведения</vt:lpstr>
      <vt:lpstr>Презентация PowerPoint</vt:lpstr>
      <vt:lpstr>Мое отношение к прослушанной музыке</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«Крылатые качели»</dc:title>
  <dc:creator>User</dc:creator>
  <cp:lastModifiedBy>User</cp:lastModifiedBy>
  <cp:revision>8</cp:revision>
  <dcterms:created xsi:type="dcterms:W3CDTF">2018-01-23T16:06:30Z</dcterms:created>
  <dcterms:modified xsi:type="dcterms:W3CDTF">2018-01-23T17:45:04Z</dcterms:modified>
</cp:coreProperties>
</file>