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2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1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17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086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9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213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02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72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4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6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4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56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2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EDA5-EEE2-4530-A073-D1015301400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58024-0264-4228-AB82-95D7594D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32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EB340-3F48-443B-96BC-68F73FD81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161737"/>
          </a:xfrm>
        </p:spPr>
        <p:txBody>
          <a:bodyPr>
            <a:normAutofit/>
          </a:bodyPr>
          <a:lstStyle/>
          <a:p>
            <a:r>
              <a:rPr lang="ru-RU" sz="4400" dirty="0"/>
              <a:t>          </a:t>
            </a:r>
            <a:r>
              <a:rPr lang="ru-RU" sz="4400" dirty="0">
                <a:solidFill>
                  <a:srgbClr val="FFC000"/>
                </a:solidFill>
              </a:rPr>
              <a:t>«Крылатые качели»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5B86D9-9ADF-4C96-B251-45507BB8D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песня композитора Евгения </a:t>
            </a:r>
            <a:r>
              <a:rPr lang="ru-RU" dirty="0" err="1">
                <a:solidFill>
                  <a:srgbClr val="00B0F0"/>
                </a:solidFill>
              </a:rPr>
              <a:t>Крылатова</a:t>
            </a:r>
            <a:r>
              <a:rPr lang="ru-RU" dirty="0">
                <a:solidFill>
                  <a:srgbClr val="00B0F0"/>
                </a:solidFill>
              </a:rPr>
              <a:t> на слова поэта Юрия </a:t>
            </a:r>
            <a:r>
              <a:rPr lang="ru-RU" dirty="0" err="1">
                <a:solidFill>
                  <a:srgbClr val="00B0F0"/>
                </a:solidFill>
              </a:rPr>
              <a:t>Энтина</a:t>
            </a:r>
            <a:r>
              <a:rPr lang="ru-RU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rgbClr val="00B0F0"/>
                </a:solidFill>
              </a:rPr>
              <a:t>из советского телефильма 1979 года «Приключения Электроника»</a:t>
            </a:r>
          </a:p>
        </p:txBody>
      </p:sp>
    </p:spTree>
    <p:extLst>
      <p:ext uri="{BB962C8B-B14F-4D97-AF65-F5344CB8AC3E}">
        <p14:creationId xmlns:p14="http://schemas.microsoft.com/office/powerpoint/2010/main" val="262981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C6503-633E-4F62-8CB3-2CFAD28B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Создание музыкального произведения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F8FDE-0BEC-4B89-9462-F9458309F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21193"/>
            <a:ext cx="10820400" cy="4024125"/>
          </a:xfrm>
        </p:spPr>
        <p:txBody>
          <a:bodyPr>
            <a:normAutofit fontScale="92500"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Евгений Павлович </a:t>
            </a:r>
            <a:r>
              <a:rPr lang="ru-RU" b="1" i="1" dirty="0" err="1">
                <a:solidFill>
                  <a:srgbClr val="00B050"/>
                </a:solidFill>
              </a:rPr>
              <a:t>Крылатов</a:t>
            </a:r>
            <a:r>
              <a:rPr lang="ru-RU" b="1" i="1" dirty="0">
                <a:solidFill>
                  <a:srgbClr val="00B050"/>
                </a:solidFill>
              </a:rPr>
              <a:t> является композитором песни «Крылатые качели», которую он написал для детского фильма «Электроник». Автором текста песни стал Юрий </a:t>
            </a:r>
            <a:r>
              <a:rPr lang="ru-RU" b="1" i="1" dirty="0" err="1">
                <a:solidFill>
                  <a:srgbClr val="00B050"/>
                </a:solidFill>
              </a:rPr>
              <a:t>Этин</a:t>
            </a:r>
            <a:r>
              <a:rPr lang="ru-RU" b="1" i="1" dirty="0">
                <a:solidFill>
                  <a:srgbClr val="00B050"/>
                </a:solidFill>
              </a:rPr>
              <a:t>. Изначально одним из пожеланий режиссера кинокартины было создание песни о детстве в духе модного тогда хита Александра Зацепина «Куда уходит детство» в исполнении Аллы Пугачёвой. И надо сказать, с поставленной задачей поэт и композитор справились на все сто. «Крылатые качели» даже своей внутренней структурой напоминали </a:t>
            </a:r>
            <a:r>
              <a:rPr lang="ru-RU" b="1" i="1" dirty="0" err="1">
                <a:solidFill>
                  <a:srgbClr val="00B050"/>
                </a:solidFill>
              </a:rPr>
              <a:t>Зацепинскую</a:t>
            </a:r>
            <a:r>
              <a:rPr lang="ru-RU" b="1" i="1" dirty="0">
                <a:solidFill>
                  <a:srgbClr val="00B050"/>
                </a:solidFill>
              </a:rPr>
              <a:t> песню — тот же переливающийся куплет и взмывающий припев. 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Исполнили эту прекрасную песню: Елена Камбурова и Большой детский хор под руководством Попова.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После телепремьеры «Приключений Электроника» в 1980 году </a:t>
            </a:r>
            <a:r>
              <a:rPr lang="ru-RU" b="1" i="1" dirty="0" err="1">
                <a:solidFill>
                  <a:srgbClr val="00B050"/>
                </a:solidFill>
              </a:rPr>
              <a:t>Крылатова</a:t>
            </a:r>
            <a:r>
              <a:rPr lang="ru-RU" b="1" i="1" dirty="0">
                <a:solidFill>
                  <a:srgbClr val="00B050"/>
                </a:solidFill>
              </a:rPr>
              <a:t> и </a:t>
            </a:r>
            <a:r>
              <a:rPr lang="ru-RU" b="1" i="1" dirty="0" err="1">
                <a:solidFill>
                  <a:srgbClr val="00B050"/>
                </a:solidFill>
              </a:rPr>
              <a:t>Этина</a:t>
            </a:r>
            <a:r>
              <a:rPr lang="ru-RU" b="1" i="1" dirty="0">
                <a:solidFill>
                  <a:srgbClr val="00B050"/>
                </a:solidFill>
              </a:rPr>
              <a:t>  завалили письмами поклонники, которые восхищались их талантом.</a:t>
            </a:r>
          </a:p>
        </p:txBody>
      </p:sp>
    </p:spTree>
    <p:extLst>
      <p:ext uri="{BB962C8B-B14F-4D97-AF65-F5344CB8AC3E}">
        <p14:creationId xmlns:p14="http://schemas.microsoft.com/office/powerpoint/2010/main" val="115555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F031B-7F41-4373-AF4A-A73553EB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893" y="257453"/>
            <a:ext cx="8610600" cy="117185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B0F0"/>
                </a:solidFill>
              </a:rPr>
              <a:t>Анализ средств музыкальной</a:t>
            </a:r>
            <a:br>
              <a:rPr lang="ru-RU" sz="2800" dirty="0">
                <a:solidFill>
                  <a:srgbClr val="00B0F0"/>
                </a:solidFill>
              </a:rPr>
            </a:br>
            <a:r>
              <a:rPr lang="ru-RU" sz="2800" dirty="0">
                <a:solidFill>
                  <a:srgbClr val="00B0F0"/>
                </a:solidFill>
              </a:rPr>
              <a:t>выразительности песни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03E25-5B5F-46A6-ABB8-B25138C38AF7}"/>
              </a:ext>
            </a:extLst>
          </p:cNvPr>
          <p:cNvSpPr txBox="1"/>
          <p:nvPr/>
        </p:nvSpPr>
        <p:spPr>
          <a:xfrm>
            <a:off x="470517" y="1695636"/>
            <a:ext cx="89043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Вокальный жанр: </a:t>
            </a:r>
            <a:r>
              <a:rPr lang="ru-RU" dirty="0">
                <a:solidFill>
                  <a:srgbClr val="00B050"/>
                </a:solidFill>
              </a:rPr>
              <a:t>детская песня</a:t>
            </a:r>
          </a:p>
          <a:p>
            <a:r>
              <a:rPr lang="ru-RU" dirty="0">
                <a:solidFill>
                  <a:schemeClr val="accent1"/>
                </a:solidFill>
              </a:rPr>
              <a:t>Исполнение: </a:t>
            </a:r>
            <a:r>
              <a:rPr lang="ru-RU" dirty="0">
                <a:solidFill>
                  <a:srgbClr val="00B050"/>
                </a:solidFill>
              </a:rPr>
              <a:t>вокально-хоровое</a:t>
            </a:r>
          </a:p>
          <a:p>
            <a:r>
              <a:rPr lang="ru-RU" dirty="0">
                <a:solidFill>
                  <a:schemeClr val="accent1"/>
                </a:solidFill>
              </a:rPr>
              <a:t>Музыкальная форма: </a:t>
            </a:r>
            <a:r>
              <a:rPr lang="ru-RU" dirty="0">
                <a:solidFill>
                  <a:srgbClr val="00B050"/>
                </a:solidFill>
              </a:rPr>
              <a:t>двухчастная </a:t>
            </a:r>
            <a:r>
              <a:rPr lang="ru-RU" dirty="0" err="1">
                <a:solidFill>
                  <a:srgbClr val="00B050"/>
                </a:solidFill>
              </a:rPr>
              <a:t>безрепризная</a:t>
            </a:r>
            <a:r>
              <a:rPr lang="ru-RU" dirty="0">
                <a:solidFill>
                  <a:srgbClr val="00B050"/>
                </a:solidFill>
              </a:rPr>
              <a:t>(А+В), </a:t>
            </a:r>
            <a:r>
              <a:rPr lang="ru-RU" dirty="0" err="1">
                <a:solidFill>
                  <a:srgbClr val="00B050"/>
                </a:solidFill>
              </a:rPr>
              <a:t>запевно-припевная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chemeClr val="accent1"/>
                </a:solidFill>
              </a:rPr>
              <a:t>Цикл: </a:t>
            </a:r>
            <a:r>
              <a:rPr lang="ru-RU" dirty="0">
                <a:solidFill>
                  <a:srgbClr val="00B050"/>
                </a:solidFill>
              </a:rPr>
              <a:t>вокальный</a:t>
            </a:r>
          </a:p>
          <a:p>
            <a:r>
              <a:rPr lang="ru-RU" dirty="0">
                <a:solidFill>
                  <a:schemeClr val="accent1"/>
                </a:solidFill>
              </a:rPr>
              <a:t>Мелодия: </a:t>
            </a:r>
            <a:r>
              <a:rPr lang="ru-RU" dirty="0">
                <a:solidFill>
                  <a:srgbClr val="00B050"/>
                </a:solidFill>
              </a:rPr>
              <a:t>плавная, певучая, протяжная</a:t>
            </a:r>
          </a:p>
          <a:p>
            <a:r>
              <a:rPr lang="ru-RU" dirty="0">
                <a:solidFill>
                  <a:schemeClr val="accent1"/>
                </a:solidFill>
              </a:rPr>
              <a:t>Выразительность: </a:t>
            </a:r>
            <a:r>
              <a:rPr lang="ru-RU" dirty="0">
                <a:solidFill>
                  <a:srgbClr val="00B050"/>
                </a:solidFill>
              </a:rPr>
              <a:t>лирическое, серьезное</a:t>
            </a:r>
          </a:p>
          <a:p>
            <a:r>
              <a:rPr lang="ru-RU" dirty="0">
                <a:solidFill>
                  <a:schemeClr val="accent1"/>
                </a:solidFill>
              </a:rPr>
              <a:t>Лад:  </a:t>
            </a:r>
            <a:r>
              <a:rPr lang="ru-RU" dirty="0">
                <a:solidFill>
                  <a:srgbClr val="00B050"/>
                </a:solidFill>
              </a:rPr>
              <a:t>куплет-минор, припев-мажор переходящий в конце в минор</a:t>
            </a:r>
          </a:p>
          <a:p>
            <a:r>
              <a:rPr lang="ru-RU" dirty="0">
                <a:solidFill>
                  <a:schemeClr val="accent1"/>
                </a:solidFill>
              </a:rPr>
              <a:t>Тембр: </a:t>
            </a:r>
            <a:r>
              <a:rPr lang="ru-RU" dirty="0">
                <a:solidFill>
                  <a:srgbClr val="00B050"/>
                </a:solidFill>
              </a:rPr>
              <a:t>яркий, массивный</a:t>
            </a:r>
          </a:p>
          <a:p>
            <a:r>
              <a:rPr lang="ru-RU" dirty="0">
                <a:solidFill>
                  <a:schemeClr val="accent1"/>
                </a:solidFill>
              </a:rPr>
              <a:t>Темп: </a:t>
            </a:r>
            <a:r>
              <a:rPr lang="en-US" dirty="0">
                <a:solidFill>
                  <a:srgbClr val="00B050"/>
                </a:solidFill>
              </a:rPr>
              <a:t>allegretto moderato (</a:t>
            </a:r>
            <a:r>
              <a:rPr lang="ru-RU" dirty="0">
                <a:solidFill>
                  <a:srgbClr val="00B050"/>
                </a:solidFill>
              </a:rPr>
              <a:t>умеренно оживлённый)</a:t>
            </a:r>
          </a:p>
          <a:p>
            <a:r>
              <a:rPr lang="ru-RU" dirty="0">
                <a:solidFill>
                  <a:schemeClr val="accent1"/>
                </a:solidFill>
              </a:rPr>
              <a:t>Динамика: </a:t>
            </a:r>
            <a:r>
              <a:rPr lang="ru-RU" dirty="0">
                <a:solidFill>
                  <a:srgbClr val="00B050"/>
                </a:solidFill>
              </a:rPr>
              <a:t>в основном </a:t>
            </a:r>
            <a:r>
              <a:rPr lang="ru-RU" dirty="0" err="1">
                <a:solidFill>
                  <a:srgbClr val="00B050"/>
                </a:solidFill>
              </a:rPr>
              <a:t>мецефорто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chemeClr val="accent1"/>
                </a:solidFill>
              </a:rPr>
              <a:t>Ритм: </a:t>
            </a:r>
            <a:r>
              <a:rPr lang="ru-RU" dirty="0">
                <a:solidFill>
                  <a:srgbClr val="00B050"/>
                </a:solidFill>
              </a:rPr>
              <a:t>пунктирный, волнообразный</a:t>
            </a:r>
          </a:p>
          <a:p>
            <a:r>
              <a:rPr lang="ru-RU" dirty="0">
                <a:solidFill>
                  <a:schemeClr val="accent1"/>
                </a:solidFill>
              </a:rPr>
              <a:t>Характер : </a:t>
            </a:r>
            <a:r>
              <a:rPr lang="ru-RU" dirty="0">
                <a:solidFill>
                  <a:srgbClr val="00B050"/>
                </a:solidFill>
              </a:rPr>
              <a:t>лирический, оживлённый, задумчивый</a:t>
            </a:r>
          </a:p>
          <a:p>
            <a:r>
              <a:rPr lang="ru-RU" dirty="0">
                <a:solidFill>
                  <a:schemeClr val="accent1"/>
                </a:solidFill>
              </a:rPr>
              <a:t>Штрихи: </a:t>
            </a:r>
            <a:r>
              <a:rPr lang="ru-RU" dirty="0" err="1">
                <a:solidFill>
                  <a:srgbClr val="00B050"/>
                </a:solidFill>
              </a:rPr>
              <a:t>нонлегато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chemeClr val="accent1"/>
                </a:solidFill>
              </a:rPr>
              <a:t>Регистр: </a:t>
            </a:r>
            <a:r>
              <a:rPr lang="ru-RU" dirty="0">
                <a:solidFill>
                  <a:srgbClr val="00B050"/>
                </a:solidFill>
              </a:rPr>
              <a:t>средний переходящий в высокий</a:t>
            </a:r>
          </a:p>
          <a:p>
            <a:r>
              <a:rPr lang="ru-RU" dirty="0">
                <a:solidFill>
                  <a:schemeClr val="accent1"/>
                </a:solidFill>
              </a:rPr>
              <a:t>Характер движения мелодии: </a:t>
            </a:r>
            <a:r>
              <a:rPr lang="ru-RU" dirty="0" err="1">
                <a:solidFill>
                  <a:srgbClr val="00B050"/>
                </a:solidFill>
              </a:rPr>
              <a:t>поступенное</a:t>
            </a:r>
            <a:r>
              <a:rPr lang="ru-RU" dirty="0">
                <a:solidFill>
                  <a:srgbClr val="00B050"/>
                </a:solidFill>
              </a:rPr>
              <a:t> движение</a:t>
            </a:r>
          </a:p>
          <a:p>
            <a:r>
              <a:rPr lang="ru-RU" dirty="0">
                <a:solidFill>
                  <a:schemeClr val="accent1"/>
                </a:solidFill>
              </a:rPr>
              <a:t>Гармония: </a:t>
            </a:r>
            <a:r>
              <a:rPr lang="ru-RU" dirty="0">
                <a:solidFill>
                  <a:srgbClr val="00B050"/>
                </a:solidFill>
              </a:rPr>
              <a:t>гомофоническая</a:t>
            </a:r>
          </a:p>
          <a:p>
            <a:endParaRPr lang="ru-RU" dirty="0"/>
          </a:p>
        </p:txBody>
      </p:sp>
      <p:pic>
        <p:nvPicPr>
          <p:cNvPr id="5" name="Picture 2" descr="http://i.siteapi.org/CkUoUU8I4bq0kTrUHMHJvo3e4sY=/fit-in/330x/top/bff87b3c25b6fde.ru.s.siteapi.org/img/9aac467b3a67fbfabcc487038009c027b8e0f5d4.JPG">
            <a:extLst>
              <a:ext uri="{FF2B5EF4-FFF2-40B4-BE49-F238E27FC236}">
                <a16:creationId xmlns:a16="http://schemas.microsoft.com/office/drawing/2014/main" id="{3E782FFA-6281-44D7-92BB-D5858DB5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71" y="3811891"/>
            <a:ext cx="3203290" cy="27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4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6B3E4-EC4B-42E0-9581-D6B35B9E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9" y="177678"/>
            <a:ext cx="4465469" cy="461637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FF0000"/>
                </a:solidFill>
              </a:rPr>
              <a:t>Варианты исполнения песни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5CABE6-0AEC-4545-B2FE-CA1FA13A1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331" y="1402673"/>
            <a:ext cx="2263806" cy="1216240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i="1" dirty="0">
                <a:solidFill>
                  <a:srgbClr val="00B050"/>
                </a:solidFill>
              </a:rPr>
              <a:t>Большой детский хор под руководством Попова.</a:t>
            </a:r>
            <a:endParaRPr lang="ru-RU" sz="16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CACDB2-E6C6-4F24-9C76-6D7251DB2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072" y="1845404"/>
            <a:ext cx="2361461" cy="461637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i="1" dirty="0">
                <a:solidFill>
                  <a:srgbClr val="00B050"/>
                </a:solidFill>
              </a:rPr>
              <a:t>Кадр из фильма «Электроник»</a:t>
            </a:r>
          </a:p>
        </p:txBody>
      </p:sp>
      <p:pic>
        <p:nvPicPr>
          <p:cNvPr id="8" name="большой-детский-хор-крылатые-качели">
            <a:hlinkClick r:id="" action="ppaction://media"/>
            <a:extLst>
              <a:ext uri="{FF2B5EF4-FFF2-40B4-BE49-F238E27FC236}">
                <a16:creationId xmlns:a16="http://schemas.microsoft.com/office/drawing/2014/main" id="{132B80C5-BDED-4B27-B953-F869D4E87DF7}"/>
              </a:ext>
            </a:extLst>
          </p:cNvPr>
          <p:cNvPicPr>
            <a:picLocks noGrp="1" noChangeAspect="1"/>
          </p:cNvPicPr>
          <p:nvPr>
            <p:ph sz="quarter" idx="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2774" y="1988718"/>
            <a:ext cx="487363" cy="487362"/>
          </a:xfrm>
        </p:spPr>
      </p:pic>
      <p:pic>
        <p:nvPicPr>
          <p:cNvPr id="1026" name="Picture 2" descr="http://dintemgs.ru/img.php?aHR0cHM6Ly9pLnl0aW1nLmNvbS92aS9ZaENGUVllM0RDby9ocWRlZmF1bHQuanBn.jpg">
            <a:extLst>
              <a:ext uri="{FF2B5EF4-FFF2-40B4-BE49-F238E27FC236}">
                <a16:creationId xmlns:a16="http://schemas.microsoft.com/office/drawing/2014/main" id="{5738FC5D-9D63-4E4F-8333-F5798B4B2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97" y="969722"/>
            <a:ext cx="2717323" cy="203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015/00019a3c-f026be48/img16.jpg">
            <a:extLst>
              <a:ext uri="{FF2B5EF4-FFF2-40B4-BE49-F238E27FC236}">
                <a16:creationId xmlns:a16="http://schemas.microsoft.com/office/drawing/2014/main" id="{877553EC-21CA-4017-A0AE-115F06B71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82" y="1019780"/>
            <a:ext cx="2817181" cy="21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951723-D877-4361-B4C6-E4BB22344EDE}"/>
              </a:ext>
            </a:extLst>
          </p:cNvPr>
          <p:cNvSpPr txBox="1"/>
          <p:nvPr/>
        </p:nvSpPr>
        <p:spPr>
          <a:xfrm>
            <a:off x="541537" y="3408623"/>
            <a:ext cx="48383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>Это исполнение песни мне понравилось больше, так как внимание направленно на слова и музыку. Заставляет задуматься, помечтать, насладится пением и мелодией. Очень, очень, очень трогательная песня. Прекрасное исполнение, отличные слова, запоминающаяся мелодия. Песня на все времена. Ее приятно слушать, приятно подпевать. </a:t>
            </a:r>
          </a:p>
        </p:txBody>
      </p:sp>
      <p:pic>
        <p:nvPicPr>
          <p:cNvPr id="1030" name="Picture 6" descr="http://luchikivnuchiki.ru/wp-content/uploads/2012/08/%D0%BA%D1%80%D1%8B%D0%BB%D0%B0%D1%82%D1%8B%D0%B5-%D0%BA%D0%B0%D1%87%D0%B5%D0%BB%D0%B8.jpg">
            <a:extLst>
              <a:ext uri="{FF2B5EF4-FFF2-40B4-BE49-F238E27FC236}">
                <a16:creationId xmlns:a16="http://schemas.microsoft.com/office/drawing/2014/main" id="{D5B6E945-9913-48F0-BBC6-10EBBC52E7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39" y="3408623"/>
            <a:ext cx="3897296" cy="309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2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ropianino.ru/wp-content/uploads/2012/04/kacheli_1.gif">
            <a:extLst>
              <a:ext uri="{FF2B5EF4-FFF2-40B4-BE49-F238E27FC236}">
                <a16:creationId xmlns:a16="http://schemas.microsoft.com/office/drawing/2014/main" id="{ABCAB789-A00B-44C4-8406-51D3EE930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9092"/>
            <a:ext cx="6658252" cy="5055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atriot-ff.ru/kacheli/zvgolosa/1.jpg">
            <a:extLst>
              <a:ext uri="{FF2B5EF4-FFF2-40B4-BE49-F238E27FC236}">
                <a16:creationId xmlns:a16="http://schemas.microsoft.com/office/drawing/2014/main" id="{33790C46-ED20-4085-ADFA-CB49A9392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7" y="1590518"/>
            <a:ext cx="4106999" cy="33129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C2CBCE-7360-495B-A1BD-99572096A84B}"/>
              </a:ext>
            </a:extLst>
          </p:cNvPr>
          <p:cNvSpPr txBox="1"/>
          <p:nvPr/>
        </p:nvSpPr>
        <p:spPr>
          <a:xfrm>
            <a:off x="408373" y="5433134"/>
            <a:ext cx="380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Юрий </a:t>
            </a:r>
            <a:r>
              <a:rPr lang="ru-RU" dirty="0" err="1">
                <a:solidFill>
                  <a:srgbClr val="00B050"/>
                </a:solidFill>
              </a:rPr>
              <a:t>Этин</a:t>
            </a:r>
            <a:r>
              <a:rPr lang="ru-RU" dirty="0">
                <a:solidFill>
                  <a:srgbClr val="00B050"/>
                </a:solidFill>
              </a:rPr>
              <a:t> и Евгений </a:t>
            </a:r>
            <a:r>
              <a:rPr lang="ru-RU" dirty="0" err="1">
                <a:solidFill>
                  <a:srgbClr val="00B050"/>
                </a:solidFill>
              </a:rPr>
              <a:t>Крылатов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2923C-18D2-4C8E-8C9D-4824326401BB}"/>
              </a:ext>
            </a:extLst>
          </p:cNvPr>
          <p:cNvSpPr txBox="1"/>
          <p:nvPr/>
        </p:nvSpPr>
        <p:spPr>
          <a:xfrm>
            <a:off x="4953740" y="523783"/>
            <a:ext cx="56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Автор и Композитор песни «Крылатые качели»</a:t>
            </a:r>
          </a:p>
        </p:txBody>
      </p:sp>
    </p:spTree>
    <p:extLst>
      <p:ext uri="{BB962C8B-B14F-4D97-AF65-F5344CB8AC3E}">
        <p14:creationId xmlns:p14="http://schemas.microsoft.com/office/powerpoint/2010/main" val="363506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B3098-55AE-456C-A78F-3AA2B420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737" y="2671110"/>
            <a:ext cx="4747334" cy="211395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B0F0"/>
                </a:solidFill>
              </a:rPr>
              <a:t>Презентацию подготовил:</a:t>
            </a:r>
            <a:br>
              <a:rPr lang="ru-RU" sz="2000" dirty="0">
                <a:solidFill>
                  <a:srgbClr val="00B0F0"/>
                </a:solidFill>
              </a:rPr>
            </a:br>
            <a:r>
              <a:rPr lang="ru-RU" sz="2000" dirty="0">
                <a:solidFill>
                  <a:srgbClr val="00B0F0"/>
                </a:solidFill>
              </a:rPr>
              <a:t>Ученик 3б класса</a:t>
            </a:r>
            <a:br>
              <a:rPr lang="ru-RU" sz="2000" dirty="0">
                <a:solidFill>
                  <a:srgbClr val="00B0F0"/>
                </a:solidFill>
              </a:rPr>
            </a:br>
            <a:r>
              <a:rPr lang="ru-RU" sz="2000" dirty="0">
                <a:solidFill>
                  <a:srgbClr val="00B0F0"/>
                </a:solidFill>
              </a:rPr>
              <a:t>МБОУ СОШ №7 </a:t>
            </a:r>
            <a:br>
              <a:rPr lang="ru-RU" sz="2000" dirty="0">
                <a:solidFill>
                  <a:srgbClr val="00B0F0"/>
                </a:solidFill>
              </a:rPr>
            </a:br>
            <a:r>
              <a:rPr lang="ru-RU" sz="2000" dirty="0">
                <a:solidFill>
                  <a:srgbClr val="00B0F0"/>
                </a:solidFill>
              </a:rPr>
              <a:t>город </a:t>
            </a:r>
            <a:r>
              <a:rPr lang="ru-RU" sz="2000" dirty="0" err="1">
                <a:solidFill>
                  <a:srgbClr val="00B0F0"/>
                </a:solidFill>
              </a:rPr>
              <a:t>туймазы</a:t>
            </a:r>
            <a:br>
              <a:rPr lang="ru-RU" sz="2000" dirty="0">
                <a:solidFill>
                  <a:srgbClr val="00B0F0"/>
                </a:solidFill>
              </a:rPr>
            </a:br>
            <a:r>
              <a:rPr lang="ru-RU" sz="2000" dirty="0">
                <a:solidFill>
                  <a:srgbClr val="00B0F0"/>
                </a:solidFill>
              </a:rPr>
              <a:t>Пастухов </a:t>
            </a:r>
            <a:r>
              <a:rPr lang="ru-RU" sz="2000" dirty="0" err="1">
                <a:solidFill>
                  <a:srgbClr val="00B0F0"/>
                </a:solidFill>
              </a:rPr>
              <a:t>кирилл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8B2845-C6B7-43E2-81B6-21BD81829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4063" y="1222981"/>
            <a:ext cx="8616683" cy="97531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Большое спасибо за Ваше внимание!  </a:t>
            </a:r>
          </a:p>
        </p:txBody>
      </p:sp>
    </p:spTree>
    <p:extLst>
      <p:ext uri="{BB962C8B-B14F-4D97-AF65-F5344CB8AC3E}">
        <p14:creationId xmlns:p14="http://schemas.microsoft.com/office/powerpoint/2010/main" val="388603165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204</TotalTime>
  <Words>339</Words>
  <Application>Microsoft Office PowerPoint</Application>
  <PresentationFormat>Широкоэкранный</PresentationFormat>
  <Paragraphs>32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След самолета</vt:lpstr>
      <vt:lpstr>          «Крылатые качели»</vt:lpstr>
      <vt:lpstr>Создание музыкального произведения</vt:lpstr>
      <vt:lpstr>Анализ средств музыкальной выразительности песни</vt:lpstr>
      <vt:lpstr>Варианты исполнения песни </vt:lpstr>
      <vt:lpstr>Презентация PowerPoint</vt:lpstr>
      <vt:lpstr>Презентацию подготовил: Ученик 3б класса МБОУ СОШ №7  город туймазы Пастухов кирилл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Пастухов</dc:creator>
  <cp:lastModifiedBy>Сергей Пастухов</cp:lastModifiedBy>
  <cp:revision>18</cp:revision>
  <dcterms:created xsi:type="dcterms:W3CDTF">2018-01-23T08:21:22Z</dcterms:created>
  <dcterms:modified xsi:type="dcterms:W3CDTF">2018-01-23T11:45:41Z</dcterms:modified>
</cp:coreProperties>
</file>