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4" r:id="rId5"/>
    <p:sldId id="273" r:id="rId6"/>
    <p:sldId id="275" r:id="rId7"/>
    <p:sldId id="261" r:id="rId8"/>
    <p:sldId id="262" r:id="rId9"/>
    <p:sldId id="263" r:id="rId10"/>
    <p:sldId id="264" r:id="rId11"/>
    <p:sldId id="265" r:id="rId12"/>
    <p:sldId id="266" r:id="rId13"/>
    <p:sldId id="280" r:id="rId14"/>
    <p:sldId id="279" r:id="rId15"/>
    <p:sldId id="28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BE4946"/>
    <a:srgbClr val="B95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>
        <p:scale>
          <a:sx n="64" d="100"/>
          <a:sy n="64" d="100"/>
        </p:scale>
        <p:origin x="-153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4975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 sz="1400"/>
            </a:pPr>
            <a:endParaRPr lang="ru-RU"/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3881438" y="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 sz="1400"/>
            </a:pPr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4975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8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 sz="1400"/>
            </a:pPr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3881438" y="8686800"/>
            <a:ext cx="2976562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+mn-lt"/>
                <a:cs typeface="+mn-cs"/>
              </a:defRPr>
            </a:lvl1pPr>
          </a:lstStyle>
          <a:p>
            <a:pPr>
              <a:defRPr sz="1400"/>
            </a:pPr>
            <a:fld id="{579EEF13-BC48-4229-9115-5EC09750D61A}" type="slidenum">
              <a:rPr/>
              <a:pPr>
                <a:defRPr sz="1400"/>
              </a:pPr>
              <a:t>‹#›</a:t>
            </a:fld>
            <a:endParaRPr lang="ru-RU">
              <a:solidFill>
                <a:srgbClr val="8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2785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wrap="none" lIns="90000" tIns="45000" rIns="90000" bIns="45000" anchor="ctr" anchorCtr="1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8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" name="Верхний колонтитул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ln>
                  <a:noFill/>
                </a:ln>
                <a:solidFill>
                  <a:srgbClr val="8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Дата 3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i="0" u="none" strike="noStrike" baseline="0">
                <a:ln>
                  <a:noFill/>
                </a:ln>
                <a:solidFill>
                  <a:srgbClr val="800000"/>
                </a:solidFill>
                <a:latin typeface="Calibri" pitchFamily="34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fld id="{66623705-3BDC-4AFC-9796-F6BA3BB05E5A}" type="datetimeFigureOut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13317" name="Образ слайда 4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13318" name="Заметки 5"/>
          <p:cNvSpPr txBox="1"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7" name="Нижний колонтитул 6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ln>
                  <a:noFill/>
                </a:ln>
                <a:solidFill>
                  <a:srgbClr val="8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Номер слайда 7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i="0" u="none" strike="noStrike" baseline="0">
                <a:ln>
                  <a:noFill/>
                </a:ln>
                <a:solidFill>
                  <a:srgbClr val="800000"/>
                </a:solidFill>
                <a:latin typeface="Calibri" pitchFamily="34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fld id="{35571C44-1764-46AB-8775-2E585F91427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6388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50"/>
      </a:spcBef>
      <a:spcAft>
        <a:spcPct val="0"/>
      </a:spcAft>
      <a:tabLst>
        <a:tab pos="0" algn="l"/>
        <a:tab pos="914400" algn="l"/>
        <a:tab pos="1828800" algn="l"/>
        <a:tab pos="2741613" algn="l"/>
        <a:tab pos="3657600" algn="l"/>
        <a:tab pos="4572000" algn="l"/>
        <a:tab pos="5484813" algn="l"/>
        <a:tab pos="6399213" algn="l"/>
        <a:tab pos="7315200" algn="l"/>
        <a:tab pos="8229600" algn="l"/>
        <a:tab pos="9144000" algn="l"/>
        <a:tab pos="10058400" algn="l"/>
      </a:tabLst>
      <a:defRPr lang="ru-RU" sz="1200">
        <a:solidFill>
          <a:srgbClr val="000000"/>
        </a:solidFill>
        <a:latin typeface="Calibri" pitchFamily="34"/>
        <a:ea typeface="Microsoft YaHei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6386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16387" name="Номер слайда 3"/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custGeom>
            <a:avLst/>
            <a:gdLst>
              <a:gd name="T0" fmla="*/ 1485900 w 21600"/>
              <a:gd name="T1" fmla="*/ 0 h 21600"/>
              <a:gd name="T2" fmla="*/ 2971800 w 21600"/>
              <a:gd name="T3" fmla="*/ 228600 h 21600"/>
              <a:gd name="T4" fmla="*/ 1485900 w 21600"/>
              <a:gd name="T5" fmla="*/ 457200 h 21600"/>
              <a:gd name="T6" fmla="*/ 0 w 21600"/>
              <a:gd name="T7" fmla="*/ 22860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</a:pPr>
            <a:fld id="{2B80FF24-B991-4B01-AF7D-90430B2CA48E}" type="slidenum">
              <a:rPr lang="ru-RU"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1613" algn="l"/>
                  <a:tab pos="3657600" algn="l"/>
                  <a:tab pos="4572000" algn="l"/>
                  <a:tab pos="5484813" algn="l"/>
                  <a:tab pos="6399213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ru-RU" sz="1200">
              <a:solidFill>
                <a:srgbClr val="8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7106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8434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0482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3554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6626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8674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0722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2770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4818" name="Заметки 2"/>
          <p:cNvSpPr txBox="1">
            <a:spLocks noGrp="1"/>
          </p:cNvSpPr>
          <p:nvPr>
            <p:ph type="body" sz="quarter" idx="1"/>
          </p:nvPr>
        </p:nvSpPr>
        <p:spPr>
          <a:ln/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09326C-1C71-45BD-BC76-9141AA28D20B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91F5-1F2D-4659-BC92-6D13ED1B9B0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AE600D-109D-4CF4-BDB0-8328789F6265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EBC2-3012-46E5-A83F-8ABC4B3AFCA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9DE91F-55D4-469D-B621-2C3124E65418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8049C-055F-41D9-8549-67FA7EAAA74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B00DDF-1C79-4A13-BA60-F3F867559AB9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F50FA-05B3-45EB-A2C2-D3D09180945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1782C9-6011-4916-8361-A06E6517C4D6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2FDA8-8521-401C-A561-FE8C6EA4378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B1AA2F-11D8-45D7-BA1B-5B19E42C6866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D3A88-A78B-47B1-93A9-2A56EEFAA5B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6A7885-618E-4490-81BA-49C08A38E00C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5F13A-75D8-4D3A-A5C0-FD8C16725A4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026A52-DC2E-4564-A883-3912915CBD5A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3A7A2-267D-466A-AB4D-E9AE5F139E2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F59664-3861-492B-A4C1-878FFB4C166E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5881-C48C-41F8-B811-11E2BBEF5C7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4E599D-DAD9-44AE-AFAF-357BAACA36C3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BAC04-1F30-4114-AACF-8586399E3C6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8DACDF-CC9F-4CAC-A657-E4055FDDED92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http://aida.ucoz.ru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337A7-B628-4AA0-B6F1-BE8F3D5E26D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027" name="Текст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fld id="{FBAFD252-4749-4997-8334-86A778586465}" type="datetime1">
              <a:rPr/>
              <a:pPr>
                <a:defRPr/>
              </a:pPr>
              <a:t>01.11.2017</a:t>
            </a:fld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r>
              <a:t>http://aida.ucoz.ru</a:t>
            </a:r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>
              <a:defRPr/>
            </a:pPr>
            <a:fld id="{731B85D5-6AD3-45B0-A028-67C5F0CB83E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lang="ru-RU" sz="4400">
          <a:solidFill>
            <a:srgbClr val="800000"/>
          </a:solidFill>
          <a:latin typeface="Calibri" pitchFamily="34"/>
          <a:ea typeface="Microsoft YaHei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800000"/>
          </a:solidFill>
          <a:latin typeface="Calibri" pitchFamily="34" charset="0"/>
          <a:ea typeface="Microsoft YaHei" pitchFamily="34" charset="-122"/>
        </a:defRPr>
      </a:lvl9pPr>
    </p:titleStyle>
    <p:bodyStyle>
      <a:lvl1pPr algn="l" rtl="0" eaLnBrk="0" fontAlgn="base" hangingPunct="0">
        <a:spcBef>
          <a:spcPts val="800"/>
        </a:spcBef>
        <a:spcAft>
          <a:spcPct val="0"/>
        </a:spcAft>
        <a:tabLst>
          <a:tab pos="569913" algn="l"/>
          <a:tab pos="1484313" algn="l"/>
          <a:tab pos="2398713" algn="l"/>
          <a:tab pos="3313113" algn="l"/>
          <a:tab pos="4227513" algn="l"/>
          <a:tab pos="5141913" algn="l"/>
          <a:tab pos="6056313" algn="l"/>
          <a:tab pos="6970713" algn="l"/>
          <a:tab pos="7885113" algn="l"/>
          <a:tab pos="8799513" algn="l"/>
          <a:tab pos="9713913" algn="l"/>
        </a:tabLst>
        <a:defRPr lang="ru-RU" sz="3200">
          <a:solidFill>
            <a:srgbClr val="800000"/>
          </a:solidFill>
          <a:latin typeface="Calibri" pitchFamily="34"/>
          <a:ea typeface="Microsoft YaHei" pitchFamily="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Microsoft YaHei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Microsoft YaHei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icrosoft YaHei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 pitchFamily="34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 pitchFamily="34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 pitchFamily="34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 pitchFamily="34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icrosoft YaHei" pitchFamily="34" charset="-12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:\Documents and Settings\Aida\Рабочий стол\НОвая ГРАФИКА сборник\КАРТИНКИ СБОРНИК_ школьные\__Flo20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5715000"/>
            <a:ext cx="5000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H:\Documents and Settings\Aida\Рабочий стол\НОвая ГРАФИКА сборник\КАРТИНКИ СБОРНИК_ школьные\__Flo20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5791200"/>
            <a:ext cx="4318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H:\Documents and Settings\Aida\Рабочий стол\НОвая ГРАФИКА сборник\КАРТИНКИ СБОРНИК_ школьные\__Flo15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38" y="4929188"/>
            <a:ext cx="742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7" descr="H:\Documents and Settings\Aida\Рабочий стол\НОвая ГРАФИКА сборник\КАРТИНКИ СБОРНИК_ школьные\__Flo15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5929313"/>
            <a:ext cx="5143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H:\Documents and Settings\Aida\Рабочий стол\НОвая ГРАФИКА сборник\КАРТИНКИ СБОРНИК_ школьные\__Flo15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500063" y="5357813"/>
            <a:ext cx="7715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9" descr="H:\Documents and Settings\Aida\Рабочий стол\НОвая ГРАФИКА сборник\КАРТИНКИ СБОРНИК_ школьные\__SUN2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260350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Заголовок 7"/>
          <p:cNvSpPr txBox="1">
            <a:spLocks noGrp="1"/>
          </p:cNvSpPr>
          <p:nvPr>
            <p:ph type="title" idx="4294967295"/>
          </p:nvPr>
        </p:nvSpPr>
        <p:spPr>
          <a:xfrm>
            <a:off x="306965" y="1772816"/>
            <a:ext cx="8569325" cy="2833687"/>
          </a:xfrm>
          <a:solidFill>
            <a:srgbClr val="FFFFFF">
              <a:alpha val="85097"/>
            </a:srgbClr>
          </a:solidFill>
          <a:ln w="25560">
            <a:solidFill>
              <a:srgbClr val="C0504D"/>
            </a:solidFill>
          </a:ln>
        </p:spPr>
        <p:txBody>
          <a:bodyPr lIns="102600" tIns="59400" rIns="102600" bIns="59400"/>
          <a:lstStyle/>
          <a:p>
            <a:pPr eaLnBrk="1"/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Презентация на произведение Евгения </a:t>
            </a:r>
            <a:r>
              <a:rPr lang="ru-RU" sz="4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Крылатова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- «Крылатые качели».</a:t>
            </a:r>
            <a:endParaRPr sz="4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15368" name="Прямоугольник 2"/>
          <p:cNvSpPr>
            <a:spLocks noChangeArrowheads="1"/>
          </p:cNvSpPr>
          <p:nvPr/>
        </p:nvSpPr>
        <p:spPr bwMode="auto">
          <a:xfrm>
            <a:off x="5508625" y="5157788"/>
            <a:ext cx="3317875" cy="998537"/>
          </a:xfrm>
          <a:custGeom>
            <a:avLst/>
            <a:gdLst>
              <a:gd name="T0" fmla="*/ 1658880 w 21600"/>
              <a:gd name="T1" fmla="*/ 0 h 21600"/>
              <a:gd name="T2" fmla="*/ 3317759 w 21600"/>
              <a:gd name="T3" fmla="*/ 499320 h 21600"/>
              <a:gd name="T4" fmla="*/ 1658880 w 21600"/>
              <a:gd name="T5" fmla="*/ 998640 h 21600"/>
              <a:gd name="T6" fmla="*/ 0 w 21600"/>
              <a:gd name="T7" fmla="*/ 49932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560">
            <a:solidFill>
              <a:srgbClr val="8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just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>
                <a:solidFill>
                  <a:srgbClr val="800000"/>
                </a:solidFill>
              </a:rPr>
              <a:t>Выполнил: </a:t>
            </a:r>
            <a:r>
              <a:rPr lang="ru-RU" b="1" dirty="0" err="1">
                <a:solidFill>
                  <a:srgbClr val="800000"/>
                </a:solidFill>
              </a:rPr>
              <a:t>Галиев</a:t>
            </a:r>
            <a:r>
              <a:rPr lang="ru-RU" b="1" dirty="0">
                <a:solidFill>
                  <a:srgbClr val="800000"/>
                </a:solidFill>
              </a:rPr>
              <a:t> </a:t>
            </a:r>
            <a:r>
              <a:rPr lang="ru-RU" b="1" dirty="0" err="1">
                <a:solidFill>
                  <a:srgbClr val="800000"/>
                </a:solidFill>
              </a:rPr>
              <a:t>Радаль</a:t>
            </a:r>
            <a:r>
              <a:rPr lang="ru-RU" b="1" dirty="0">
                <a:solidFill>
                  <a:srgbClr val="800000"/>
                </a:solidFill>
              </a:rPr>
              <a:t> Тимурович </a:t>
            </a:r>
            <a:br>
              <a:rPr lang="ru-RU" b="1" dirty="0">
                <a:solidFill>
                  <a:srgbClr val="800000"/>
                </a:solidFill>
              </a:rPr>
            </a:br>
            <a:r>
              <a:rPr lang="ru-RU" b="1" dirty="0">
                <a:solidFill>
                  <a:srgbClr val="800000"/>
                </a:solidFill>
              </a:rPr>
              <a:t>ученик 3 «А» класса.</a:t>
            </a:r>
          </a:p>
        </p:txBody>
      </p:sp>
      <p:sp>
        <p:nvSpPr>
          <p:cNvPr id="15369" name="TextBox 9"/>
          <p:cNvSpPr>
            <a:spLocks noChangeArrowheads="1"/>
          </p:cNvSpPr>
          <p:nvPr/>
        </p:nvSpPr>
        <p:spPr bwMode="auto">
          <a:xfrm>
            <a:off x="3276600" y="6165850"/>
            <a:ext cx="2087563" cy="368300"/>
          </a:xfrm>
          <a:custGeom>
            <a:avLst/>
            <a:gdLst>
              <a:gd name="T0" fmla="*/ 1043640 w 21600"/>
              <a:gd name="T1" fmla="*/ 0 h 21600"/>
              <a:gd name="T2" fmla="*/ 2087280 w 21600"/>
              <a:gd name="T3" fmla="*/ 184140 h 21600"/>
              <a:gd name="T4" fmla="*/ 1043640 w 21600"/>
              <a:gd name="T5" fmla="*/ 368279 h 21600"/>
              <a:gd name="T6" fmla="*/ 0 w 21600"/>
              <a:gd name="T7" fmla="*/ 18414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800000"/>
                </a:solidFill>
              </a:rPr>
              <a:t>ТУЙМАЗЫ 2017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539750" y="549275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990000"/>
                </a:solidFill>
              </a:rPr>
              <a:t>Муниципальное бюджетное общеобразовательное учреждение средняя общеобразовательная школа №7 г.Туймазы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Рисунок 1"/>
          <p:cNvSpPr>
            <a:spLocks noChangeAspect="1"/>
          </p:cNvSpPr>
          <p:nvPr/>
        </p:nvSpPr>
        <p:spPr bwMode="auto">
          <a:xfrm>
            <a:off x="576263" y="431800"/>
            <a:ext cx="8351837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3850" y="521824"/>
            <a:ext cx="860425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b="1" dirty="0">
                <a:solidFill>
                  <a:srgbClr val="990000"/>
                </a:solidFill>
              </a:rPr>
              <a:t>Закончив  музыкальную школу, а затем и Пермское музыкальное училище, он был направлен на конкурс сочинений молодых композиторов в Москву. Там он получил рекомендации от тех педагогов Московской консерватории, которые его туда впоследствии и принимали. Так что в Консерваторию  </a:t>
            </a:r>
            <a:r>
              <a:rPr lang="ru-RU" sz="2000" b="1" dirty="0" err="1">
                <a:solidFill>
                  <a:srgbClr val="990000"/>
                </a:solidFill>
              </a:rPr>
              <a:t>Крылатов</a:t>
            </a:r>
            <a:r>
              <a:rPr lang="ru-RU" sz="2000" b="1" dirty="0">
                <a:solidFill>
                  <a:srgbClr val="990000"/>
                </a:solidFill>
              </a:rPr>
              <a:t> поступил легко, причём на очень сильный курс. К примеру, вместе с ним учился сам Альфред </a:t>
            </a:r>
            <a:r>
              <a:rPr lang="ru-RU" sz="2000" b="1" dirty="0" err="1">
                <a:solidFill>
                  <a:srgbClr val="990000"/>
                </a:solidFill>
              </a:rPr>
              <a:t>Шнитке</a:t>
            </a:r>
            <a:r>
              <a:rPr lang="ru-RU" sz="2000" b="1" dirty="0">
                <a:solidFill>
                  <a:srgbClr val="990000"/>
                </a:solidFill>
              </a:rPr>
              <a:t>.</a:t>
            </a:r>
            <a:endParaRPr lang="ru-RU" sz="2000" dirty="0">
              <a:solidFill>
                <a:srgbClr val="990000"/>
              </a:solidFill>
            </a:endParaRPr>
          </a:p>
          <a:p>
            <a:r>
              <a:rPr lang="ru-RU" sz="2000" b="1" dirty="0">
                <a:solidFill>
                  <a:srgbClr val="990000"/>
                </a:solidFill>
              </a:rPr>
              <a:t>Среди дипломных работ Евгения  </a:t>
            </a:r>
            <a:r>
              <a:rPr lang="ru-RU" sz="2000" b="1" dirty="0" err="1">
                <a:solidFill>
                  <a:srgbClr val="990000"/>
                </a:solidFill>
              </a:rPr>
              <a:t>Крылатова</a:t>
            </a:r>
            <a:r>
              <a:rPr lang="ru-RU" sz="2000" b="1" dirty="0">
                <a:solidFill>
                  <a:srgbClr val="990000"/>
                </a:solidFill>
              </a:rPr>
              <a:t> был балет «Цветик- </a:t>
            </a:r>
            <a:r>
              <a:rPr lang="ru-RU" sz="2000" b="1" dirty="0" err="1">
                <a:solidFill>
                  <a:srgbClr val="990000"/>
                </a:solidFill>
              </a:rPr>
              <a:t>семицветик</a:t>
            </a:r>
            <a:r>
              <a:rPr lang="ru-RU" sz="2000" b="1" dirty="0">
                <a:solidFill>
                  <a:srgbClr val="990000"/>
                </a:solidFill>
              </a:rPr>
              <a:t>», который в 1965 году был поставлен в Большом театре и шёл на его сцене в течение 5 лет. В то время он активно писал для театральных спектаклей («Недоросль» и «Горе от ума» в Малом театре, «Ревизор» в Рижском театре русской драмы, «Ромео и Джульетта» а </a:t>
            </a:r>
            <a:r>
              <a:rPr lang="ru-RU" sz="2000" b="1" dirty="0" err="1">
                <a:solidFill>
                  <a:srgbClr val="990000"/>
                </a:solidFill>
              </a:rPr>
              <a:t>ТЮЗе</a:t>
            </a:r>
            <a:r>
              <a:rPr lang="ru-RU" sz="2000" b="1" dirty="0">
                <a:solidFill>
                  <a:srgbClr val="990000"/>
                </a:solidFill>
              </a:rPr>
              <a:t>...), тогда же и его произведения начали звучать по его любимой «</a:t>
            </a:r>
            <a:r>
              <a:rPr lang="ru-RU" sz="2000" b="1" dirty="0" err="1">
                <a:solidFill>
                  <a:srgbClr val="990000"/>
                </a:solidFill>
              </a:rPr>
              <a:t>радиотарелке</a:t>
            </a:r>
            <a:r>
              <a:rPr lang="ru-RU" sz="2000" b="1" dirty="0">
                <a:solidFill>
                  <a:srgbClr val="990000"/>
                </a:solidFill>
              </a:rPr>
              <a:t>».</a:t>
            </a:r>
            <a:endParaRPr lang="ru-RU" sz="2000" dirty="0">
              <a:solidFill>
                <a:srgbClr val="990000"/>
              </a:solidFill>
            </a:endParaRPr>
          </a:p>
          <a:p>
            <a:pPr algn="ctr"/>
            <a:r>
              <a:rPr lang="ru-RU" sz="2200" dirty="0" smtClean="0">
                <a:solidFill>
                  <a:srgbClr val="990000"/>
                </a:solidFill>
              </a:rPr>
              <a:t>.</a:t>
            </a:r>
            <a:endParaRPr lang="ru-RU" sz="22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Рисунок 1"/>
          <p:cNvSpPr>
            <a:spLocks noChangeAspect="1"/>
          </p:cNvSpPr>
          <p:nvPr/>
        </p:nvSpPr>
        <p:spPr bwMode="auto">
          <a:xfrm>
            <a:off x="647700" y="360363"/>
            <a:ext cx="828040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9750" y="664706"/>
            <a:ext cx="817245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200" b="1" dirty="0" err="1">
                <a:solidFill>
                  <a:srgbClr val="990000"/>
                </a:solidFill>
              </a:rPr>
              <a:t>Крылатов</a:t>
            </a:r>
            <a:r>
              <a:rPr lang="ru-RU" sz="2200" b="1" dirty="0">
                <a:solidFill>
                  <a:srgbClr val="990000"/>
                </a:solidFill>
              </a:rPr>
              <a:t> создал много всего хорошего: симфоническую, камерную, эстрадную музыку, музыку для драматического театра, радио и телевидения. Но всё же по-настоящему прославил его кинематограф. Именно музыка Евгения Павловича в кино позволяет чувствовать себя летящим на «крылатых качелях».</a:t>
            </a:r>
            <a:endParaRPr lang="ru-RU" sz="2200" dirty="0">
              <a:solidFill>
                <a:srgbClr val="990000"/>
              </a:solidFill>
            </a:endParaRPr>
          </a:p>
          <a:p>
            <a:r>
              <a:rPr lang="ru-RU" sz="2200" b="1" dirty="0">
                <a:solidFill>
                  <a:srgbClr val="990000"/>
                </a:solidFill>
              </a:rPr>
              <a:t>Не только творчество Евгения Павловича </a:t>
            </a:r>
            <a:r>
              <a:rPr lang="ru-RU" sz="2200" b="1" dirty="0" err="1">
                <a:solidFill>
                  <a:srgbClr val="990000"/>
                </a:solidFill>
              </a:rPr>
              <a:t>Крылатова</a:t>
            </a:r>
            <a:r>
              <a:rPr lang="ru-RU" sz="2200" b="1" dirty="0">
                <a:solidFill>
                  <a:srgbClr val="990000"/>
                </a:solidFill>
              </a:rPr>
              <a:t> подобно качелям, которые то уносят в самые светлые мечты, то погружают в </a:t>
            </a:r>
            <a:r>
              <a:rPr lang="ru-RU" sz="2200" b="1" dirty="0" err="1">
                <a:solidFill>
                  <a:srgbClr val="990000"/>
                </a:solidFill>
              </a:rPr>
              <a:t>многотональную</a:t>
            </a:r>
            <a:r>
              <a:rPr lang="ru-RU" sz="2200" b="1" dirty="0">
                <a:solidFill>
                  <a:srgbClr val="990000"/>
                </a:solidFill>
              </a:rPr>
              <a:t> реальность. Вообще, жизнь это качели, качели судьбы. Они то поднимают человека на высоту, то низвергают его в самый низ. Но только благодаря </a:t>
            </a:r>
            <a:r>
              <a:rPr lang="ru-RU" sz="2200" b="1" i="1" dirty="0">
                <a:solidFill>
                  <a:srgbClr val="990000"/>
                </a:solidFill>
              </a:rPr>
              <a:t>крылатым</a:t>
            </a:r>
            <a:r>
              <a:rPr lang="ru-RU" sz="2200" b="1" dirty="0">
                <a:solidFill>
                  <a:srgbClr val="990000"/>
                </a:solidFill>
              </a:rPr>
              <a:t> качелям человек попадает в мир самых сокровенных желаний. </a:t>
            </a:r>
            <a:endParaRPr lang="ru-RU" sz="22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9850"/>
          </a:xfrm>
        </p:spPr>
        <p:txBody>
          <a:bodyPr lIns="91440" tIns="45720" rIns="91440" bIns="45720"/>
          <a:lstStyle/>
          <a:p>
            <a:pPr eaLnBrk="1"/>
            <a:r>
              <a:rPr sz="3200" b="1" smtClean="0">
                <a:latin typeface="Calibri" pitchFamily="34" charset="0"/>
                <a:ea typeface="Microsoft YaHei" pitchFamily="34" charset="-122"/>
              </a:rPr>
              <a:t/>
            </a:r>
            <a:br>
              <a:rPr sz="3200" b="1" smtClean="0">
                <a:latin typeface="Calibri" pitchFamily="34" charset="0"/>
                <a:ea typeface="Microsoft YaHei" pitchFamily="34" charset="-122"/>
              </a:rPr>
            </a:br>
            <a:endParaRPr sz="3200" b="1"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33794" name="Рисунок 2"/>
          <p:cNvSpPr>
            <a:spLocks noChangeAspect="1"/>
          </p:cNvSpPr>
          <p:nvPr/>
        </p:nvSpPr>
        <p:spPr bwMode="auto">
          <a:xfrm>
            <a:off x="647700" y="431800"/>
            <a:ext cx="8208963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27881" y="342503"/>
            <a:ext cx="78486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200" b="1" dirty="0">
                <a:solidFill>
                  <a:srgbClr val="990000"/>
                </a:solidFill>
              </a:rPr>
              <a:t>Желаний и стремлений, которые он может даже не сознавать разумом, но которые тайно и глубоко живут в любой человеческой душе. И лучшая музыка, в числе которой без сомнения музыка </a:t>
            </a:r>
            <a:r>
              <a:rPr lang="ru-RU" sz="2200" b="1" dirty="0" err="1">
                <a:solidFill>
                  <a:srgbClr val="990000"/>
                </a:solidFill>
              </a:rPr>
              <a:t>Крылатова</a:t>
            </a:r>
            <a:r>
              <a:rPr lang="ru-RU" sz="2200" b="1" dirty="0">
                <a:solidFill>
                  <a:srgbClr val="990000"/>
                </a:solidFill>
              </a:rPr>
              <a:t>, может помочь человеку это самое сокровенное ощутить. Обрести те самые крылатые качели в жизни</a:t>
            </a:r>
            <a:r>
              <a:rPr lang="ru-RU" sz="2200" b="1" dirty="0" smtClean="0">
                <a:solidFill>
                  <a:srgbClr val="990000"/>
                </a:solidFill>
              </a:rPr>
              <a:t>.</a:t>
            </a:r>
          </a:p>
          <a:p>
            <a:endParaRPr lang="ru-RU" sz="2200" dirty="0">
              <a:solidFill>
                <a:srgbClr val="990000"/>
              </a:solidFill>
            </a:endParaRPr>
          </a:p>
          <a:p>
            <a:pPr algn="ctr"/>
            <a:r>
              <a:rPr lang="ru-RU" sz="1600" b="1" i="1" dirty="0">
                <a:solidFill>
                  <a:srgbClr val="990000"/>
                </a:solidFill>
              </a:rPr>
              <a:t>«В юном месяце апреле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В старом парке тает снег,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И весёлые качели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Начинают свой разбег.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Позабыто всё на свете,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Сердце замерло в груди,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Только небо, только ветер,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Только радость впереди.</a:t>
            </a:r>
            <a:endParaRPr lang="ru-RU" sz="1600" dirty="0">
              <a:solidFill>
                <a:srgbClr val="990000"/>
              </a:solidFill>
            </a:endParaRPr>
          </a:p>
          <a:p>
            <a:pPr algn="ctr"/>
            <a:r>
              <a:rPr lang="ru-RU" sz="1600" b="1" i="1" dirty="0">
                <a:solidFill>
                  <a:srgbClr val="990000"/>
                </a:solidFill>
              </a:rPr>
              <a:t>Взмывая выше ели,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Не ведая преград,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Крылатые качели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Летят, летят, летят.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Крылатые качели</a:t>
            </a:r>
            <a:br>
              <a:rPr lang="ru-RU" sz="1600" b="1" i="1" dirty="0">
                <a:solidFill>
                  <a:srgbClr val="990000"/>
                </a:solidFill>
              </a:rPr>
            </a:br>
            <a:r>
              <a:rPr lang="ru-RU" sz="1600" b="1" i="1" dirty="0">
                <a:solidFill>
                  <a:srgbClr val="990000"/>
                </a:solidFill>
              </a:rPr>
              <a:t>Летят, летят, летят».</a:t>
            </a:r>
            <a:endParaRPr lang="ru-RU" sz="1600" dirty="0">
              <a:solidFill>
                <a:srgbClr val="990000"/>
              </a:solidFill>
            </a:endParaRPr>
          </a:p>
          <a:p>
            <a:r>
              <a:rPr lang="ru-RU" sz="1600" b="1" dirty="0">
                <a:solidFill>
                  <a:srgbClr val="990000"/>
                </a:solidFill>
              </a:rPr>
              <a:t> </a:t>
            </a:r>
            <a:endParaRPr lang="ru-RU" sz="16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Определить</a:t>
            </a:r>
            <a:br>
              <a:rPr lang="ru-RU" dirty="0" smtClean="0"/>
            </a:br>
            <a:r>
              <a:rPr lang="ru-RU" dirty="0" smtClean="0"/>
              <a:t> «музыкальные краски»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990000"/>
                </a:solidFill>
              </a:rPr>
              <a:t>1)Стремительное движение в этой мелодии передается темпом </a:t>
            </a:r>
            <a:r>
              <a:rPr lang="ru-RU" sz="2400" b="1" dirty="0" err="1">
                <a:solidFill>
                  <a:srgbClr val="990000"/>
                </a:solidFill>
              </a:rPr>
              <a:t>сомй</a:t>
            </a:r>
            <a:r>
              <a:rPr lang="ru-RU" sz="2400" b="1" dirty="0">
                <a:solidFill>
                  <a:srgbClr val="990000"/>
                </a:solidFill>
              </a:rPr>
              <a:t> мелодии и ладом(мажорная музыка)Мажорная музыка воспринимается слушателями, как светлая, ясная, радостная, а минорная - как печальная и </a:t>
            </a:r>
            <a:r>
              <a:rPr lang="ru-RU" sz="2400" b="1" dirty="0" err="1">
                <a:solidFill>
                  <a:srgbClr val="990000"/>
                </a:solidFill>
              </a:rPr>
              <a:t>мечтательная.А</a:t>
            </a:r>
            <a:r>
              <a:rPr lang="ru-RU" sz="2400" b="1" dirty="0">
                <a:solidFill>
                  <a:srgbClr val="990000"/>
                </a:solidFill>
              </a:rPr>
              <a:t> также </a:t>
            </a:r>
            <a:r>
              <a:rPr lang="ru-RU" sz="2400" b="1" dirty="0" err="1">
                <a:solidFill>
                  <a:srgbClr val="990000"/>
                </a:solidFill>
              </a:rPr>
              <a:t>тембром.Тембр</a:t>
            </a:r>
            <a:r>
              <a:rPr lang="ru-RU" sz="2400" b="1" dirty="0">
                <a:solidFill>
                  <a:srgbClr val="990000"/>
                </a:solidFill>
              </a:rPr>
              <a:t> </a:t>
            </a:r>
            <a:br>
              <a:rPr lang="ru-RU" sz="2400" b="1" dirty="0">
                <a:solidFill>
                  <a:srgbClr val="990000"/>
                </a:solidFill>
              </a:rPr>
            </a:br>
            <a:r>
              <a:rPr lang="ru-RU" sz="2400" b="1" dirty="0">
                <a:solidFill>
                  <a:srgbClr val="990000"/>
                </a:solidFill>
              </a:rPr>
              <a:t/>
            </a:r>
            <a:br>
              <a:rPr lang="ru-RU" sz="2400" b="1" dirty="0">
                <a:solidFill>
                  <a:srgbClr val="990000"/>
                </a:solidFill>
              </a:rPr>
            </a:br>
            <a:r>
              <a:rPr lang="ru-RU" sz="2400" b="1" dirty="0">
                <a:solidFill>
                  <a:srgbClr val="990000"/>
                </a:solidFill>
              </a:rPr>
              <a:t>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  <a:endParaRPr lang="ru-RU" sz="2400" dirty="0">
              <a:solidFill>
                <a:srgbClr val="990000"/>
              </a:solidFill>
            </a:endParaRPr>
          </a:p>
          <a:p>
            <a:r>
              <a:rPr lang="ru-RU" b="1" dirty="0"/>
              <a:t> 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36088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4648" y="404664"/>
            <a:ext cx="1166529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25963"/>
          </a:xfrm>
        </p:spPr>
        <p:txBody>
          <a:bodyPr/>
          <a:lstStyle/>
          <a:p>
            <a:r>
              <a:rPr lang="ru-RU" b="1" dirty="0"/>
              <a:t>2)на счет паузы-она нужна для осмысления </a:t>
            </a:r>
            <a:r>
              <a:rPr lang="ru-RU" b="1" dirty="0" smtClean="0"/>
              <a:t>слов  песни , чтобы </a:t>
            </a:r>
            <a:r>
              <a:rPr lang="ru-RU" b="1" dirty="0"/>
              <a:t>у нас уложилось представление всей ситуации, которая </a:t>
            </a:r>
            <a:r>
              <a:rPr lang="ru-RU" b="1" dirty="0" smtClean="0"/>
              <a:t>описываетс</a:t>
            </a:r>
            <a:r>
              <a:rPr lang="ru-RU" b="1" dirty="0"/>
              <a:t>я</a:t>
            </a:r>
            <a:r>
              <a:rPr lang="ru-RU" b="1" dirty="0" smtClean="0"/>
              <a:t> </a:t>
            </a:r>
            <a:r>
              <a:rPr lang="ru-RU" b="1" dirty="0"/>
              <a:t>в тексте </a:t>
            </a:r>
            <a:r>
              <a:rPr lang="ru-RU" b="1" dirty="0" smtClean="0"/>
              <a:t>песни.</a:t>
            </a:r>
            <a:endParaRPr lang="ru-RU" dirty="0"/>
          </a:p>
          <a:p>
            <a:r>
              <a:rPr lang="ru-RU" b="1" dirty="0"/>
              <a:t>3)Эту песню можно сыграть  на </a:t>
            </a:r>
            <a:r>
              <a:rPr lang="ru-RU" b="1" dirty="0" smtClean="0"/>
              <a:t>пианино, фортепиано</a:t>
            </a:r>
            <a:r>
              <a:rPr lang="ru-RU" b="1" dirty="0"/>
              <a:t>.....я так считаю</a:t>
            </a:r>
            <a:r>
              <a:rPr lang="ru-RU" dirty="0"/>
              <a:t> </a:t>
            </a:r>
            <a:r>
              <a:rPr lang="ru-RU" b="1" dirty="0" smtClean="0"/>
              <a:t>4)</a:t>
            </a:r>
            <a:r>
              <a:rPr lang="ru-RU" b="1" dirty="0" err="1" smtClean="0"/>
              <a:t>Да,соответствуют!И</a:t>
            </a:r>
            <a:r>
              <a:rPr lang="ru-RU" b="1" dirty="0" smtClean="0"/>
              <a:t> </a:t>
            </a:r>
            <a:r>
              <a:rPr lang="ru-RU" b="1" dirty="0"/>
              <a:t>слова и мелодия </a:t>
            </a:r>
            <a:r>
              <a:rPr lang="ru-RU" b="1" dirty="0" smtClean="0"/>
              <a:t>хороши ,светлы ,в  </a:t>
            </a:r>
            <a:r>
              <a:rPr lang="ru-RU" b="1" dirty="0"/>
              <a:t>них и выражается стремительное движение вперед!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16851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Ваше отношение к прослушанной музыке.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ctr"/>
            <a:r>
              <a:rPr lang="ru-RU" sz="2800" b="1" dirty="0"/>
              <a:t>Песня "Крылатые качели" не только очень мелодичная, но еще и прекрасные стихи .На редкость большая удача композитора Евгения </a:t>
            </a:r>
            <a:r>
              <a:rPr lang="ru-RU" sz="2800" b="1" dirty="0" err="1"/>
              <a:t>Крылатова</a:t>
            </a:r>
            <a:r>
              <a:rPr lang="ru-RU" sz="2800" b="1" dirty="0"/>
              <a:t> написать такую песню .Да 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  <a:br>
              <a:rPr lang="ru-RU" sz="2800" b="1" dirty="0"/>
            </a:br>
            <a:r>
              <a:rPr lang="ru-RU" sz="2800" b="1" dirty="0"/>
              <a:t>Песня "Крылатые качели " - это классика советского эстрадного жанра в музыке.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73362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13933040" y="-1459817"/>
            <a:ext cx="7077472" cy="1216409"/>
          </a:xfrm>
        </p:spPr>
        <p:txBody>
          <a:bodyPr/>
          <a:lstStyle/>
          <a:p>
            <a:pPr eaLnBrk="1"/>
            <a:endParaRPr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07504" y="332656"/>
            <a:ext cx="8433536" cy="4525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57200" prstMaterial="legacyPlastic">
              <a:extrusionClr>
                <a:srgbClr val="FF6600"/>
              </a:extrusionClr>
            </a:sp3d>
          </a:bodyPr>
          <a:lstStyle/>
          <a:p>
            <a:r>
              <a:rPr lang="ru-RU" kern="10" spc="3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100000">
                      <a:srgbClr val="FFA061"/>
                    </a:gs>
                  </a:gsLst>
                  <a:lin ang="5400000"/>
                </a:gradFill>
                <a:latin typeface="Impact"/>
              </a:rPr>
              <a:t>Спасибо</a:t>
            </a:r>
          </a:p>
          <a:p>
            <a:r>
              <a:rPr lang="ru-RU" kern="10" spc="3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100000">
                      <a:srgbClr val="FFA061"/>
                    </a:gs>
                  </a:gsLst>
                  <a:lin ang="5400000"/>
                </a:gradFill>
                <a:latin typeface="Impact"/>
              </a:rPr>
              <a:t>за внимание!</a:t>
            </a:r>
          </a:p>
        </p:txBody>
      </p:sp>
      <p:pic>
        <p:nvPicPr>
          <p:cNvPr id="46083" name="Picture 2" descr="C:\Users\юлия\Desktop\анимашки\262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5229225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39750" y="1773238"/>
            <a:ext cx="8229600" cy="3095625"/>
          </a:xfrm>
        </p:spPr>
        <p:txBody>
          <a:bodyPr lIns="91440" tIns="45720" rIns="91440" bIns="45720"/>
          <a:lstStyle/>
          <a:p>
            <a:pPr eaLnBrk="1"/>
            <a:r>
              <a:rPr sz="4800" b="1" dirty="0" smtClean="0">
                <a:solidFill>
                  <a:srgbClr val="990000"/>
                </a:solidFill>
                <a:latin typeface="Times New Roman" pitchFamily="18" charset="0"/>
                <a:ea typeface="Microsoft YaHei" pitchFamily="34" charset="-122"/>
              </a:rPr>
              <a:t>История создания музыкального произведения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467544" y="476672"/>
            <a:ext cx="8229600" cy="5576888"/>
          </a:xfrm>
        </p:spPr>
        <p:txBody>
          <a:bodyPr lIns="91440" tIns="45720" rIns="91440" bIns="45720"/>
          <a:lstStyle/>
          <a:p>
            <a:pPr marL="341313" indent="-341313" algn="ctr" eaLnBrk="1">
              <a:buClr>
                <a:srgbClr val="800000"/>
              </a:buClr>
            </a:pPr>
            <a:r>
              <a:rPr lang="ru-RU" b="1" dirty="0"/>
              <a:t>Трудно найти в нашей стране человека, не знакомого с песнями Евгения </a:t>
            </a:r>
            <a:r>
              <a:rPr lang="ru-RU" b="1" dirty="0" err="1"/>
              <a:t>Крылатова</a:t>
            </a:r>
            <a:r>
              <a:rPr lang="ru-RU" b="1" dirty="0"/>
              <a:t>. А уж не услышать его композиции в своём детстве и юношестве – практически невозможно. «Колыбельная медведицы», «Крылатые качели», «Прекрасное далёко», «Лесной олень» и многие другие звучат в эфире и сопровождают любимые нами мультфильмы и кинофильмы с самого раннего возраста</a:t>
            </a:r>
            <a:r>
              <a:rPr lang="ru-RU" sz="2800" b="1" dirty="0"/>
              <a:t>. </a:t>
            </a:r>
            <a:endParaRPr lang="en-US" sz="2800" dirty="0" smtClean="0">
              <a:solidFill>
                <a:srgbClr val="99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pic>
        <p:nvPicPr>
          <p:cNvPr id="19458" name="Picture 2" descr="C:\Users\юлия\Desktop\анимашки\20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5157788"/>
            <a:ext cx="1181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990000"/>
                </a:solidFill>
              </a:rPr>
              <a:t>Есть в лучшей музыке что-то, уносящее в вечность. При прослушивании такой музыки может показаться, что звучит просто красивая мелодия (а порой и наикрасивейшая), но она почему-то не умиляет, не радует, скорее наоборот – приносит своеобразную душевную боль. Она просто начисто выжигает поле суетливой реальности, абсолютно просветляет память и погружает во что-то самое главное. Отчего до предела сжимается сердце, подступает комок к горлу и наворачиваются слёзы (причём совсем не от сентиментальных чувств).</a:t>
            </a:r>
            <a:endParaRPr lang="ru-RU" sz="24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899591" y="2482155"/>
            <a:ext cx="770413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.</a:t>
            </a:r>
            <a:endParaRPr lang="ru-RU" sz="3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65659" y="548680"/>
            <a:ext cx="4572000" cy="57861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600" b="1" dirty="0">
                <a:solidFill>
                  <a:srgbClr val="990000"/>
                </a:solidFill>
              </a:rPr>
              <a:t>И начинаешь ощущать то самое важное, ради чего живёшь. И то, ради чего умрёшь. Это пробуждаемое такой особой музыкой самое глубокое чувство человека, вооружившись названием одной из наиболее знаменитых песен именинника, можно назвать светлой тоской по «прекрасному </a:t>
            </a:r>
            <a:r>
              <a:rPr lang="ru-RU" sz="3200" b="1" dirty="0">
                <a:solidFill>
                  <a:srgbClr val="990000"/>
                </a:solidFill>
              </a:rPr>
              <a:t>далёко».</a:t>
            </a:r>
            <a:endParaRPr lang="ru-RU" sz="32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720662" y="476672"/>
            <a:ext cx="770413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rgbClr val="990000"/>
                </a:solidFill>
              </a:rPr>
              <a:t>Так вот, заслуга некоторых отечественных </a:t>
            </a:r>
            <a:r>
              <a:rPr lang="ru-RU" sz="2400" b="1" dirty="0" smtClean="0">
                <a:solidFill>
                  <a:srgbClr val="990000"/>
                </a:solidFill>
              </a:rPr>
              <a:t>кино-композиторов </a:t>
            </a:r>
            <a:r>
              <a:rPr lang="ru-RU" sz="2400" b="1" dirty="0">
                <a:solidFill>
                  <a:srgbClr val="990000"/>
                </a:solidFill>
              </a:rPr>
              <a:t>(которых тоже, наверное, уже можно называть классиками) в том, что и они смогли отыскать те самые мистические ноты, заставляющие взлетать на сокровенные внеземные высоты и уноситься в бескрайнюю ясную даль. И один из таких изобретателей «крылатых качелей», дарящих нам путешествие в вечность, но обязательно возвращающих нас обратно – с небес на землю, со всеми её радостями и грустями, но всё такими же небесно светлыми - композитор Евгений Павлович </a:t>
            </a:r>
            <a:r>
              <a:rPr lang="ru-RU" sz="2400" b="1" dirty="0" err="1">
                <a:solidFill>
                  <a:srgbClr val="990000"/>
                </a:solidFill>
              </a:rPr>
              <a:t>Крылатов</a:t>
            </a:r>
            <a:r>
              <a:rPr lang="ru-RU" sz="2400" b="1" dirty="0">
                <a:solidFill>
                  <a:srgbClr val="990000"/>
                </a:solidFill>
              </a:rPr>
              <a:t>.</a:t>
            </a:r>
            <a:endParaRPr lang="ru-RU" sz="24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67544" y="404664"/>
            <a:ext cx="8229600" cy="586957"/>
          </a:xfrm>
        </p:spPr>
        <p:txBody>
          <a:bodyPr>
            <a:spAutoFit/>
          </a:bodyPr>
          <a:lstStyle/>
          <a:p>
            <a:pPr eaLnBrk="1"/>
            <a:r>
              <a:rPr sz="3200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.</a:t>
            </a:r>
            <a:endParaRPr sz="3200" dirty="0" smtClean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22530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251520" y="620688"/>
            <a:ext cx="8229600" cy="4895828"/>
          </a:xfrm>
        </p:spPr>
        <p:txBody>
          <a:bodyPr>
            <a:spAutoFit/>
          </a:bodyPr>
          <a:lstStyle/>
          <a:p>
            <a:pPr marL="341313" indent="-341313" algn="ctr" eaLnBrk="1">
              <a:buClr>
                <a:srgbClr val="800000"/>
              </a:buClr>
            </a:pPr>
            <a:r>
              <a:rPr lang="ru-RU" sz="2600" b="1" dirty="0"/>
              <a:t>Будущий композитор родился в простой рабочей семье в Пермской области, но родители музыку любили - мама, например, прекрасно пела народные песни, а отец научился играть на скрипке, когда уже был взрослым человеком. Но главным для маленького Евгения было хорошее воспитание: «когда я вспоминаю свое детство, я всегда вспоминаю маму. Ее улыбку, голос, лицо, руки. Все хорошее во мне - от мамы. Она была простая женщина из деревни, жилось ей тяжело, но она всегда заботилась обо мне, мы с ней очень любили друг друга</a:t>
            </a:r>
            <a:r>
              <a:rPr lang="ru-RU" sz="2400" b="1" dirty="0"/>
              <a:t>. </a:t>
            </a:r>
            <a:endParaRPr sz="2400" dirty="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 txBox="1">
            <a:spLocks noGrp="1"/>
          </p:cNvSpPr>
          <p:nvPr>
            <p:ph type="title" idx="4294967295"/>
          </p:nvPr>
        </p:nvSpPr>
        <p:spPr>
          <a:xfrm flipV="1">
            <a:off x="18757576" y="1026447"/>
            <a:ext cx="4655848" cy="45719"/>
          </a:xfrm>
        </p:spPr>
        <p:txBody>
          <a:bodyPr/>
          <a:lstStyle/>
          <a:p>
            <a:pPr eaLnBrk="1"/>
            <a:endParaRPr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5602" name="Рисунок 2"/>
          <p:cNvSpPr>
            <a:spLocks noChangeAspect="1"/>
          </p:cNvSpPr>
          <p:nvPr/>
        </p:nvSpPr>
        <p:spPr bwMode="auto">
          <a:xfrm rot="15600">
            <a:off x="736600" y="1295400"/>
            <a:ext cx="79914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913560" y="692696"/>
            <a:ext cx="77771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 b="1" dirty="0">
                <a:solidFill>
                  <a:srgbClr val="990000"/>
                </a:solidFill>
              </a:rPr>
              <a:t>Я не помню, чтобы мама когда-нибудь читала мне нравоучения, но она знала, наверное, тысячу пословиц, прибауток - теперь я бы сказал, "нравственного содержания" - и всегда умела вовремя и к месту вспомнить какую-нибудь из них».</a:t>
            </a:r>
            <a:endParaRPr lang="ru-RU" sz="36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Рисунок 1"/>
          <p:cNvSpPr>
            <a:spLocks noChangeAspect="1"/>
          </p:cNvSpPr>
          <p:nvPr/>
        </p:nvSpPr>
        <p:spPr bwMode="auto">
          <a:xfrm>
            <a:off x="576263" y="431800"/>
            <a:ext cx="8351837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71600" y="620688"/>
            <a:ext cx="78501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rgbClr val="990000"/>
                </a:solidFill>
              </a:rPr>
              <a:t>Тяга к музыке у Евгения проявилась рано. Ребенком он любил слушать патефон, буквально не отходил от чёрной </a:t>
            </a:r>
            <a:r>
              <a:rPr lang="ru-RU" sz="2400" b="1" dirty="0" err="1">
                <a:solidFill>
                  <a:srgbClr val="990000"/>
                </a:solidFill>
              </a:rPr>
              <a:t>радиотарелки</a:t>
            </a:r>
            <a:r>
              <a:rPr lang="ru-RU" sz="2400" b="1" dirty="0">
                <a:solidFill>
                  <a:srgbClr val="990000"/>
                </a:solidFill>
              </a:rPr>
              <a:t> на стене. В 8 лет сам попросил родителей записать его в Дом пионеров в фортепианный кружок. Поскольку дома не было инструмента, он вырезал из самоучителя схему клавиатуры и мог часами «играть» на ней. Тогда же он начал сочинять свои первые музыкальные пьески. Только в 14 лет у Евгения  </a:t>
            </a:r>
            <a:r>
              <a:rPr lang="ru-RU" sz="2400" b="1" dirty="0" err="1">
                <a:solidFill>
                  <a:srgbClr val="990000"/>
                </a:solidFill>
              </a:rPr>
              <a:t>Крылатова</a:t>
            </a:r>
            <a:r>
              <a:rPr lang="ru-RU" sz="2400" b="1" dirty="0">
                <a:solidFill>
                  <a:srgbClr val="990000"/>
                </a:solidFill>
              </a:rPr>
              <a:t>  дома появился первый инструмент – рояль «</a:t>
            </a:r>
            <a:r>
              <a:rPr lang="ru-RU" sz="2400" b="1" dirty="0" err="1">
                <a:solidFill>
                  <a:srgbClr val="990000"/>
                </a:solidFill>
              </a:rPr>
              <a:t>прямострунка</a:t>
            </a:r>
            <a:r>
              <a:rPr lang="ru-RU" sz="2400" b="1" dirty="0">
                <a:solidFill>
                  <a:srgbClr val="990000"/>
                </a:solidFill>
              </a:rPr>
              <a:t>».</a:t>
            </a:r>
            <a:endParaRPr lang="ru-RU" sz="2400" dirty="0">
              <a:solidFill>
                <a:srgbClr val="990000"/>
              </a:solidFill>
            </a:endParaRPr>
          </a:p>
          <a:p>
            <a:pPr algn="ctr"/>
            <a:r>
              <a:rPr lang="ru-RU" sz="2400" dirty="0" smtClean="0">
                <a:solidFill>
                  <a:srgbClr val="990000"/>
                </a:solidFill>
              </a:rPr>
              <a:t>.</a:t>
            </a:r>
            <a:endParaRPr lang="ru-RU" sz="24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4090</TotalTime>
  <Words>978</Words>
  <Application>Microsoft Office PowerPoint</Application>
  <PresentationFormat>Экран (4:3)</PresentationFormat>
  <Paragraphs>36</Paragraphs>
  <Slides>16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Обычный</vt:lpstr>
      <vt:lpstr>Презентация на произведение Евгения Крылатова- «Крылатые качели».</vt:lpstr>
      <vt:lpstr>История создания музыкального произведения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Определить  «музыкальные краски»</vt:lpstr>
      <vt:lpstr>Презентация PowerPoint</vt:lpstr>
      <vt:lpstr>Ваше отношение к прослушанной музыке.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dc:description>http://aida.ucoz.ru</dc:description>
  <cp:lastModifiedBy>Пользователь Windows</cp:lastModifiedBy>
  <cp:revision>215</cp:revision>
  <dcterms:created xsi:type="dcterms:W3CDTF">2011-02-13T13:43:57Z</dcterms:created>
  <dcterms:modified xsi:type="dcterms:W3CDTF">2018-01-22T18:45:53Z</dcterms:modified>
</cp:coreProperties>
</file>