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883" autoAdjust="0"/>
  </p:normalViewPr>
  <p:slideViewPr>
    <p:cSldViewPr>
      <p:cViewPr varScale="1">
        <p:scale>
          <a:sx n="60" d="100"/>
          <a:sy n="60" d="100"/>
        </p:scale>
        <p:origin x="-165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2B3AF-8115-47BB-B605-F31A4A0B2C1D}" type="datetimeFigureOut">
              <a:rPr lang="ru-RU" smtClean="0"/>
              <a:t>20.01.2018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F1FB-BF3A-4A5D-8DC9-A7149646945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2B3AF-8115-47BB-B605-F31A4A0B2C1D}" type="datetimeFigureOut">
              <a:rPr lang="ru-RU" smtClean="0"/>
              <a:t>20.01.2018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F1FB-BF3A-4A5D-8DC9-A714964694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2B3AF-8115-47BB-B605-F31A4A0B2C1D}" type="datetimeFigureOut">
              <a:rPr lang="ru-RU" smtClean="0"/>
              <a:t>20.01.2018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F1FB-BF3A-4A5D-8DC9-A714964694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2B3AF-8115-47BB-B605-F31A4A0B2C1D}" type="datetimeFigureOut">
              <a:rPr lang="ru-RU" smtClean="0"/>
              <a:t>20.01.2018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F1FB-BF3A-4A5D-8DC9-A7149646945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2B3AF-8115-47BB-B605-F31A4A0B2C1D}" type="datetimeFigureOut">
              <a:rPr lang="ru-RU" smtClean="0"/>
              <a:t>20.01.2018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F1FB-BF3A-4A5D-8DC9-A714964694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2B3AF-8115-47BB-B605-F31A4A0B2C1D}" type="datetimeFigureOut">
              <a:rPr lang="ru-RU" smtClean="0"/>
              <a:t>20.01.2018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F1FB-BF3A-4A5D-8DC9-A7149646945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2B3AF-8115-47BB-B605-F31A4A0B2C1D}" type="datetimeFigureOut">
              <a:rPr lang="ru-RU" smtClean="0"/>
              <a:t>20.01.2018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F1FB-BF3A-4A5D-8DC9-A7149646945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2B3AF-8115-47BB-B605-F31A4A0B2C1D}" type="datetimeFigureOut">
              <a:rPr lang="ru-RU" smtClean="0"/>
              <a:t>20.01.2018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F1FB-BF3A-4A5D-8DC9-A714964694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2B3AF-8115-47BB-B605-F31A4A0B2C1D}" type="datetimeFigureOut">
              <a:rPr lang="ru-RU" smtClean="0"/>
              <a:t>20.01.2018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F1FB-BF3A-4A5D-8DC9-A714964694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2B3AF-8115-47BB-B605-F31A4A0B2C1D}" type="datetimeFigureOut">
              <a:rPr lang="ru-RU" smtClean="0"/>
              <a:t>20.01.2018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F1FB-BF3A-4A5D-8DC9-A714964694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2B3AF-8115-47BB-B605-F31A4A0B2C1D}" type="datetimeFigureOut">
              <a:rPr lang="ru-RU" smtClean="0"/>
              <a:t>20.01.2018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F1FB-BF3A-4A5D-8DC9-A7149646945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932B3AF-8115-47BB-B605-F31A4A0B2C1D}" type="datetimeFigureOut">
              <a:rPr lang="ru-RU" smtClean="0"/>
              <a:t>20.01.2018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CC2F1FB-BF3A-4A5D-8DC9-A7149646945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H="1" flipV="1">
            <a:off x="2915816" y="4725144"/>
            <a:ext cx="4149269" cy="327401"/>
          </a:xfrm>
        </p:spPr>
        <p:txBody>
          <a:bodyPr>
            <a:normAutofit fontScale="85000" lnSpcReduction="20000"/>
          </a:bodyPr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6840760" cy="6120680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64288" y="1628800"/>
            <a:ext cx="1872208" cy="4824536"/>
          </a:xfrm>
        </p:spPr>
        <p:txBody>
          <a:bodyPr/>
          <a:lstStyle/>
          <a:p>
            <a:pPr marL="182880" indent="0">
              <a:lnSpc>
                <a:spcPct val="150000"/>
              </a:lnSpc>
              <a:buNone/>
            </a:pPr>
            <a:r>
              <a:rPr lang="ru-RU" sz="18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Презентацию выполнила:</a:t>
            </a:r>
            <a:br>
              <a:rPr lang="ru-RU" sz="18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Шитова Анастасия Евгеньевна </a:t>
            </a:r>
            <a:br>
              <a:rPr lang="ru-RU" sz="18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МБОУ СОШ№ 7 </a:t>
            </a:r>
            <a:r>
              <a:rPr lang="ru-RU" sz="18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г.Туймазы</a:t>
            </a:r>
            <a:r>
              <a:rPr lang="ru-RU" sz="18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2 Д  </a:t>
            </a:r>
            <a:br>
              <a:rPr lang="ru-RU" sz="18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92422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692696"/>
            <a:ext cx="8280920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dirty="0" smtClean="0"/>
              <a:t>В ритме припева </a:t>
            </a:r>
            <a:r>
              <a:rPr lang="ru-RU" b="1" dirty="0"/>
              <a:t>преобладают долгие звуки, плавные, закруглённые фразы. Первое предложение «вливается» во второе, мелодия кажется «бесконечной». Эта «бесконечность» подчёркнута и «добавочным» третьим предложением, почти точно повторяющим второе. Повторение усиливает ощущение «свободного полёта».</a:t>
            </a:r>
          </a:p>
          <a:p>
            <a:pPr>
              <a:lnSpc>
                <a:spcPct val="150000"/>
              </a:lnSpc>
            </a:pPr>
            <a:r>
              <a:rPr lang="ru-RU" b="1" dirty="0" smtClean="0"/>
              <a:t>Обратите </a:t>
            </a:r>
            <a:r>
              <a:rPr lang="ru-RU" b="1" dirty="0"/>
              <a:t>внимание: каждая фраза припева начинается с широкого скачка вверх, и каждый новый скачок всё выше. </a:t>
            </a:r>
            <a:endParaRPr lang="ru-RU" b="1" dirty="0" smtClean="0"/>
          </a:p>
          <a:p>
            <a:pPr>
              <a:lnSpc>
                <a:spcPct val="150000"/>
              </a:lnSpc>
            </a:pPr>
            <a:endParaRPr lang="ru-RU" b="1" dirty="0"/>
          </a:p>
          <a:p>
            <a:pPr>
              <a:lnSpc>
                <a:spcPct val="150000"/>
              </a:lnSpc>
            </a:pPr>
            <a:endParaRPr lang="ru-RU" b="1" dirty="0" smtClean="0"/>
          </a:p>
          <a:p>
            <a:pPr>
              <a:lnSpc>
                <a:spcPct val="150000"/>
              </a:lnSpc>
            </a:pPr>
            <a:endParaRPr lang="ru-RU" b="1" dirty="0" smtClean="0"/>
          </a:p>
          <a:p>
            <a:pPr algn="just">
              <a:lnSpc>
                <a:spcPct val="150000"/>
              </a:lnSpc>
            </a:pPr>
            <a:endParaRPr lang="ru-RU" b="1" dirty="0" smtClean="0"/>
          </a:p>
          <a:p>
            <a:pPr algn="just">
              <a:lnSpc>
                <a:spcPct val="150000"/>
              </a:lnSpc>
            </a:pPr>
            <a:r>
              <a:rPr lang="ru-RU" b="1" dirty="0" smtClean="0"/>
              <a:t>А </a:t>
            </a:r>
            <a:r>
              <a:rPr lang="ru-RU" b="1" dirty="0"/>
              <a:t>в конце второго и третьего предложений мелодия, наоборот, опускается. Как на качелях: вверх, вниз — и дух захватывает.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416" y="3933056"/>
            <a:ext cx="3096344" cy="115212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3933056"/>
            <a:ext cx="4221998" cy="118813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89532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9652" y="548680"/>
            <a:ext cx="8208912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ru-RU" b="1" dirty="0" smtClean="0"/>
          </a:p>
          <a:p>
            <a:pPr algn="just">
              <a:lnSpc>
                <a:spcPct val="150000"/>
              </a:lnSpc>
            </a:pPr>
            <a:r>
              <a:rPr lang="ru-RU" b="1" dirty="0" smtClean="0"/>
              <a:t>В </a:t>
            </a:r>
            <a:r>
              <a:rPr lang="ru-RU" b="1" dirty="0"/>
              <a:t>припеве </a:t>
            </a:r>
            <a:r>
              <a:rPr lang="ru-RU" b="1" dirty="0" smtClean="0"/>
              <a:t>меняется и фактура </a:t>
            </a:r>
            <a:r>
              <a:rPr lang="ru-RU" b="1" dirty="0"/>
              <a:t>аккомпанемента </a:t>
            </a:r>
            <a:r>
              <a:rPr lang="ru-RU" b="1" dirty="0" smtClean="0"/>
              <a:t>. </a:t>
            </a:r>
            <a:r>
              <a:rPr lang="ru-RU" b="1" dirty="0"/>
              <a:t>Вместо «воздушных» арпеджио — энергичная аккордовая пульсация с острыми джазовыми синкопами. Появляются резкие, акцентированные басы. Этот фон выявляет скрытую, внутреннюю энергию широкой и как бы замедленной мелодии</a:t>
            </a:r>
            <a:r>
              <a:rPr lang="ru-RU" b="1" dirty="0" smtClean="0"/>
              <a:t>.</a:t>
            </a:r>
          </a:p>
          <a:p>
            <a:pPr algn="just">
              <a:lnSpc>
                <a:spcPct val="150000"/>
              </a:lnSpc>
            </a:pPr>
            <a:endParaRPr lang="ru-RU" b="1" dirty="0" smtClean="0"/>
          </a:p>
          <a:p>
            <a:pPr algn="just">
              <a:lnSpc>
                <a:spcPct val="150000"/>
              </a:lnSpc>
            </a:pPr>
            <a:endParaRPr lang="ru-RU" b="1" dirty="0"/>
          </a:p>
          <a:p>
            <a:pPr algn="just">
              <a:lnSpc>
                <a:spcPct val="150000"/>
              </a:lnSpc>
            </a:pPr>
            <a:endParaRPr lang="ru-RU" b="1" dirty="0" smtClean="0"/>
          </a:p>
          <a:p>
            <a:pPr algn="just">
              <a:lnSpc>
                <a:spcPct val="150000"/>
              </a:lnSpc>
            </a:pPr>
            <a:endParaRPr lang="ru-RU" b="1" dirty="0"/>
          </a:p>
          <a:p>
            <a:pPr algn="just">
              <a:lnSpc>
                <a:spcPct val="150000"/>
              </a:lnSpc>
            </a:pPr>
            <a:endParaRPr lang="ru-RU" b="1" dirty="0" smtClean="0"/>
          </a:p>
          <a:p>
            <a:pPr algn="just">
              <a:lnSpc>
                <a:spcPct val="150000"/>
              </a:lnSpc>
            </a:pPr>
            <a:endParaRPr lang="ru-RU" b="1" dirty="0"/>
          </a:p>
          <a:p>
            <a:pPr>
              <a:lnSpc>
                <a:spcPct val="150000"/>
              </a:lnSpc>
            </a:pPr>
            <a:endParaRPr lang="ru-RU" b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352" y="3295586"/>
            <a:ext cx="8132211" cy="186160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92501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7" y="188640"/>
            <a:ext cx="5184576" cy="273630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5536" y="3164681"/>
            <a:ext cx="82809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b="1" dirty="0" smtClean="0"/>
              <a:t>Мне очень нравится песня «Крылатые качели в исполнении Оли Новиковой и Большого детского хора.</a:t>
            </a:r>
          </a:p>
          <a:p>
            <a:pPr algn="just">
              <a:lnSpc>
                <a:spcPct val="150000"/>
              </a:lnSpc>
            </a:pPr>
            <a:r>
              <a:rPr lang="ru-RU" b="1" dirty="0" smtClean="0"/>
              <a:t>Впервые с этой песней я познакомилась в Детской школе искусств на уроке хора и полюбила её с первого раза. Мелодия очень волшебная, </a:t>
            </a:r>
          </a:p>
          <a:p>
            <a:pPr algn="just">
              <a:lnSpc>
                <a:spcPct val="150000"/>
              </a:lnSpc>
            </a:pPr>
            <a:r>
              <a:rPr lang="ru-RU" b="1" dirty="0" smtClean="0"/>
              <a:t>завораживающая и очень добрая.</a:t>
            </a:r>
          </a:p>
          <a:p>
            <a:pPr algn="just">
              <a:lnSpc>
                <a:spcPct val="150000"/>
              </a:lnSpc>
            </a:pPr>
            <a:r>
              <a:rPr lang="ru-RU" b="1" dirty="0" smtClean="0"/>
              <a:t>И именно данное исполнение я считаю одним из лучших: здесь и звонкий, кристально чистый голос солистки, и мощное звучание хора, и  красивое  трепетное звучание скрипок.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957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648" y="385713"/>
            <a:ext cx="8542113" cy="8109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История создания  песни «Крылатые качели»</a:t>
            </a:r>
          </a:p>
          <a:p>
            <a:endParaRPr lang="ru-RU" sz="2000" dirty="0" smtClean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u-RU" b="1" dirty="0" smtClean="0">
                <a:cs typeface="Times New Roman" pitchFamily="18" charset="0"/>
              </a:rPr>
              <a:t>Песня «Крылатые </a:t>
            </a:r>
            <a:r>
              <a:rPr lang="ru-RU" b="1" dirty="0">
                <a:cs typeface="Times New Roman" pitchFamily="18" charset="0"/>
              </a:rPr>
              <a:t>качели</a:t>
            </a:r>
            <a:r>
              <a:rPr lang="ru-RU" b="1" dirty="0" smtClean="0">
                <a:cs typeface="Times New Roman" pitchFamily="18" charset="0"/>
              </a:rPr>
              <a:t>» была написана для </a:t>
            </a:r>
            <a:r>
              <a:rPr lang="ru-RU" b="1" dirty="0">
                <a:cs typeface="Times New Roman" pitchFamily="18" charset="0"/>
              </a:rPr>
              <a:t>кинофильма «Приключения </a:t>
            </a:r>
            <a:r>
              <a:rPr lang="ru-RU" b="1" dirty="0" smtClean="0">
                <a:cs typeface="Times New Roman" pitchFamily="18" charset="0"/>
              </a:rPr>
              <a:t>Электроника» композитором Евгением </a:t>
            </a:r>
            <a:r>
              <a:rPr lang="ru-RU" b="1" dirty="0" err="1" smtClean="0">
                <a:cs typeface="Times New Roman" pitchFamily="18" charset="0"/>
              </a:rPr>
              <a:t>Крылатовым</a:t>
            </a:r>
            <a:r>
              <a:rPr lang="ru-RU" b="1" dirty="0" smtClean="0">
                <a:cs typeface="Times New Roman" pitchFamily="18" charset="0"/>
              </a:rPr>
              <a:t> на</a:t>
            </a:r>
            <a:r>
              <a:rPr lang="ru-RU" b="1" dirty="0">
                <a:cs typeface="Times New Roman" pitchFamily="18" charset="0"/>
              </a:rPr>
              <a:t> </a:t>
            </a:r>
            <a:r>
              <a:rPr lang="ru-RU" b="1" dirty="0" smtClean="0">
                <a:cs typeface="Times New Roman" pitchFamily="18" charset="0"/>
              </a:rPr>
              <a:t>стихи  Юрия </a:t>
            </a:r>
            <a:r>
              <a:rPr lang="ru-RU" b="1" dirty="0" err="1" smtClean="0">
                <a:cs typeface="Times New Roman" pitchFamily="18" charset="0"/>
              </a:rPr>
              <a:t>Энтина</a:t>
            </a:r>
            <a:r>
              <a:rPr lang="ru-RU" b="1" dirty="0" smtClean="0">
                <a:cs typeface="Times New Roman" pitchFamily="18" charset="0"/>
              </a:rPr>
              <a:t>.</a:t>
            </a:r>
            <a:endParaRPr lang="ru-RU" b="1" dirty="0">
              <a:cs typeface="Times New Roman" pitchFamily="18" charset="0"/>
            </a:endParaRPr>
          </a:p>
          <a:p>
            <a:r>
              <a:rPr lang="ru-RU" sz="2000" dirty="0" smtClean="0">
                <a:latin typeface="Cambria" pitchFamily="18" charset="0"/>
              </a:rPr>
              <a:t>                                                                                        </a:t>
            </a:r>
            <a:endParaRPr lang="ru-RU" sz="2000" dirty="0">
              <a:latin typeface="Cambria" pitchFamily="18" charset="0"/>
            </a:endParaRPr>
          </a:p>
          <a:p>
            <a:r>
              <a:rPr lang="ru-RU" sz="2000" dirty="0" smtClean="0">
                <a:latin typeface="Cambria" pitchFamily="18" charset="0"/>
              </a:rPr>
              <a:t>                                                                                                   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Юрий </a:t>
            </a:r>
            <a:r>
              <a:rPr lang="ru-RU" sz="2000" dirty="0" err="1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Энтин</a:t>
            </a:r>
            <a:endParaRPr lang="ru-RU" sz="2000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  <a:p>
            <a:endParaRPr lang="ru-RU" sz="2000" dirty="0">
              <a:solidFill>
                <a:schemeClr val="accent6">
                  <a:lumMod val="75000"/>
                </a:schemeClr>
              </a:solidFill>
              <a:latin typeface="Cambria" pitchFamily="18" charset="0"/>
            </a:endParaRPr>
          </a:p>
          <a:p>
            <a:endParaRPr lang="ru-RU" sz="2000" dirty="0" smtClean="0">
              <a:latin typeface="Calibri"/>
              <a:ea typeface="Calibri"/>
              <a:cs typeface="Times New Roman"/>
            </a:endParaRPr>
          </a:p>
          <a:p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sz="2000" dirty="0" smtClean="0">
              <a:latin typeface="Calibri"/>
              <a:ea typeface="Calibri"/>
              <a:cs typeface="Times New Roman"/>
            </a:endParaRPr>
          </a:p>
          <a:p>
            <a:endParaRPr lang="ru-RU" sz="2000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  <a:p>
            <a:endParaRPr lang="ru-RU" sz="2000" dirty="0" smtClean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  <a:p>
            <a:endParaRPr lang="ru-RU" sz="2000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  <a:p>
            <a:endParaRPr lang="ru-RU" sz="2000" dirty="0" smtClean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  <a:p>
            <a:endParaRPr lang="ru-RU" sz="2000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  <a:p>
            <a:endParaRPr lang="ru-RU" sz="2000" dirty="0" smtClean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  <a:p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 Евгений </a:t>
            </a:r>
            <a:r>
              <a:rPr lang="ru-RU" sz="2000" dirty="0" err="1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Крылатов</a:t>
            </a:r>
            <a:endParaRPr lang="ru-RU" sz="2000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  <a:p>
            <a:endParaRPr lang="ru-RU" sz="2000" dirty="0" smtClean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  <a:p>
            <a:endParaRPr lang="ru-RU" sz="2000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  <a:p>
            <a:endParaRPr lang="ru-RU" sz="2000" dirty="0" smtClean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  <a:p>
            <a:endParaRPr lang="ru-RU" sz="2000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  <a:p>
            <a:endParaRPr lang="ru-RU" sz="2000" dirty="0" smtClean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  <a:p>
            <a:endParaRPr lang="ru-RU" sz="2000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  <a:p>
            <a:endParaRPr lang="ru-RU" sz="2000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648" y="2420888"/>
            <a:ext cx="4130336" cy="319201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2996952"/>
            <a:ext cx="3312368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59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332656"/>
            <a:ext cx="8712967" cy="7155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ru-RU" b="1" dirty="0" smtClean="0"/>
          </a:p>
          <a:p>
            <a:pPr algn="just">
              <a:lnSpc>
                <a:spcPct val="150000"/>
              </a:lnSpc>
            </a:pPr>
            <a:r>
              <a:rPr lang="ru-RU" b="1" dirty="0" smtClean="0"/>
              <a:t>Евгений </a:t>
            </a:r>
            <a:r>
              <a:rPr lang="ru-RU" b="1" dirty="0" err="1"/>
              <a:t>Крылатов</a:t>
            </a:r>
            <a:r>
              <a:rPr lang="ru-RU" b="1" dirty="0"/>
              <a:t> рассказывает о создании песни: </a:t>
            </a:r>
            <a:r>
              <a:rPr lang="ru-RU" b="1" dirty="0" smtClean="0"/>
              <a:t>«Легко</a:t>
            </a:r>
            <a:r>
              <a:rPr lang="ru-RU" b="1" dirty="0"/>
              <a:t>: сел за рояль </a:t>
            </a:r>
            <a:endParaRPr lang="ru-RU" b="1" dirty="0" smtClean="0"/>
          </a:p>
          <a:p>
            <a:pPr algn="just">
              <a:lnSpc>
                <a:spcPct val="150000"/>
              </a:lnSpc>
            </a:pPr>
            <a:r>
              <a:rPr lang="ru-RU" b="1" dirty="0" smtClean="0"/>
              <a:t>да </a:t>
            </a:r>
            <a:r>
              <a:rPr lang="ru-RU" b="1" dirty="0"/>
              <a:t>и написал. Меня вдохновили прекрасные стихи Юрия </a:t>
            </a:r>
            <a:r>
              <a:rPr lang="ru-RU" b="1" dirty="0" err="1" smtClean="0"/>
              <a:t>Энтина</a:t>
            </a:r>
            <a:r>
              <a:rPr lang="ru-RU" b="1" dirty="0" smtClean="0"/>
              <a:t>. </a:t>
            </a:r>
          </a:p>
          <a:p>
            <a:pPr algn="just">
              <a:lnSpc>
                <a:spcPct val="150000"/>
              </a:lnSpc>
            </a:pPr>
            <a:r>
              <a:rPr lang="ru-RU" b="1" dirty="0" smtClean="0"/>
              <a:t>Это мой любимый поэт. Хотя он человек странный и часто зря сам себя ругает. Мне долго пришлось доказывать, что он написал замечательные </a:t>
            </a:r>
            <a:r>
              <a:rPr lang="ru-RU" b="1" dirty="0" err="1" smtClean="0"/>
              <a:t>стихи«Крылатые</a:t>
            </a:r>
            <a:r>
              <a:rPr lang="ru-RU" b="1" dirty="0" smtClean="0"/>
              <a:t> качели».</a:t>
            </a:r>
            <a:endParaRPr lang="ru-RU" b="1" dirty="0"/>
          </a:p>
          <a:p>
            <a:pPr algn="just">
              <a:lnSpc>
                <a:spcPct val="150000"/>
              </a:lnSpc>
            </a:pPr>
            <a:r>
              <a:rPr lang="ru-RU" b="1" dirty="0" smtClean="0"/>
              <a:t>Главные </a:t>
            </a:r>
            <a:r>
              <a:rPr lang="ru-RU" b="1" dirty="0"/>
              <a:t>песни </a:t>
            </a:r>
            <a:r>
              <a:rPr lang="ru-RU" b="1" dirty="0" err="1" smtClean="0"/>
              <a:t>Е.Крылатова</a:t>
            </a:r>
            <a:r>
              <a:rPr lang="ru-RU" b="1" dirty="0" smtClean="0"/>
              <a:t> были </a:t>
            </a:r>
            <a:r>
              <a:rPr lang="ru-RU" b="1" dirty="0"/>
              <a:t>всегда на грани срыва: </a:t>
            </a:r>
            <a:r>
              <a:rPr lang="ru-RU" b="1" dirty="0" smtClean="0"/>
              <a:t>исключением не стали и «Крылатые </a:t>
            </a:r>
            <a:r>
              <a:rPr lang="ru-RU" b="1" dirty="0"/>
              <a:t>качели</a:t>
            </a:r>
            <a:r>
              <a:rPr lang="ru-RU" b="1" dirty="0" smtClean="0"/>
              <a:t>», песня  </a:t>
            </a:r>
            <a:r>
              <a:rPr lang="ru-RU" b="1" dirty="0"/>
              <a:t>не понравилась режиссёру </a:t>
            </a:r>
            <a:r>
              <a:rPr lang="ru-RU" b="1" dirty="0" smtClean="0"/>
              <a:t>Константину </a:t>
            </a:r>
            <a:r>
              <a:rPr lang="ru-RU" b="1" dirty="0" err="1" smtClean="0"/>
              <a:t>Бромбергу</a:t>
            </a:r>
            <a:r>
              <a:rPr lang="ru-RU" b="1" dirty="0" smtClean="0"/>
              <a:t> из-за её лиричности, её </a:t>
            </a:r>
            <a:r>
              <a:rPr lang="ru-RU" b="1" dirty="0"/>
              <a:t>земного, а не фантастического </a:t>
            </a:r>
            <a:r>
              <a:rPr lang="ru-RU" b="1" dirty="0" smtClean="0"/>
              <a:t>содержания.</a:t>
            </a:r>
          </a:p>
          <a:p>
            <a:pPr algn="just">
              <a:lnSpc>
                <a:spcPct val="150000"/>
              </a:lnSpc>
            </a:pPr>
            <a:r>
              <a:rPr lang="ru-RU" b="1" dirty="0"/>
              <a:t>Режиссёр заставлял </a:t>
            </a:r>
            <a:r>
              <a:rPr lang="ru-RU" b="1" dirty="0" err="1"/>
              <a:t>Крылатова</a:t>
            </a:r>
            <a:r>
              <a:rPr lang="ru-RU" b="1" dirty="0"/>
              <a:t> по нескольку раз переделывать </a:t>
            </a:r>
            <a:r>
              <a:rPr lang="ru-RU" b="1" dirty="0" smtClean="0"/>
              <a:t>композицию, </a:t>
            </a:r>
            <a:r>
              <a:rPr lang="ru-RU" b="1" dirty="0"/>
              <a:t>так что однажды </a:t>
            </a:r>
            <a:r>
              <a:rPr lang="ru-RU" b="1" dirty="0" err="1"/>
              <a:t>Крылатов</a:t>
            </a:r>
            <a:r>
              <a:rPr lang="ru-RU" b="1" dirty="0"/>
              <a:t>, споря с режиссёром, дошёл в тапочках на босу ногу и без пальто от площади Маяковского до Белорусского вокзала, а на улице стояла холодная осень</a:t>
            </a:r>
            <a:r>
              <a:rPr lang="ru-RU" b="1" dirty="0" smtClean="0"/>
              <a:t>.</a:t>
            </a:r>
          </a:p>
          <a:p>
            <a:pPr algn="just">
              <a:lnSpc>
                <a:spcPct val="150000"/>
              </a:lnSpc>
            </a:pPr>
            <a:endParaRPr lang="ru-RU" b="1" dirty="0"/>
          </a:p>
          <a:p>
            <a:pPr algn="just">
              <a:lnSpc>
                <a:spcPct val="150000"/>
              </a:lnSpc>
            </a:pPr>
            <a:endParaRPr lang="ru-RU" b="1" dirty="0"/>
          </a:p>
          <a:p>
            <a:pPr>
              <a:lnSpc>
                <a:spcPct val="150000"/>
              </a:lnSpc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891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04664"/>
            <a:ext cx="835292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dirty="0" smtClean="0"/>
              <a:t>Для озвучивания песни в кинофильме  </a:t>
            </a:r>
            <a:r>
              <a:rPr lang="ru-RU" b="1" dirty="0"/>
              <a:t>нужен был </a:t>
            </a:r>
            <a:r>
              <a:rPr lang="ru-RU" b="1" dirty="0" smtClean="0"/>
              <a:t>неземной голос</a:t>
            </a:r>
            <a:r>
              <a:rPr lang="ru-RU" b="1" dirty="0"/>
              <a:t>, как бы «</a:t>
            </a:r>
            <a:r>
              <a:rPr lang="ru-RU" b="1" dirty="0" err="1"/>
              <a:t>Робертино</a:t>
            </a:r>
            <a:r>
              <a:rPr lang="ru-RU" b="1" dirty="0"/>
              <a:t> </a:t>
            </a:r>
            <a:r>
              <a:rPr lang="ru-RU" b="1" dirty="0" err="1"/>
              <a:t>Лоретти</a:t>
            </a:r>
            <a:r>
              <a:rPr lang="ru-RU" b="1" dirty="0"/>
              <a:t>». </a:t>
            </a:r>
            <a:r>
              <a:rPr lang="ru-RU" b="1" dirty="0" smtClean="0"/>
              <a:t>Нечто </a:t>
            </a:r>
            <a:r>
              <a:rPr lang="ru-RU" b="1" dirty="0"/>
              <a:t>подобное </a:t>
            </a:r>
            <a:r>
              <a:rPr lang="ru-RU" b="1" dirty="0" smtClean="0"/>
              <a:t>и искал </a:t>
            </a:r>
            <a:r>
              <a:rPr lang="ru-RU" b="1" dirty="0" err="1" smtClean="0"/>
              <a:t>Е.Крылатов</a:t>
            </a:r>
            <a:r>
              <a:rPr lang="ru-RU" b="1" dirty="0" smtClean="0"/>
              <a:t>, </a:t>
            </a:r>
            <a:r>
              <a:rPr lang="ru-RU" b="1" dirty="0"/>
              <a:t>и молодая певица из детского хора «Большого Театра» Елена </a:t>
            </a:r>
            <a:r>
              <a:rPr lang="ru-RU" b="1" dirty="0" err="1"/>
              <a:t>Шуенкова</a:t>
            </a:r>
            <a:r>
              <a:rPr lang="ru-RU" b="1" dirty="0"/>
              <a:t> идеально подошла для этой цели</a:t>
            </a:r>
            <a:r>
              <a:rPr lang="ru-RU" b="1" dirty="0" smtClean="0"/>
              <a:t>!</a:t>
            </a:r>
            <a:r>
              <a:rPr lang="ru-RU" b="1" dirty="0"/>
              <a:t> </a:t>
            </a:r>
            <a:endParaRPr lang="ru-RU" b="1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                      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«Неземной голос» Елены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Шуенковой</a:t>
            </a:r>
            <a:endParaRPr lang="ru-RU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2392" y="2374161"/>
            <a:ext cx="4572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17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76470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 flipH="1">
            <a:off x="395533" y="260648"/>
            <a:ext cx="8352929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b="1" dirty="0"/>
              <a:t>Песни из фильма </a:t>
            </a:r>
            <a:r>
              <a:rPr lang="ru-RU" b="1" dirty="0" smtClean="0"/>
              <a:t>«Приключения Электроника» вскоре </a:t>
            </a:r>
            <a:r>
              <a:rPr lang="ru-RU" b="1" dirty="0"/>
              <a:t>после телепремьеры вышли на пластинке журнала «Кругозор» (№ 8 за 1980 год, записаны песни «Мы — маленькие дети», «Крылатые качели», «Бьют часы на старой башне»), на гибкой пластинке завода «Грамзапись» (записаны песни «До чего дошёл прогресс», «Мы — маленькие дети», «Крылатые качели», «Ты — человек») — в обоих случаях был записан голос Электроника «из фильма» (исполнение Елены </a:t>
            </a:r>
            <a:r>
              <a:rPr lang="ru-RU" b="1" dirty="0" err="1"/>
              <a:t>Шуенковой</a:t>
            </a:r>
            <a:r>
              <a:rPr lang="ru-RU" b="1" dirty="0"/>
              <a:t>, но это не фонограмма фильма, а иной вариант студийной записи). На диске фирмы «Мелодия» песни Электроника (за исключением песни «Ты — человек») записаны в исполнении солистов из Большого Детского Хора п/у В. Попова</a:t>
            </a:r>
            <a:r>
              <a:rPr lang="ru-RU" b="1" dirty="0" smtClean="0"/>
              <a:t>.</a:t>
            </a:r>
          </a:p>
          <a:p>
            <a:pPr algn="just">
              <a:lnSpc>
                <a:spcPct val="150000"/>
              </a:lnSpc>
            </a:pPr>
            <a:endParaRPr lang="ru-RU" b="1" dirty="0" smtClean="0"/>
          </a:p>
          <a:p>
            <a:pPr algn="just">
              <a:lnSpc>
                <a:spcPct val="150000"/>
              </a:lnSpc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      Солистка  БДХ  п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/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у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В.Попова</a:t>
            </a:r>
            <a:endParaRPr lang="ru-RU" b="1" dirty="0" smtClean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Таня </a:t>
            </a:r>
            <a:r>
              <a:rPr lang="ru-RU" sz="2000" b="1" dirty="0" err="1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Мелёхина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«Крылатые качели»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4509120"/>
            <a:ext cx="2160240" cy="2076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25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20688"/>
            <a:ext cx="8136904" cy="10510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                           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«Музыкальная форма» </a:t>
            </a:r>
          </a:p>
          <a:p>
            <a:endParaRPr lang="ru-RU" dirty="0" smtClean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  <a:p>
            <a:pPr>
              <a:lnSpc>
                <a:spcPct val="150000"/>
              </a:lnSpc>
            </a:pPr>
            <a:r>
              <a:rPr lang="ru-RU" b="1" dirty="0"/>
              <a:t>П</a:t>
            </a:r>
            <a:r>
              <a:rPr lang="ru-RU" b="1" dirty="0" smtClean="0"/>
              <a:t>есня</a:t>
            </a:r>
            <a:r>
              <a:rPr lang="ru-RU" b="1" dirty="0"/>
              <a:t>  «Крылатые качели» представляет собой </a:t>
            </a:r>
            <a:r>
              <a:rPr lang="ru-RU" b="1" dirty="0" smtClean="0"/>
              <a:t> двухчастную куплетную форму. Запев и припев –это большие ,развитые периоды.</a:t>
            </a:r>
          </a:p>
          <a:p>
            <a:pPr>
              <a:lnSpc>
                <a:spcPct val="150000"/>
              </a:lnSpc>
            </a:pPr>
            <a:r>
              <a:rPr lang="ru-RU" b="1" dirty="0" smtClean="0"/>
              <a:t>Запев состоит из двух предложений, где второе предложение –расширенное. Второе предложение начинается так же, как и первое, но развивается несколько иначе. Мелодия «</a:t>
            </a:r>
            <a:r>
              <a:rPr lang="ru-RU" b="1" dirty="0" smtClean="0"/>
              <a:t>влетает» </a:t>
            </a:r>
            <a:r>
              <a:rPr lang="ru-RU" b="1" dirty="0" smtClean="0"/>
              <a:t>на кульминацию (ре второй октавы) и как будто «не хочет» с неё уходить, повторяет её ещё раз. </a:t>
            </a:r>
          </a:p>
          <a:p>
            <a:pPr>
              <a:lnSpc>
                <a:spcPct val="150000"/>
              </a:lnSpc>
            </a:pPr>
            <a:endParaRPr lang="ru-RU" b="1" dirty="0"/>
          </a:p>
          <a:p>
            <a:pPr>
              <a:lnSpc>
                <a:spcPct val="150000"/>
              </a:lnSpc>
            </a:pPr>
            <a:endParaRPr lang="ru-RU" b="1" dirty="0" smtClean="0"/>
          </a:p>
          <a:p>
            <a:pPr>
              <a:lnSpc>
                <a:spcPct val="150000"/>
              </a:lnSpc>
            </a:pPr>
            <a:endParaRPr lang="ru-RU" b="1" dirty="0" smtClean="0"/>
          </a:p>
          <a:p>
            <a:pPr>
              <a:lnSpc>
                <a:spcPct val="150000"/>
              </a:lnSpc>
            </a:pPr>
            <a:r>
              <a:rPr lang="ru-RU" b="1" dirty="0" smtClean="0"/>
              <a:t>В припеве мелодия опять никак не «распрощается» с кульминацией. И возникает «лишнее», третье предложение, почти точно повторяющее второе. </a:t>
            </a:r>
            <a:endParaRPr lang="ru-RU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ru-RU" dirty="0" smtClean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  <a:p>
            <a:endParaRPr lang="ru-RU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  <a:p>
            <a:endParaRPr lang="ru-RU" dirty="0" smtClean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  <a:p>
            <a:endParaRPr lang="ru-RU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  <a:p>
            <a:endParaRPr lang="ru-RU" dirty="0" smtClean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  <a:p>
            <a:endParaRPr lang="ru-RU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  <a:p>
            <a:endParaRPr lang="ru-RU" dirty="0" smtClean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  <a:p>
            <a:endParaRPr lang="ru-RU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  <a:p>
            <a:endParaRPr lang="ru-RU" dirty="0" smtClean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  <a:p>
            <a:endParaRPr lang="ru-RU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  <a:p>
            <a:endParaRPr lang="ru-RU" dirty="0" smtClean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  <a:p>
            <a:endParaRPr lang="ru-RU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  <a:p>
            <a:endParaRPr lang="ru-RU" dirty="0" smtClean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  <a:p>
            <a:endParaRPr lang="ru-RU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  <a:p>
            <a:endParaRPr lang="ru-RU" dirty="0" smtClean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  <a:p>
            <a:endParaRPr lang="ru-RU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434" y="4221088"/>
            <a:ext cx="7525966" cy="115212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10731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764704"/>
            <a:ext cx="8352928" cy="7140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F14124">
                    <a:lumMod val="75000"/>
                  </a:srgbClr>
                </a:solidFill>
                <a:latin typeface="Arial Black" pitchFamily="34" charset="0"/>
              </a:rPr>
              <a:t> </a:t>
            </a:r>
            <a:r>
              <a:rPr lang="ru-RU" dirty="0" smtClean="0">
                <a:solidFill>
                  <a:srgbClr val="F14124">
                    <a:lumMod val="75000"/>
                  </a:srgbClr>
                </a:solidFill>
                <a:latin typeface="Arial Black" pitchFamily="34" charset="0"/>
              </a:rPr>
              <a:t>                          </a:t>
            </a:r>
            <a:r>
              <a:rPr lang="ru-RU" sz="2000" dirty="0" smtClean="0">
                <a:solidFill>
                  <a:srgbClr val="F14124">
                    <a:lumMod val="75000"/>
                  </a:srgbClr>
                </a:solidFill>
                <a:latin typeface="Arial Black" pitchFamily="34" charset="0"/>
              </a:rPr>
              <a:t>«Музыкальные краски» </a:t>
            </a:r>
          </a:p>
          <a:p>
            <a:endParaRPr lang="ru-RU" sz="2000" dirty="0" smtClean="0">
              <a:solidFill>
                <a:srgbClr val="F14124">
                  <a:lumMod val="75000"/>
                </a:srgbClr>
              </a:solidFill>
              <a:latin typeface="Arial Black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u-RU" b="1" dirty="0" smtClean="0"/>
              <a:t>Композитор в начале задумал песню «Крылатые качели» как фоновую песню. И действительно, можно  увидеть ,что фактура аккомпанемента </a:t>
            </a:r>
            <a:r>
              <a:rPr lang="ru-RU" b="1" dirty="0"/>
              <a:t>очень лёгкая и прозрачная, потому что в ней господствуют средний и верхний регистры, нет глубоких басов. Кроме того, непрерывная «текучесть» аккомпанемента усиливает ощущение того, что все фразы произносятся «на одном дыхании». </a:t>
            </a:r>
            <a:endParaRPr lang="ru-RU" b="1" dirty="0" smtClean="0"/>
          </a:p>
          <a:p>
            <a:pPr algn="just"/>
            <a:endParaRPr lang="ru-RU" b="1" dirty="0"/>
          </a:p>
          <a:p>
            <a:pPr algn="just"/>
            <a:endParaRPr lang="ru-RU" sz="2000" b="1" dirty="0" smtClean="0">
              <a:solidFill>
                <a:srgbClr val="F14124">
                  <a:lumMod val="75000"/>
                </a:srgbClr>
              </a:solidFill>
            </a:endParaRPr>
          </a:p>
          <a:p>
            <a:pPr algn="just"/>
            <a:endParaRPr lang="ru-RU" sz="2000" b="1" dirty="0">
              <a:solidFill>
                <a:srgbClr val="F14124">
                  <a:lumMod val="75000"/>
                </a:srgbClr>
              </a:solidFill>
            </a:endParaRPr>
          </a:p>
          <a:p>
            <a:endParaRPr lang="ru-RU" sz="2000" dirty="0" smtClean="0">
              <a:solidFill>
                <a:srgbClr val="F14124">
                  <a:lumMod val="75000"/>
                </a:srgbClr>
              </a:solidFill>
              <a:latin typeface="Arial Black" pitchFamily="34" charset="0"/>
            </a:endParaRPr>
          </a:p>
          <a:p>
            <a:endParaRPr lang="ru-RU" sz="2000" dirty="0">
              <a:solidFill>
                <a:srgbClr val="F14124">
                  <a:lumMod val="75000"/>
                </a:srgbClr>
              </a:solidFill>
              <a:latin typeface="Arial Black" pitchFamily="34" charset="0"/>
            </a:endParaRPr>
          </a:p>
          <a:p>
            <a:endParaRPr lang="ru-RU" sz="2000" dirty="0" smtClean="0">
              <a:solidFill>
                <a:srgbClr val="F14124">
                  <a:lumMod val="75000"/>
                </a:srgbClr>
              </a:solidFill>
              <a:latin typeface="Arial Black" pitchFamily="34" charset="0"/>
            </a:endParaRPr>
          </a:p>
          <a:p>
            <a:endParaRPr lang="ru-RU" sz="2000" dirty="0">
              <a:solidFill>
                <a:srgbClr val="F14124">
                  <a:lumMod val="75000"/>
                </a:srgbClr>
              </a:solidFill>
              <a:latin typeface="Arial Black" pitchFamily="34" charset="0"/>
            </a:endParaRPr>
          </a:p>
          <a:p>
            <a:endParaRPr lang="ru-RU" sz="2000" dirty="0" smtClean="0">
              <a:solidFill>
                <a:srgbClr val="F14124">
                  <a:lumMod val="75000"/>
                </a:srgbClr>
              </a:solidFill>
              <a:latin typeface="Arial Black" pitchFamily="34" charset="0"/>
            </a:endParaRPr>
          </a:p>
          <a:p>
            <a:endParaRPr lang="ru-RU" sz="2000" dirty="0">
              <a:solidFill>
                <a:srgbClr val="F14124">
                  <a:lumMod val="75000"/>
                </a:srgbClr>
              </a:solidFill>
              <a:latin typeface="Arial Black" pitchFamily="34" charset="0"/>
            </a:endParaRPr>
          </a:p>
          <a:p>
            <a:endParaRPr lang="ru-RU" sz="2000" dirty="0" smtClean="0">
              <a:solidFill>
                <a:srgbClr val="F14124">
                  <a:lumMod val="75000"/>
                </a:srgbClr>
              </a:solidFill>
              <a:latin typeface="Arial Black" pitchFamily="34" charset="0"/>
            </a:endParaRPr>
          </a:p>
          <a:p>
            <a:endParaRPr lang="ru-RU" sz="2000" dirty="0">
              <a:solidFill>
                <a:srgbClr val="F14124">
                  <a:lumMod val="75000"/>
                </a:srgbClr>
              </a:solidFill>
              <a:latin typeface="Arial Black" pitchFamily="34" charset="0"/>
            </a:endParaRPr>
          </a:p>
          <a:p>
            <a:endParaRPr lang="ru-RU" sz="2000" dirty="0" smtClean="0">
              <a:solidFill>
                <a:srgbClr val="F14124">
                  <a:lumMod val="75000"/>
                </a:srgbClr>
              </a:solidFill>
              <a:latin typeface="Arial Black" pitchFamily="34" charset="0"/>
            </a:endParaRP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930" y="4196412"/>
            <a:ext cx="7632848" cy="20409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40297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76672"/>
            <a:ext cx="828092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ru-RU" b="1" dirty="0" smtClean="0"/>
          </a:p>
          <a:p>
            <a:pPr algn="just">
              <a:lnSpc>
                <a:spcPct val="150000"/>
              </a:lnSpc>
            </a:pPr>
            <a:r>
              <a:rPr lang="ru-RU" b="1" dirty="0" smtClean="0"/>
              <a:t>В запеве мелодия </a:t>
            </a:r>
            <a:r>
              <a:rPr lang="ru-RU" b="1" dirty="0"/>
              <a:t>очень ясно делится на короткие фразы. Большинство из них начинаются с длинного звука, а затем переходят в подобие «скороговорки</a:t>
            </a:r>
            <a:r>
              <a:rPr lang="ru-RU" b="1" dirty="0" smtClean="0"/>
              <a:t>». Такой </a:t>
            </a:r>
            <a:r>
              <a:rPr lang="ru-RU" b="1" dirty="0"/>
              <a:t>ритм напоминает взволнованную, возбуждённую речь. </a:t>
            </a:r>
            <a:endParaRPr lang="ru-RU" b="1" dirty="0" smtClean="0"/>
          </a:p>
          <a:p>
            <a:pPr algn="just">
              <a:lnSpc>
                <a:spcPct val="150000"/>
              </a:lnSpc>
            </a:pPr>
            <a:endParaRPr lang="ru-RU" b="1" dirty="0"/>
          </a:p>
          <a:p>
            <a:pPr algn="just">
              <a:lnSpc>
                <a:spcPct val="150000"/>
              </a:lnSpc>
            </a:pPr>
            <a:endParaRPr lang="ru-RU" b="1" dirty="0" smtClean="0"/>
          </a:p>
          <a:p>
            <a:pPr algn="just">
              <a:lnSpc>
                <a:spcPct val="150000"/>
              </a:lnSpc>
            </a:pPr>
            <a:endParaRPr lang="ru-RU" b="1" dirty="0" smtClean="0"/>
          </a:p>
          <a:p>
            <a:pPr algn="just">
              <a:lnSpc>
                <a:spcPct val="150000"/>
              </a:lnSpc>
            </a:pPr>
            <a:endParaRPr lang="ru-RU" b="1" dirty="0"/>
          </a:p>
          <a:p>
            <a:pPr algn="just">
              <a:lnSpc>
                <a:spcPct val="150000"/>
              </a:lnSpc>
            </a:pPr>
            <a:endParaRPr lang="ru-RU" b="1" dirty="0" smtClean="0"/>
          </a:p>
          <a:p>
            <a:pPr algn="just">
              <a:lnSpc>
                <a:spcPct val="150000"/>
              </a:lnSpc>
            </a:pPr>
            <a:r>
              <a:rPr lang="ru-RU" b="1" dirty="0" smtClean="0"/>
              <a:t>В </a:t>
            </a:r>
            <a:r>
              <a:rPr lang="ru-RU" b="1" dirty="0"/>
              <a:t>конце первого предложения фразы становятся короче, как бы обрываются: «Начинают… свой разбег…» Музыкальная речь становится всё более порывистой, она словно задыхается от волнения. </a:t>
            </a:r>
            <a:endParaRPr lang="ru-RU" b="1" dirty="0" smtClean="0"/>
          </a:p>
          <a:p>
            <a:pPr algn="just">
              <a:lnSpc>
                <a:spcPct val="150000"/>
              </a:lnSpc>
            </a:pPr>
            <a:endParaRPr lang="ru-RU" b="1" dirty="0"/>
          </a:p>
          <a:p>
            <a:pPr algn="just">
              <a:lnSpc>
                <a:spcPct val="150000"/>
              </a:lnSpc>
            </a:pPr>
            <a:endParaRPr lang="ru-RU" b="1" dirty="0" smtClean="0"/>
          </a:p>
          <a:p>
            <a:pPr algn="just">
              <a:lnSpc>
                <a:spcPct val="150000"/>
              </a:lnSpc>
            </a:pPr>
            <a:endParaRPr lang="ru-RU" b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780928"/>
            <a:ext cx="8136904" cy="122413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97735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76672"/>
            <a:ext cx="828092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pPr algn="just">
              <a:lnSpc>
                <a:spcPct val="150000"/>
              </a:lnSpc>
            </a:pPr>
            <a:r>
              <a:rPr lang="ru-RU" b="1" dirty="0" smtClean="0"/>
              <a:t>Во </a:t>
            </a:r>
            <a:r>
              <a:rPr lang="ru-RU" b="1" dirty="0"/>
              <a:t>втором предложении мелодия приходит к высшей точке и «застревает» на ней: «только небо, только ветер…». А ритмическое движение становится более крупным: преобладают четверти, а не восьмые. </a:t>
            </a:r>
            <a:endParaRPr lang="ru-RU" b="1" dirty="0" smtClean="0"/>
          </a:p>
          <a:p>
            <a:pPr algn="just">
              <a:lnSpc>
                <a:spcPct val="150000"/>
              </a:lnSpc>
            </a:pPr>
            <a:r>
              <a:rPr lang="ru-RU" b="1" dirty="0" smtClean="0"/>
              <a:t>Тональность запева  ре-минор </a:t>
            </a:r>
            <a:r>
              <a:rPr lang="ru-RU" b="1" dirty="0"/>
              <a:t>создает </a:t>
            </a:r>
            <a:r>
              <a:rPr lang="ru-RU" b="1" dirty="0" smtClean="0"/>
              <a:t>задумчивое </a:t>
            </a:r>
            <a:r>
              <a:rPr lang="ru-RU" b="1" dirty="0"/>
              <a:t>и </a:t>
            </a:r>
            <a:r>
              <a:rPr lang="ru-RU" b="1" dirty="0" smtClean="0"/>
              <a:t>меланхоличное настроение</a:t>
            </a:r>
            <a:r>
              <a:rPr lang="ru-RU" b="1" dirty="0"/>
              <a:t>. </a:t>
            </a:r>
            <a:r>
              <a:rPr lang="ru-RU" b="1" dirty="0" smtClean="0"/>
              <a:t>В </a:t>
            </a:r>
            <a:r>
              <a:rPr lang="ru-RU" b="1" dirty="0"/>
              <a:t>припеве меняются ключевые знаки. Был ре минор, стал ре </a:t>
            </a:r>
            <a:r>
              <a:rPr lang="ru-RU" b="1" dirty="0" smtClean="0"/>
              <a:t>мажор. </a:t>
            </a:r>
            <a:r>
              <a:rPr lang="ru-RU" b="1" dirty="0"/>
              <a:t>Этот мажор не </a:t>
            </a:r>
            <a:r>
              <a:rPr lang="ru-RU" b="1" dirty="0" smtClean="0"/>
              <a:t>прозвучал бы так ярко, </a:t>
            </a:r>
            <a:r>
              <a:rPr lang="ru-RU" b="1" dirty="0"/>
              <a:t>если бы не был оттенён минором</a:t>
            </a:r>
            <a:r>
              <a:rPr lang="ru-RU" b="1" dirty="0" smtClean="0"/>
              <a:t>.</a:t>
            </a:r>
          </a:p>
          <a:p>
            <a:pPr algn="just">
              <a:lnSpc>
                <a:spcPct val="150000"/>
              </a:lnSpc>
            </a:pPr>
            <a:endParaRPr lang="ru-RU" b="1" dirty="0"/>
          </a:p>
          <a:p>
            <a:pPr algn="just">
              <a:lnSpc>
                <a:spcPct val="150000"/>
              </a:lnSpc>
            </a:pPr>
            <a:endParaRPr lang="ru-RU" b="1" dirty="0" smtClean="0"/>
          </a:p>
          <a:p>
            <a:pPr algn="just">
              <a:lnSpc>
                <a:spcPct val="150000"/>
              </a:lnSpc>
            </a:pPr>
            <a:endParaRPr lang="ru-RU" b="1" dirty="0"/>
          </a:p>
          <a:p>
            <a:pPr algn="just">
              <a:lnSpc>
                <a:spcPct val="150000"/>
              </a:lnSpc>
            </a:pPr>
            <a:endParaRPr lang="ru-RU" b="1" dirty="0"/>
          </a:p>
          <a:p>
            <a:pPr algn="just">
              <a:lnSpc>
                <a:spcPct val="150000"/>
              </a:lnSpc>
            </a:pPr>
            <a:endParaRPr lang="ru-RU" b="1" dirty="0"/>
          </a:p>
          <a:p>
            <a:pPr algn="just">
              <a:lnSpc>
                <a:spcPct val="150000"/>
              </a:lnSpc>
            </a:pPr>
            <a:endParaRPr lang="ru-RU" b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3933056"/>
            <a:ext cx="3960440" cy="20882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75790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250</TotalTime>
  <Words>781</Words>
  <Application>Microsoft Office PowerPoint</Application>
  <PresentationFormat>Экран (4:3)</PresentationFormat>
  <Paragraphs>120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Воздушный поток</vt:lpstr>
      <vt:lpstr>Презентацию выполнила: Шитова Анастасия Евгеньевна  МБОУ СОШ№ 7 г.Туймазы 2 Д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Презентацию выполнила: Шитова Анастасия Евгеньевна  МБОУ СОШ№ 7 г.Туймазы 2 Д</dc:title>
  <dc:creator>Пользователь</dc:creator>
  <cp:lastModifiedBy>Пользователь</cp:lastModifiedBy>
  <cp:revision>28</cp:revision>
  <dcterms:created xsi:type="dcterms:W3CDTF">2018-01-17T09:40:10Z</dcterms:created>
  <dcterms:modified xsi:type="dcterms:W3CDTF">2018-01-20T09:03:20Z</dcterms:modified>
</cp:coreProperties>
</file>