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4" r:id="rId19"/>
    <p:sldId id="266" r:id="rId20"/>
    <p:sldId id="275" r:id="rId21"/>
    <p:sldId id="279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428868"/>
            <a:ext cx="7772400" cy="1975104"/>
          </a:xfrm>
        </p:spPr>
        <p:txBody>
          <a:bodyPr/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Художественный фильм «Про Красную Шапочку» 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0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Дистанционная олимпиада по музыке 1-4 классы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тур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371980" cy="1216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Евгений Евстигнеев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Звездочёт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Evgeni Evstigne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300419" cy="4714884"/>
          </a:xfrm>
          <a:prstGeom prst="rect">
            <a:avLst/>
          </a:prstGeom>
          <a:noFill/>
        </p:spPr>
      </p:pic>
      <p:pic>
        <p:nvPicPr>
          <p:cNvPr id="20484" name="Picture 4" descr="http://funik.ru/uploads/images/03_2015/25/14_373780f34d5f0e01adcf6258744c7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064" y="2143116"/>
            <a:ext cx="5517936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014790" cy="1216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Ролан Быков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Охотник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6" name="Picture 2" descr="Rolan Bykov (cropped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441520" cy="4286256"/>
          </a:xfrm>
          <a:prstGeom prst="rect">
            <a:avLst/>
          </a:prstGeom>
          <a:noFill/>
        </p:spPr>
      </p:pic>
      <p:pic>
        <p:nvPicPr>
          <p:cNvPr id="21508" name="Picture 4" descr="http://1001material.ru/wp-content/uploads/2012/09/Pro-krasnuju-shapochku-_disc-2_.0-54-27.640.jpg"/>
          <p:cNvPicPr>
            <a:picLocks noChangeAspect="1" noChangeArrowheads="1"/>
          </p:cNvPicPr>
          <p:nvPr/>
        </p:nvPicPr>
        <p:blipFill>
          <a:blip r:embed="rId3"/>
          <a:srcRect b="6249"/>
          <a:stretch>
            <a:fillRect/>
          </a:stretch>
        </p:blipFill>
        <p:spPr bwMode="auto">
          <a:xfrm>
            <a:off x="3786182" y="2571744"/>
            <a:ext cx="5357818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871914" cy="11453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Басов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Худой Волк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530" name="Picture 2" descr="Basov V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714620"/>
            <a:ext cx="2938051" cy="4143380"/>
          </a:xfrm>
          <a:prstGeom prst="rect">
            <a:avLst/>
          </a:prstGeom>
          <a:noFill/>
        </p:spPr>
      </p:pic>
      <p:pic>
        <p:nvPicPr>
          <p:cNvPr id="22532" name="Picture 4" descr="https://1.bp.blogspot.com/_1oeI_YTvkMU/TGpdkjaBmCI/AAAAAAAAXS8/VqWLlnquS3s/s400/Pro-Krasnuyu-shapo4ku4.jpg"/>
          <p:cNvPicPr>
            <a:picLocks noChangeAspect="1" noChangeArrowheads="1"/>
          </p:cNvPicPr>
          <p:nvPr/>
        </p:nvPicPr>
        <p:blipFill>
          <a:blip r:embed="rId3"/>
          <a:srcRect t="15000"/>
          <a:stretch>
            <a:fillRect/>
          </a:stretch>
        </p:blipFill>
        <p:spPr bwMode="auto">
          <a:xfrm>
            <a:off x="3280762" y="2714620"/>
            <a:ext cx="5863239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514724" cy="11453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Галина Волчек—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Волчица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4" name="Picture 2" descr="Galina Volchek, November 2011.jpeg"/>
          <p:cNvPicPr>
            <a:picLocks noChangeAspect="1" noChangeArrowheads="1"/>
          </p:cNvPicPr>
          <p:nvPr/>
        </p:nvPicPr>
        <p:blipFill>
          <a:blip r:embed="rId2"/>
          <a:srcRect l="21875" r="7812"/>
          <a:stretch>
            <a:fillRect/>
          </a:stretch>
        </p:blipFill>
        <p:spPr bwMode="auto">
          <a:xfrm>
            <a:off x="357158" y="2857496"/>
            <a:ext cx="3786214" cy="4000504"/>
          </a:xfrm>
          <a:prstGeom prst="rect">
            <a:avLst/>
          </a:prstGeom>
          <a:noFill/>
        </p:spPr>
      </p:pic>
      <p:pic>
        <p:nvPicPr>
          <p:cNvPr id="23556" name="Picture 4" descr="http://www.prime-movies.ru/wp-content/uploads/2015/01/19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5000628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300542" cy="10739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Трофимов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Толстый Волк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8" name="Picture 2" descr="http://krymology.info/images/b/bf/%D0%9D%D0%B8%D0%BA%D0%BE%D0%BB%D0%B0%D0%B9_%D0%A2%D1%80%D0%BE%D1%84%D0%B8%D0%BC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286148" cy="4429132"/>
          </a:xfrm>
          <a:prstGeom prst="rect">
            <a:avLst/>
          </a:prstGeom>
          <a:noFill/>
        </p:spPr>
      </p:pic>
      <p:pic>
        <p:nvPicPr>
          <p:cNvPr id="24580" name="Picture 4" descr="http://1.bp.blogspot.com/_1oeI_YTvkMU/TGpeF9E9KdI/AAAAAAAAXTM/6_9V2yjfl-8/s1600/Pro-Krasnuyu-shapo4ku9.jpg"/>
          <p:cNvPicPr>
            <a:picLocks noChangeAspect="1" noChangeArrowheads="1"/>
          </p:cNvPicPr>
          <p:nvPr/>
        </p:nvPicPr>
        <p:blipFill>
          <a:blip r:embed="rId3"/>
          <a:srcRect l="9804" r="25490"/>
          <a:stretch>
            <a:fillRect/>
          </a:stretch>
        </p:blipFill>
        <p:spPr bwMode="auto">
          <a:xfrm>
            <a:off x="5357819" y="2428869"/>
            <a:ext cx="3786182" cy="442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729038" cy="1216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Георгиу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Барин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5602" name="Picture 2" descr="http://hdrezka.me/i/2016/8/2/b8041155296d5qp77l66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2977821" cy="4714884"/>
          </a:xfrm>
          <a:prstGeom prst="rect">
            <a:avLst/>
          </a:prstGeom>
          <a:noFill/>
        </p:spPr>
      </p:pic>
      <p:pic>
        <p:nvPicPr>
          <p:cNvPr id="25604" name="Picture 4" descr="http://www.kino-teatr.ru/acter/album/15264/91320.jpg"/>
          <p:cNvPicPr>
            <a:picLocks noChangeAspect="1" noChangeArrowheads="1"/>
          </p:cNvPicPr>
          <p:nvPr/>
        </p:nvPicPr>
        <p:blipFill>
          <a:blip r:embed="rId3"/>
          <a:srcRect l="51416" t="15095" r="7546"/>
          <a:stretch>
            <a:fillRect/>
          </a:stretch>
        </p:blipFill>
        <p:spPr bwMode="auto">
          <a:xfrm>
            <a:off x="5214942" y="2214554"/>
            <a:ext cx="2992442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800608" cy="12882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Барыня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6" name="Picture 2" descr="http://dic.academic.ru/pictures/wiki/files/97/alexandra_doro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786059"/>
            <a:ext cx="5005130" cy="4071942"/>
          </a:xfrm>
          <a:prstGeom prst="rect">
            <a:avLst/>
          </a:prstGeom>
          <a:noFill/>
        </p:spPr>
      </p:pic>
      <p:pic>
        <p:nvPicPr>
          <p:cNvPr id="26628" name="Picture 4" descr="http://www.kino-teatr.ru/acter/album/15264/91322.jpg"/>
          <p:cNvPicPr>
            <a:picLocks noChangeAspect="1" noChangeArrowheads="1"/>
          </p:cNvPicPr>
          <p:nvPr/>
        </p:nvPicPr>
        <p:blipFill>
          <a:blip r:embed="rId3"/>
          <a:srcRect r="68571"/>
          <a:stretch>
            <a:fillRect/>
          </a:stretch>
        </p:blipFill>
        <p:spPr bwMode="auto">
          <a:xfrm>
            <a:off x="7143768" y="2766627"/>
            <a:ext cx="2000232" cy="4091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729038" cy="11453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Инна Степанова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0" name="Picture 2" descr="http://www.e-nanny.ru/photo/7KQ7zr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4429156" cy="4357694"/>
          </a:xfrm>
          <a:prstGeom prst="rect">
            <a:avLst/>
          </a:prstGeom>
          <a:noFill/>
        </p:spPr>
      </p:pic>
      <p:pic>
        <p:nvPicPr>
          <p:cNvPr id="27652" name="Picture 4" descr="http://filmiki.arjlover.net/ap/pro.krasnuju.shapochku.cd1.avi/pro.krasnuju.shapochku.cd1.avi.image5.jpg"/>
          <p:cNvPicPr>
            <a:picLocks noChangeAspect="1" noChangeArrowheads="1"/>
          </p:cNvPicPr>
          <p:nvPr/>
        </p:nvPicPr>
        <p:blipFill>
          <a:blip r:embed="rId3"/>
          <a:srcRect l="16544" r="25551"/>
          <a:stretch>
            <a:fillRect/>
          </a:stretch>
        </p:blipFill>
        <p:spPr bwMode="auto">
          <a:xfrm>
            <a:off x="5779581" y="2500307"/>
            <a:ext cx="3364419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229104" cy="1216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Стефания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Станюта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Первая бабка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22" name="Picture 2" descr="https://otvet.imgsmail.ru/download/fd6a820a6d87ebaf12d85018739be446_i-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28994"/>
            <a:ext cx="3714776" cy="4629005"/>
          </a:xfrm>
          <a:prstGeom prst="rect">
            <a:avLst/>
          </a:prstGeom>
          <a:noFill/>
        </p:spPr>
      </p:pic>
      <p:pic>
        <p:nvPicPr>
          <p:cNvPr id="30724" name="Picture 4" descr="http://img.likeness.ru/uploads/users/9803/1392019605.jpg"/>
          <p:cNvPicPr>
            <a:picLocks noChangeAspect="1" noChangeArrowheads="1"/>
          </p:cNvPicPr>
          <p:nvPr/>
        </p:nvPicPr>
        <p:blipFill>
          <a:blip r:embed="rId3"/>
          <a:srcRect l="3659" t="2679" r="50609" b="16964"/>
          <a:stretch>
            <a:fillRect/>
          </a:stretch>
        </p:blipFill>
        <p:spPr bwMode="auto">
          <a:xfrm>
            <a:off x="5274460" y="2214554"/>
            <a:ext cx="3869539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229104" cy="1216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Барабанова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Вторая бабка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8674" name="Picture 2" descr="http://m.kino-teatr.ru/acter/foto/sov/303.jpg"/>
          <p:cNvPicPr>
            <a:picLocks noChangeAspect="1" noChangeArrowheads="1"/>
          </p:cNvPicPr>
          <p:nvPr/>
        </p:nvPicPr>
        <p:blipFill>
          <a:blip r:embed="rId2"/>
          <a:srcRect l="2641" t="1887" r="4905" b="3773"/>
          <a:stretch>
            <a:fillRect/>
          </a:stretch>
        </p:blipFill>
        <p:spPr bwMode="auto">
          <a:xfrm>
            <a:off x="357158" y="2367611"/>
            <a:ext cx="3143272" cy="4490389"/>
          </a:xfrm>
          <a:prstGeom prst="rect">
            <a:avLst/>
          </a:prstGeom>
          <a:noFill/>
        </p:spPr>
      </p:pic>
      <p:pic>
        <p:nvPicPr>
          <p:cNvPr id="28678" name="Picture 6" descr="http://gorod.tomsk.ru/posts-files/59/748/i/19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564357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6000792" cy="5643578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Про Красную Шапочку. Продолжение старой сказки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 — двухсерийный музыкальный телефильм по мотивам сказки Шарля Перро режиссёра Леонида Нечаева. Сценарий Инны Веткиной является продолжением старой сказки о Красной Шапочке. Телепремьера на Центральном телевидении СССР — 31 декабря 1977 года.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Действие происходит в условной, скорее всего восточно-европейской, стране. Отличительной чертой постановки является подчёркнутая театральная условность в изображении волков — актёры, исполняющие их роли, даже не загримированы. В итоге Волки предстают как что-то среднее между семьёй лесных отшельников и бандитским кланом, как разумные существа, равные людям и способные на человеческие эмоции и поступки.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Более того, люди в фильме предстают часто более жестокими, завистливыми и жадными, нежели волки. Таковы три старухи из деревни Красной Шапочки, надеющиеся, что Шапочке выйдут боком её прогулки по лесу, или гувернантки избалованного ребёнка, силой захватившие девочку в качестве игрушки для него.</a:t>
            </a:r>
          </a:p>
          <a:p>
            <a:endParaRPr lang="ru-RU" dirty="0"/>
          </a:p>
        </p:txBody>
      </p:sp>
      <p:pic>
        <p:nvPicPr>
          <p:cNvPr id="2050" name="Picture 2" descr="Постер фил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5067" y="1714488"/>
            <a:ext cx="273893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371980" cy="11453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Мария Виноградова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Третья бабка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7890" name="Picture 2" descr="http://s15.mggcdn.net/s/data/peoples/9/12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5"/>
            <a:ext cx="3214710" cy="4286256"/>
          </a:xfrm>
          <a:prstGeom prst="rect">
            <a:avLst/>
          </a:prstGeom>
          <a:noFill/>
        </p:spPr>
      </p:pic>
      <p:pic>
        <p:nvPicPr>
          <p:cNvPr id="37892" name="Picture 4" descr="http://gorod.tomsk.ru/posts-files/59/748/i/19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5108" y="2571744"/>
            <a:ext cx="562889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157534" cy="12882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Юрий Белов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3794" name="Picture 2" descr="http://www.prdisk.ru/images/prdisk.ru_yurijj_bel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857520" cy="4572009"/>
          </a:xfrm>
          <a:prstGeom prst="rect">
            <a:avLst/>
          </a:prstGeom>
          <a:noFill/>
        </p:spPr>
      </p:pic>
      <p:pic>
        <p:nvPicPr>
          <p:cNvPr id="33796" name="Picture 4" descr="http://gorod.tomsk.ru/posts-files/59/748/i/19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600076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871914" cy="15025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Галина Комарова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мать Красной Шапочки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6866" name="Picture 2" descr="http://ohdv.ru/uploads/thumbposter/200x285/86/c5f9bc14e55799d82d3e17f5c64a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058030" cy="4357694"/>
          </a:xfrm>
          <a:prstGeom prst="rect">
            <a:avLst/>
          </a:prstGeom>
          <a:noFill/>
        </p:spPr>
      </p:pic>
      <p:pic>
        <p:nvPicPr>
          <p:cNvPr id="36868" name="Picture 4" descr="http://www.kino-teatr.ru/acter/album/7172/92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271" y="2500306"/>
            <a:ext cx="5735729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4014790" cy="11453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Васильев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старый лесоруб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8914" name="Picture 2" descr="http://uakino.com/uploads/people/posters/uakino.com_41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20481"/>
            <a:ext cx="2928958" cy="4637519"/>
          </a:xfrm>
          <a:prstGeom prst="rect">
            <a:avLst/>
          </a:prstGeom>
          <a:noFill/>
        </p:spPr>
      </p:pic>
      <p:pic>
        <p:nvPicPr>
          <p:cNvPr id="38916" name="Picture 4" descr="http://m.kino-teatr.ru/movie/kadr/3336/593427.jpg"/>
          <p:cNvPicPr>
            <a:picLocks noChangeAspect="1" noChangeArrowheads="1"/>
          </p:cNvPicPr>
          <p:nvPr/>
        </p:nvPicPr>
        <p:blipFill>
          <a:blip r:embed="rId3"/>
          <a:srcRect l="9731" r="10029"/>
          <a:stretch>
            <a:fillRect/>
          </a:stretch>
        </p:blipFill>
        <p:spPr bwMode="auto">
          <a:xfrm>
            <a:off x="4107013" y="2214554"/>
            <a:ext cx="5036988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герои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729038" cy="12168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Валентин Букин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слуга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9938" name="Picture 2" descr="http://c.cinemate.cc/media/p/0/2/19520/0.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03827"/>
            <a:ext cx="3214710" cy="4554174"/>
          </a:xfrm>
          <a:prstGeom prst="rect">
            <a:avLst/>
          </a:prstGeom>
          <a:noFill/>
        </p:spPr>
      </p:pic>
      <p:pic>
        <p:nvPicPr>
          <p:cNvPr id="39940" name="Picture 4" descr="http://www.kino-teatr.ru/acter/photo/2/9/592/pv_88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5572132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герои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514856" cy="16454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Беспалый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лесоруб в высокой шляпе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1986" name="Picture 2" descr="http://www.belactors.info/actors/photos/a_e/bespaly.jpg"/>
          <p:cNvPicPr>
            <a:picLocks noChangeAspect="1" noChangeArrowheads="1"/>
          </p:cNvPicPr>
          <p:nvPr/>
        </p:nvPicPr>
        <p:blipFill>
          <a:blip r:embed="rId2"/>
          <a:srcRect l="2564" t="2565" r="2564" b="3418"/>
          <a:stretch>
            <a:fillRect/>
          </a:stretch>
        </p:blipFill>
        <p:spPr bwMode="auto">
          <a:xfrm>
            <a:off x="357158" y="2676006"/>
            <a:ext cx="2786082" cy="4181994"/>
          </a:xfrm>
          <a:prstGeom prst="rect">
            <a:avLst/>
          </a:prstGeom>
          <a:noFill/>
        </p:spPr>
      </p:pic>
      <p:pic>
        <p:nvPicPr>
          <p:cNvPr id="41988" name="Picture 4" descr="http://www.kino-teatr.net/acter/album/5433/91324.jpg"/>
          <p:cNvPicPr>
            <a:picLocks noChangeAspect="1" noChangeArrowheads="1"/>
          </p:cNvPicPr>
          <p:nvPr/>
        </p:nvPicPr>
        <p:blipFill>
          <a:blip r:embed="rId3"/>
          <a:srcRect l="52580" t="7500"/>
          <a:stretch>
            <a:fillRect/>
          </a:stretch>
        </p:blipFill>
        <p:spPr bwMode="auto">
          <a:xfrm>
            <a:off x="6000760" y="1928802"/>
            <a:ext cx="314324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Съёмочная группа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5643578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сценария: Инна Веткина</a:t>
            </a:r>
          </a:p>
          <a:p>
            <a:r>
              <a:rPr lang="ru-RU" dirty="0" smtClean="0"/>
              <a:t>Режиссёр: Леонид Нечаев</a:t>
            </a:r>
          </a:p>
          <a:p>
            <a:r>
              <a:rPr lang="ru-RU" dirty="0" smtClean="0"/>
              <a:t>Оператор: Юрий </a:t>
            </a:r>
            <a:r>
              <a:rPr lang="ru-RU" dirty="0" err="1" smtClean="0"/>
              <a:t>Елхов</a:t>
            </a:r>
            <a:endParaRPr lang="ru-RU" dirty="0" smtClean="0"/>
          </a:p>
          <a:p>
            <a:r>
              <a:rPr lang="ru-RU" dirty="0" smtClean="0"/>
              <a:t>Художник: Игорь </a:t>
            </a:r>
            <a:r>
              <a:rPr lang="ru-RU" dirty="0" err="1" smtClean="0"/>
              <a:t>Топилин</a:t>
            </a:r>
            <a:endParaRPr lang="ru-RU" dirty="0" smtClean="0"/>
          </a:p>
          <a:p>
            <a:r>
              <a:rPr lang="ru-RU" dirty="0" smtClean="0"/>
              <a:t>Художник по костюмам: Людмила Горохова</a:t>
            </a:r>
          </a:p>
          <a:p>
            <a:r>
              <a:rPr lang="ru-RU" dirty="0" smtClean="0"/>
              <a:t>Композитор: Алексей Рыбников</a:t>
            </a:r>
          </a:p>
          <a:p>
            <a:r>
              <a:rPr lang="ru-RU" dirty="0" smtClean="0"/>
              <a:t>Дирижёр: Константин </a:t>
            </a:r>
            <a:r>
              <a:rPr lang="ru-RU" dirty="0" err="1" smtClean="0"/>
              <a:t>Кримец</a:t>
            </a:r>
            <a:endParaRPr lang="ru-RU" dirty="0" smtClean="0"/>
          </a:p>
          <a:p>
            <a:r>
              <a:rPr lang="ru-RU" dirty="0" smtClean="0"/>
              <a:t>Текст песен: Юлий Ким </a:t>
            </a:r>
            <a:r>
              <a:rPr lang="ru-RU" i="1" dirty="0" smtClean="0"/>
              <a:t>(под псевдонимом «Ю. Михайлов»)</a:t>
            </a:r>
            <a:endParaRPr lang="ru-RU" dirty="0" smtClean="0"/>
          </a:p>
          <a:p>
            <a:r>
              <a:rPr lang="ru-RU" dirty="0" smtClean="0"/>
              <a:t>Директор картины: Василий </a:t>
            </a:r>
            <a:r>
              <a:rPr lang="ru-RU" dirty="0" err="1" smtClean="0"/>
              <a:t>Студенков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6082" name="Picture 2" descr="http://www.gifmania.ru/Animated-Gifs-Filmy/Animations-Elements-Of-Cinema/Images-Clapperboards/Clapperboards-564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3" y="0"/>
            <a:ext cx="1428728" cy="1381126"/>
          </a:xfrm>
          <a:prstGeom prst="rect">
            <a:avLst/>
          </a:prstGeom>
          <a:noFill/>
        </p:spPr>
      </p:pic>
      <p:pic>
        <p:nvPicPr>
          <p:cNvPr id="5" name="Picture 2" descr="http://www.gifmania.ru/Animated-Gifs-Filmy/Animations-Elements-Of-Cinema/Images-Clapperboards/Clapperboards-564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0"/>
            <a:ext cx="1571636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Песни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Утренняя (Вокальный ансамбль)</a:t>
            </a:r>
          </a:p>
          <a:p>
            <a:r>
              <a:rPr lang="ru-RU" dirty="0" smtClean="0"/>
              <a:t>Песня Красной Шапочки (Ольга Рождественская)</a:t>
            </a:r>
          </a:p>
          <a:p>
            <a:r>
              <a:rPr lang="ru-RU" dirty="0" smtClean="0"/>
              <a:t>Песня Старушек (Стефания </a:t>
            </a:r>
            <a:r>
              <a:rPr lang="ru-RU" dirty="0" err="1" smtClean="0"/>
              <a:t>Станюта</a:t>
            </a:r>
            <a:r>
              <a:rPr lang="ru-RU" dirty="0" smtClean="0"/>
              <a:t>, Мария </a:t>
            </a:r>
            <a:r>
              <a:rPr lang="ru-RU" dirty="0" err="1" smtClean="0"/>
              <a:t>Барабанова</a:t>
            </a:r>
            <a:r>
              <a:rPr lang="ru-RU" dirty="0" smtClean="0"/>
              <a:t> и Мария Виноградова)</a:t>
            </a:r>
          </a:p>
          <a:p>
            <a:r>
              <a:rPr lang="ru-RU" dirty="0" smtClean="0"/>
              <a:t>Песня о мастерах (Татьяна </a:t>
            </a:r>
            <a:r>
              <a:rPr lang="ru-RU" dirty="0" err="1" smtClean="0"/>
              <a:t>Канаева</a:t>
            </a:r>
            <a:r>
              <a:rPr lang="ru-RU" dirty="0" smtClean="0"/>
              <a:t>, </a:t>
            </a:r>
            <a:r>
              <a:rPr lang="ru-RU" dirty="0" err="1" smtClean="0"/>
              <a:t>Рина</a:t>
            </a:r>
            <a:r>
              <a:rPr lang="ru-RU" dirty="0" smtClean="0"/>
              <a:t> Зелёная и Евгений Евстигнеев)</a:t>
            </a:r>
          </a:p>
          <a:p>
            <a:r>
              <a:rPr lang="ru-RU" dirty="0" smtClean="0"/>
              <a:t>Необитаемый остров (Ольга Рождественская, Инна Степанова, на пластинке фирмы «Мелодия» — Жанна Рождественская)</a:t>
            </a:r>
          </a:p>
          <a:p>
            <a:r>
              <a:rPr lang="ru-RU" dirty="0" smtClean="0"/>
              <a:t>Песня Охотника (Ролан Быков)</a:t>
            </a:r>
          </a:p>
          <a:p>
            <a:r>
              <a:rPr lang="ru-RU" dirty="0" smtClean="0"/>
              <a:t>Где та девчонка? (Вокальный ансамбль)</a:t>
            </a:r>
          </a:p>
          <a:p>
            <a:r>
              <a:rPr lang="ru-RU" dirty="0" smtClean="0"/>
              <a:t>Песня о звёздах (1-я версия) (Ольга Рождественская, Евгений Евстигнеев и </a:t>
            </a:r>
            <a:r>
              <a:rPr lang="ru-RU" dirty="0" err="1" smtClean="0"/>
              <a:t>Рина</a:t>
            </a:r>
            <a:r>
              <a:rPr lang="ru-RU" dirty="0" smtClean="0"/>
              <a:t> Зелёная)</a:t>
            </a:r>
          </a:p>
          <a:p>
            <a:r>
              <a:rPr lang="ru-RU" dirty="0" smtClean="0"/>
              <a:t>Песня Волка (Владимир Басов) (на пластинке фирмы «Мелодия» — Песня Волчицы, Жанна Рождественская)</a:t>
            </a:r>
          </a:p>
          <a:p>
            <a:r>
              <a:rPr lang="ru-RU" dirty="0" smtClean="0"/>
              <a:t>Песня Волка (Помню я светлую речку...) (Владимир Басов)</a:t>
            </a:r>
          </a:p>
          <a:p>
            <a:r>
              <a:rPr lang="ru-RU" dirty="0" smtClean="0"/>
              <a:t>Песня о звёздах (2-я версия) (Евгений Евстигнеев, </a:t>
            </a:r>
            <a:r>
              <a:rPr lang="ru-RU" dirty="0" err="1" smtClean="0"/>
              <a:t>Рина</a:t>
            </a:r>
            <a:r>
              <a:rPr lang="ru-RU" dirty="0" smtClean="0"/>
              <a:t> Зелёная и вокальный ансамбль) Оркестр Госкино СССР. Дирижёр Константин </a:t>
            </a:r>
            <a:r>
              <a:rPr lang="ru-RU" dirty="0" err="1" smtClean="0"/>
              <a:t>Кримец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kartinki-vernisazh.ru/_ph/32/1/97492870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143176" cy="785794"/>
          </a:xfrm>
          <a:prstGeom prst="rect">
            <a:avLst/>
          </a:prstGeom>
          <a:noFill/>
        </p:spPr>
      </p:pic>
      <p:pic>
        <p:nvPicPr>
          <p:cNvPr id="6" name="Picture 2" descr="http://kartinki-vernisazh.ru/_ph/32/1/97492870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22" y="142852"/>
            <a:ext cx="3214678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Песни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53578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Песни полностью отражают сюжет художественного фильма с помощью использования в них описаний окружающего мира и т.д. Например, песенка Красной Шапочки отражает то, что она идёт по лесным тропинкам и т.п.</a:t>
            </a:r>
          </a:p>
          <a:p>
            <a:r>
              <a:rPr lang="ru-RU" dirty="0" smtClean="0"/>
              <a:t>К прослушанной музыке отношусь очень даже положительно. Она расслабляет и вдохновляет в одно и то же время, окультуривает человека, как книга, так и фильм.</a:t>
            </a:r>
          </a:p>
          <a:p>
            <a:r>
              <a:rPr lang="ru-RU" dirty="0" smtClean="0"/>
              <a:t>Большинство современной молодежи не понимает этого, а жаль…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5058" name="Picture 2" descr="http://kartinki-vernisazh.ru/_ph/32/1/97492870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143176" cy="785794"/>
          </a:xfrm>
          <a:prstGeom prst="rect">
            <a:avLst/>
          </a:prstGeom>
          <a:noFill/>
        </p:spPr>
      </p:pic>
      <p:pic>
        <p:nvPicPr>
          <p:cNvPr id="5" name="Picture 2" descr="http://kartinki-vernisazh.ru/_ph/32/1/97492870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929322" y="142852"/>
            <a:ext cx="3214678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40" name="Picture 8" descr="http://900igr.net/datas/doshkolnoe-obrazovanie/Konstruirovanie-v-DOU/0026-026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Picture 4" descr="http://www.gifmania.ru/Animated-Gifs-Multfilmy/Animations-skazki/Images-Little-Red-Riding-Hood/Little-Red-Riding-Hood-879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4271">
            <a:off x="4071934" y="4643446"/>
            <a:ext cx="1857388" cy="1857388"/>
          </a:xfrm>
          <a:prstGeom prst="rect">
            <a:avLst/>
          </a:prstGeom>
          <a:noFill/>
        </p:spPr>
      </p:pic>
      <p:pic>
        <p:nvPicPr>
          <p:cNvPr id="44046" name="Picture 14" descr="http://img3.proshkolu.ru/content/media/pic/std/3000000/2928000/2927628-5f89a36643a46a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84907">
            <a:off x="245648" y="4995893"/>
            <a:ext cx="3704398" cy="168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Сюжет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643998" cy="464347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 Волка, убитого Дровосеками, оказывается, были мать, младший брат, сын и друг. Мать-Волчица считает, что за смерть её сына обязательно надо отомстить людям, и очень тоскует по временам, когда при её сыне все в страхе жили, и лес безраздельно принадлежал Волкам. В итоге она уговаривает Худого, друга семьи, отомстить людям — за вознаграждение, и взять с собой её младшего сына Толстого, робкого и страдающего от лишнего веса, чтобы опытный в разбое Худой сделал из него волка.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Красная Шапочка узнаёт, что у неё снова заболела бабушка, и собирается в путь. Она ещё не знает, что с бабушкой всё в порядке, а известие — ложное. Но отважная и находчивая девочка очень скоро нарушает все планы двух Волков, Толстого и Худого. Они переодеваются в разные наряды, чтобы Шапочка не заподозрила в них волков, и хотя они постоянно выдают себя, доверчивая и доброжелательная девочка то и дело обращает их погоню в игру.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Тем временем Волчонок, сын погибшего Серого Волка, совсем отбился от рук. Он не слушает бабушку-Волчицу, читает выброшенную людьми книжку, не поддерживает идею мести людям вообще и Шапочке в частности. Старая Волчица сжигает его книжку, и Волчонок, доведённый до слёз, клянётся отомстить и сбегает из логова.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пути Шапочки постоянно возникают препятствия, например, в виде избалованного ребёнка, требующего, чтобы девочку купили ему в качестве игрушки. Его родители запирают Шапочку в доме. Ей помогают сбежать — чтобы схватить — Волки, переодевшиеся в женские платья. В суматохе следящий за ними Волчонок крадёт мешок, в который они хотели посадить Красную Шапочку.</a:t>
            </a:r>
          </a:p>
          <a:p>
            <a:endParaRPr lang="ru-RU" dirty="0"/>
          </a:p>
        </p:txBody>
      </p:sp>
      <p:pic>
        <p:nvPicPr>
          <p:cNvPr id="17410" name="Picture 2" descr="http://bugabu.ru/uploads/posts/2013-08/1375906280_slg2pzqhj0b6b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7208" y="5357826"/>
            <a:ext cx="194679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Сюжет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464347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Потом Волчонок знакомится с Шапочкой и намекает ей, что её бабушка здорова. Но девочка продолжает путь. И снова на её пути становятся Волки. Но добряк Толстый уже успел привязаться к девочке и не хочет её ловить, да и Худой против своей воли попадает под её обаяние, хоть и злится от этого, говорит, что теряет форму. Он даже ревнует, что Красная Шапочка уделяет ему куда меньше внимания: 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«Толстому прыгалки! Толстые, толстые! Можно подумать, что все остальные давно вымерли!»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Потом Шапочка узнаёт, кто такие её попутчики, от пастушка, с которым ранее сговаривались Волки. Её очень расстраивает это, и она решает прибегнуть к хитрости. Переодевшись пастушком, она разговаривает с Волками, и Худой подтверждает ей свою сущность. Он признаётся, что его дружба с братом Толстого была основана на расчёте и что он ненавидит Красную Шапочку за то, что она влезла ему в душу, давно огрубевшую. Красная Шапочка же принесла Волкам вместо воды снотворную росу с макового поля. Вскоре оба Волка заснули.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Красная Шапочка побежала за помощью и встретила Охотника, который, оказывается, не такой уж храбрый, как говорил о себе. Он хочет застрелить спящих Волков, но Шапочка мешает ему — она хочет отвести их на суд в деревню, где они могут раскаяться. Волки просыпаются, и разыгрывается сцена финального противостояния. Девочка и два Волка пытаются объясниться.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Тем временем люди узнали об опасности, грозящей Красной Шапочке. Вся деревня идёт ей на выручку. Теперь опасность грозит Волкам, но Красная Шапочка не хочет им зла, и Волки с Волчонком уходят из леса, видимо, чтобы начать новую жизнь.</a:t>
            </a:r>
          </a:p>
          <a:p>
            <a:endParaRPr lang="ru-RU" dirty="0"/>
          </a:p>
        </p:txBody>
      </p:sp>
      <p:pic>
        <p:nvPicPr>
          <p:cNvPr id="16386" name="Picture 2" descr="http://pipopolam.narod.ru/video/disks/screenshot/prokr_mg/rhmg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66" y="5072074"/>
            <a:ext cx="238123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142984"/>
            <a:ext cx="8786842" cy="5715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одной версии, снять фильм о Красной Шапочке рекомендовала зампредседателя Гостелерадио СССР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Стелла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Ивановна Жданова, которая стала благосклонна к Нечаеву из-за популярности его предыдущего фильма «Приключения Буратино». По другой версии, когда Нечаев и его сценаристка Инна Веткина под Новый Год сдавали «Буратино», их вызвал к себе директор творческого объединения «Экран» Борис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Хессин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спросил, что они представят на следующий Новый Год. Нечаев неожиданно произнёс: «Красная Шапочка». Инна Веткина позже спросила у него: «Какая „Шапочка“, там же текста на полторы страницы. Что там снимать?» Но Нечаев так загорелся этой идеей, что решил не отступать. Над сценарием Веткина и Нечаев работали две недели, почти без отдыха.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3371848" cy="10001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Яна Поплавская — Красная Шапочка</a:t>
            </a:r>
          </a:p>
          <a:p>
            <a:endParaRPr lang="ru-RU" dirty="0"/>
          </a:p>
        </p:txBody>
      </p:sp>
      <p:pic>
        <p:nvPicPr>
          <p:cNvPr id="18434" name="Picture 2" descr="http://journalpp.ru/wp-content/uploads/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785926"/>
            <a:ext cx="3571900" cy="5072074"/>
          </a:xfrm>
          <a:prstGeom prst="rect">
            <a:avLst/>
          </a:prstGeom>
          <a:noFill/>
        </p:spPr>
      </p:pic>
      <p:pic>
        <p:nvPicPr>
          <p:cNvPr id="18436" name="Picture 4" descr="http://cdn.fishki.net/upload/post/201603/03/1870178/80cb71f5bf5a0b5ed5d4bfd8a993c7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85926"/>
            <a:ext cx="528638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871914" cy="11453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Дима Иосифов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Волчонок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2770" name="Picture 2" descr="http://samsud.ru/upload/blogs/1152889a5201c6766aae34353847af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316746" cy="4643446"/>
          </a:xfrm>
          <a:prstGeom prst="rect">
            <a:avLst/>
          </a:prstGeom>
          <a:noFill/>
        </p:spPr>
      </p:pic>
      <p:pic>
        <p:nvPicPr>
          <p:cNvPr id="32772" name="Picture 4" descr="http://www.kino-teatr.ru/acter/photo/8/4/1748/pv_91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5"/>
            <a:ext cx="5500694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586162" cy="13596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Игорь Сорокин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злой пастушок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46" name="Picture 2" descr="http://gorod.tomsk.ru/posts-files/59/748/i/19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5214942" cy="4643446"/>
          </a:xfrm>
          <a:prstGeom prst="rect">
            <a:avLst/>
          </a:prstGeom>
          <a:noFill/>
        </p:spPr>
      </p:pic>
      <p:pic>
        <p:nvPicPr>
          <p:cNvPr id="31748" name="Picture 4" descr="http://www.kinolocman.ru/images/persons/std/std_104617.jpg"/>
          <p:cNvPicPr>
            <a:picLocks noChangeAspect="1" noChangeArrowheads="1"/>
          </p:cNvPicPr>
          <p:nvPr/>
        </p:nvPicPr>
        <p:blipFill>
          <a:blip r:embed="rId3"/>
          <a:srcRect l="4516" t="1613" r="2903" b="3225"/>
          <a:stretch>
            <a:fillRect/>
          </a:stretch>
        </p:blipFill>
        <p:spPr bwMode="auto">
          <a:xfrm>
            <a:off x="357158" y="2214554"/>
            <a:ext cx="3286148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Главные актёры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3443286" cy="128825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Зелёная —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9698" name="Picture 2" descr="http://gorod.tomsk.ru/posts-files/59/748/i/6885bb702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14554"/>
            <a:ext cx="5286380" cy="4643446"/>
          </a:xfrm>
          <a:prstGeom prst="rect">
            <a:avLst/>
          </a:prstGeom>
          <a:noFill/>
        </p:spPr>
      </p:pic>
      <p:pic>
        <p:nvPicPr>
          <p:cNvPr id="29700" name="Picture 4" descr="Artiste Rina Zelyo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214554"/>
            <a:ext cx="3519813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173</TotalTime>
  <Words>364</Words>
  <PresentationFormat>Экран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Метро</vt:lpstr>
      <vt:lpstr>Художественный фильм «Про Красную Шапочку» </vt:lpstr>
      <vt:lpstr>Введение</vt:lpstr>
      <vt:lpstr>Сюжет</vt:lpstr>
      <vt:lpstr>Сюжет</vt:lpstr>
      <vt:lpstr>История создания</vt:lpstr>
      <vt:lpstr>Главные актёры 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актёры</vt:lpstr>
      <vt:lpstr>Главные герои</vt:lpstr>
      <vt:lpstr>Главные герои</vt:lpstr>
      <vt:lpstr>Съёмочная группа </vt:lpstr>
      <vt:lpstr>Песни </vt:lpstr>
      <vt:lpstr>Песни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фильм «Про Красную Шапочку» </dc:title>
  <cp:lastModifiedBy>XTreme.ws</cp:lastModifiedBy>
  <cp:revision>20</cp:revision>
  <dcterms:modified xsi:type="dcterms:W3CDTF">2018-01-17T13:00:14Z</dcterms:modified>
</cp:coreProperties>
</file>